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handoutMasterIdLst>
    <p:handoutMasterId r:id="rId31"/>
  </p:handoutMasterIdLst>
  <p:sldIdLst>
    <p:sldId id="256" r:id="rId2"/>
    <p:sldId id="274" r:id="rId3"/>
    <p:sldId id="259" r:id="rId4"/>
    <p:sldId id="25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94" r:id="rId29"/>
    <p:sldId id="299" r:id="rId30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D2B"/>
    <a:srgbClr val="2F5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9886" autoAdjust="0"/>
  </p:normalViewPr>
  <p:slideViewPr>
    <p:cSldViewPr>
      <p:cViewPr varScale="1">
        <p:scale>
          <a:sx n="98" d="100"/>
          <a:sy n="98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3357" tIns="46679" rIns="93357" bIns="466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3357" tIns="46679" rIns="93357" bIns="466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55609A-1B16-4DEC-965F-5422120BE673}" type="datetimeFigureOut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3357" tIns="46679" rIns="93357" bIns="466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3357" tIns="46679" rIns="93357" bIns="466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118819-8FE5-4BD2-9DEF-2177EB8A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A3E4D-1111-4DE0-B4AD-D894630FD057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6E8EB9-6C16-4D4B-BF8C-7BAFB42B7C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BAB78-6F7B-49CF-A40D-50FAB0DA4390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850B9-E9F8-4AC1-B6C3-B24B1845E2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2F2D0-174A-45A2-9663-0D74E2FBFB58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3538A-C1CC-43C4-866D-6E8D420308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E7791-9387-409F-BD1F-6F8B18E8C513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AEAB-1885-4F32-B1B5-13AB99FC8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17035-F26B-4A10-8F26-58AEE1DDDCDC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D67360E-9BF7-4A93-AA8E-CA825BFB8E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3EBE2-7607-4757-BFC1-076872519503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4BE75-CA1E-4F51-BD91-5961AA266F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83222-4A2A-48E9-89EE-F15C57E43851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4E66A-1F2D-4339-B598-ED509BCB63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E8854-4E94-466F-A684-BCD6603473CD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C366-EEBE-4F38-AE30-BB7D3F4D0D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BE1B8-FA83-4024-8057-A4070CE1A855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8680-D825-430F-8C83-4590199372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27410-CFD3-4089-9092-BEDEC7CD373C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B396A-1DB3-46F3-AB7D-3040629ACE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08FF9-817C-4CDF-9AA9-507A944BA87D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E630688-8E6F-452C-BD91-2E03D1AA8C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41D851-F0E5-4A09-B8A4-5AAD52CFB70E}" type="datetimeFigureOut">
              <a:rPr lang="en-US" smtClean="0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7A25EE5-E95D-41E3-BF75-5C74D4E644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villageplan.org/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dercareanswers.com/" TargetMode="External"/><Relationship Id="rId5" Type="http://schemas.openxmlformats.org/officeDocument/2006/relationships/hyperlink" Target="mailto:Linda@VillagePlan.com" TargetMode="External"/><Relationship Id="rId4" Type="http://schemas.openxmlformats.org/officeDocument/2006/relationships/hyperlink" Target="mailto:Linda@EldercareAnswer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76133" y="1143000"/>
            <a:ext cx="4876800" cy="4800600"/>
          </a:xfrm>
        </p:spPr>
        <p:txBody>
          <a:bodyPr anchor="t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300" dirty="0">
                <a:latin typeface="Century Gothic" panose="020B0502020202020204" pitchFamily="34" charset="0"/>
              </a:rPr>
              <a:t>Providing families with </a:t>
            </a:r>
            <a:br>
              <a:rPr lang="en-US" sz="3300" dirty="0">
                <a:latin typeface="Century Gothic" panose="020B0502020202020204" pitchFamily="34" charset="0"/>
              </a:rPr>
            </a:br>
            <a:r>
              <a:rPr lang="en-US" sz="3300" dirty="0">
                <a:latin typeface="Century Gothic" panose="020B0502020202020204" pitchFamily="34" charset="0"/>
              </a:rPr>
              <a:t>Care Management, Home Care Services, Advocacy, Counseling, Support </a:t>
            </a:r>
            <a:r>
              <a:rPr lang="en-US" sz="3300" dirty="0" smtClean="0">
                <a:latin typeface="Century Gothic" panose="020B0502020202020204" pitchFamily="34" charset="0"/>
              </a:rPr>
              <a:t>Groups and </a:t>
            </a:r>
            <a:r>
              <a:rPr lang="en-US" sz="3300" dirty="0">
                <a:latin typeface="Century Gothic" panose="020B0502020202020204" pitchFamily="34" charset="0"/>
              </a:rPr>
              <a:t>Education since </a:t>
            </a:r>
            <a:r>
              <a:rPr lang="en-US" sz="3300" dirty="0" smtClean="0">
                <a:latin typeface="Century Gothic" panose="020B0502020202020204" pitchFamily="34" charset="0"/>
              </a:rPr>
              <a:t>1989</a:t>
            </a:r>
            <a:r>
              <a:rPr lang="en-US" sz="3300" dirty="0">
                <a:latin typeface="Century Gothic" panose="020B0502020202020204" pitchFamily="34" charset="0"/>
              </a:rPr>
              <a:t/>
            </a:r>
            <a:br>
              <a:rPr lang="en-US" sz="3300" dirty="0">
                <a:latin typeface="Century Gothic" panose="020B0502020202020204" pitchFamily="34" charset="0"/>
              </a:rPr>
            </a:br>
            <a:r>
              <a:rPr lang="en-US" sz="3300" dirty="0">
                <a:latin typeface="Century Gothic" panose="020B0502020202020204" pitchFamily="34" charset="0"/>
              </a:rPr>
              <a:t/>
            </a:r>
            <a:br>
              <a:rPr lang="en-US" sz="3300" dirty="0">
                <a:latin typeface="Century Gothic" panose="020B0502020202020204" pitchFamily="34" charset="0"/>
              </a:rPr>
            </a:br>
            <a:r>
              <a:rPr lang="en-US" sz="3300" dirty="0" smtClean="0">
                <a:latin typeface="Century Gothic" panose="020B0502020202020204" pitchFamily="34" charset="0"/>
              </a:rPr>
              <a:t>Experts </a:t>
            </a:r>
            <a:r>
              <a:rPr lang="en-US" sz="3300" dirty="0">
                <a:latin typeface="Century Gothic" panose="020B0502020202020204" pitchFamily="34" charset="0"/>
              </a:rPr>
              <a:t>in Life Transitions, Partners in </a:t>
            </a:r>
            <a:r>
              <a:rPr lang="en-US" sz="3300" dirty="0" smtClean="0">
                <a:latin typeface="Century Gothic" panose="020B0502020202020204" pitchFamily="34" charset="0"/>
              </a:rPr>
              <a:t>Caring</a:t>
            </a:r>
            <a:r>
              <a:rPr lang="en-US" sz="3000" dirty="0">
                <a:latin typeface="Century Gothic" panose="020B0502020202020204" pitchFamily="34" charset="0"/>
              </a:rPr>
              <a:t/>
            </a:r>
            <a:br>
              <a:rPr lang="en-US" sz="3000" dirty="0">
                <a:latin typeface="Century Gothic" panose="020B0502020202020204" pitchFamily="34" charset="0"/>
              </a:rPr>
            </a:br>
            <a:endParaRPr lang="en-US" sz="3000" dirty="0">
              <a:latin typeface="Century Gothic" panose="020B0502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" y="76200"/>
            <a:ext cx="0" cy="6607175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91600" y="76200"/>
            <a:ext cx="0" cy="66294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2400" y="76200"/>
            <a:ext cx="8839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52400" y="6683375"/>
            <a:ext cx="319088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1488" y="6524625"/>
            <a:ext cx="2228850" cy="257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pic>
        <p:nvPicPr>
          <p:cNvPr id="1332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4981"/>
            <a:ext cx="2743200" cy="15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8382000" y="6705600"/>
            <a:ext cx="6096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38400" y="6705600"/>
            <a:ext cx="59436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381000"/>
            <a:ext cx="7981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 OF SUPPORT MIGHT BE NEEDED?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6" y="1371600"/>
            <a:ext cx="6886574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1676400"/>
            <a:ext cx="434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DF5D2B"/>
              </a:buClr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the illness</a:t>
            </a:r>
          </a:p>
          <a:p>
            <a:pPr marL="342900" indent="-342900" algn="l">
              <a:buClr>
                <a:srgbClr val="DF5D2B"/>
              </a:buClr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for planning for the future</a:t>
            </a:r>
          </a:p>
          <a:p>
            <a:pPr marL="342900" indent="-342900" algn="l">
              <a:buClr>
                <a:srgbClr val="DF5D2B"/>
              </a:buClr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about entitlements</a:t>
            </a:r>
          </a:p>
          <a:p>
            <a:pPr marL="342900" indent="-342900" algn="l">
              <a:buClr>
                <a:srgbClr val="DF5D2B"/>
              </a:buClr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Support – the pain is different for everyone</a:t>
            </a:r>
          </a:p>
          <a:p>
            <a:pPr marL="342900" indent="-342900" algn="l">
              <a:buClr>
                <a:srgbClr val="DF5D2B"/>
              </a:buClr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Family Support – there can be family conflict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C:\Users\lindaf\AppData\Local\Microsoft\Windows\Temporary Internet Files\Content.IE5\MDT2ETLJ\support_group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78405"/>
            <a:ext cx="3852333" cy="27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457200"/>
            <a:ext cx="7981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DIAGNOSIS FOR A CLIENT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6" y="1066800"/>
            <a:ext cx="6276974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1219200"/>
            <a:ext cx="4038600" cy="471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8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patient hear?</a:t>
            </a:r>
          </a:p>
          <a:p>
            <a:pPr marL="342900" indent="-342900" algn="l">
              <a:spcAft>
                <a:spcPts val="18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family member hear?</a:t>
            </a:r>
          </a:p>
          <a:p>
            <a:pPr marL="342900" indent="-342900" algn="l">
              <a:spcAft>
                <a:spcPts val="18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wait for their response before referring out?  Listening with intention</a:t>
            </a:r>
          </a:p>
          <a:p>
            <a:pPr marL="342900" indent="-342900" algn="l">
              <a:spcAft>
                <a:spcPts val="18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at first just stay with the feeling?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lindaf\AppData\Local\Microsoft\Windows\Temporary Internet Files\Content.IE5\VA97OZQ7\Couple_sitting_at_a_table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115627" cy="249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4901311" y="4191000"/>
            <a:ext cx="3633089" cy="14508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handout about first steps to take?</a:t>
            </a:r>
          </a:p>
        </p:txBody>
      </p:sp>
    </p:spTree>
    <p:extLst>
      <p:ext uri="{BB962C8B-B14F-4D97-AF65-F5344CB8AC3E}">
        <p14:creationId xmlns:p14="http://schemas.microsoft.com/office/powerpoint/2010/main" val="38280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21208" y="4572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INSTILLING HOPE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6" y="1066800"/>
            <a:ext cx="3381374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1295400"/>
            <a:ext cx="3874008" cy="341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what the trajectory is for this illness - can you help with the following?</a:t>
            </a:r>
          </a:p>
          <a:p>
            <a:pPr marL="457200" indent="-457200" algn="l"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</a:p>
          <a:p>
            <a:pPr marL="457200" indent="-457200" algn="l"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in the Moment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774692" y="1306068"/>
            <a:ext cx="3683508" cy="45613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find time to be with each individual alone and together?</a:t>
            </a:r>
          </a:p>
          <a:p>
            <a:pPr marL="0" indent="0">
              <a:spcAft>
                <a:spcPts val="600"/>
              </a:spcAft>
              <a:buFont typeface="Arial" charset="0"/>
              <a:buNone/>
            </a:pPr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caregiver will be your partner, but caregivers have needs too – be sure to address self-care!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C:\Users\lindaf\AppData\Local\Microsoft\Windows\Temporary Internet Files\Content.IE5\SDPTLNAI\oldcoupl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9"/>
          <a:stretch/>
        </p:blipFill>
        <p:spPr bwMode="auto">
          <a:xfrm>
            <a:off x="762000" y="4715383"/>
            <a:ext cx="2743200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3810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PROVIDING CARE TO AGING FAMILY MEMBERS?  YOU!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6" y="1295400"/>
            <a:ext cx="6810374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6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43.5  million care for an   adult who is ill or disabled</a:t>
            </a:r>
          </a:p>
          <a:p>
            <a:pPr marL="342900" indent="-342900" algn="l">
              <a:spcAft>
                <a:spcPts val="6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34.2 million care for someone over 50</a:t>
            </a:r>
          </a:p>
          <a:p>
            <a:pPr marL="342900" indent="-342900" algn="l">
              <a:spcAft>
                <a:spcPts val="6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15.7 million care for someone with a dementia</a:t>
            </a:r>
          </a:p>
          <a:p>
            <a:pPr marL="342900" indent="-342900" algn="l">
              <a:spcAft>
                <a:spcPts val="6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of family caregivers are still in the workforce</a:t>
            </a:r>
          </a:p>
          <a:p>
            <a:pPr marL="342900" indent="-342900" algn="l">
              <a:spcAft>
                <a:spcPts val="6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of all care is provided by families and 46% of them are performing nursing tasks</a:t>
            </a:r>
          </a:p>
        </p:txBody>
      </p:sp>
      <p:pic>
        <p:nvPicPr>
          <p:cNvPr id="20" name="Picture 8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133600"/>
            <a:ext cx="311658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60960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OF CAREGIVERS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8" y="1143000"/>
            <a:ext cx="41433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s://www.caregiver.org/sites/caregiver.org/files/HoursDed2CG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19" y="1385252"/>
            <a:ext cx="5875212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949562"/>
            <a:ext cx="6019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Family Caregiver Alliance – www.Caregiver.org</a:t>
            </a:r>
            <a:endParaRPr lang="en-US" sz="1200" dirty="0">
              <a:latin typeface="+mj-lt"/>
            </a:endParaRPr>
          </a:p>
        </p:txBody>
      </p:sp>
      <p:sp>
        <p:nvSpPr>
          <p:cNvPr id="3" name="AutoShape 2" descr="Image result for family caregiver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family caregiver alli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76" y="5861049"/>
            <a:ext cx="95567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6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TO BE A CAREGIVER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8" y="1143000"/>
            <a:ext cx="60483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517750"/>
              </p:ext>
            </p:extLst>
          </p:nvPr>
        </p:nvGraphicFramePr>
        <p:xfrm>
          <a:off x="487895" y="1447800"/>
          <a:ext cx="7772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2094808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&amp; Mental Health Issues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Issues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0199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Issues</a:t>
                      </a:r>
                      <a:endPara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NEED TO BE AWARE OF TO BE PREPARED FOR HEALTH ISSUES?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8" y="1447800"/>
            <a:ext cx="76485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5"/>
          <p:cNvSpPr txBox="1">
            <a:spLocks/>
          </p:cNvSpPr>
          <p:nvPr/>
        </p:nvSpPr>
        <p:spPr>
          <a:xfrm>
            <a:off x="76200" y="2033975"/>
            <a:ext cx="3657600" cy="3687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Providers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Medications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Allergies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Insurances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Health History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873348" y="2374175"/>
            <a:ext cx="3771542" cy="3188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DPOA for Healthcare</a:t>
            </a:r>
          </a:p>
          <a:p>
            <a:pPr algn="ctr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“Advanced Health Care Directives”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POLST – Physicians Orders for Life Sustaining  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Treatments     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17" name="Picture 2" descr="C:\Users\lindaf\AppData\Local\Microsoft\Windows\Temporary Internet Files\Content.IE5\XNGD4Y4B\heartbeatw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21" y="4862127"/>
            <a:ext cx="1190804" cy="14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7"/>
          <p:cNvSpPr txBox="1">
            <a:spLocks/>
          </p:cNvSpPr>
          <p:nvPr/>
        </p:nvSpPr>
        <p:spPr bwMode="auto">
          <a:xfrm>
            <a:off x="152400" y="1447800"/>
            <a:ext cx="39319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sz="3200" u="sng" dirty="0" smtClean="0"/>
          </a:p>
          <a:p>
            <a:r>
              <a:rPr lang="en-US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Information </a:t>
            </a: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5509260" y="1752600"/>
            <a:ext cx="226314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n-US" sz="26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342900"/>
            <a:ext cx="798125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HELP WITH </a:t>
            </a:r>
          </a:p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FINANCES – LEGAL TOOLS?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33400" y="1447800"/>
            <a:ext cx="5257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 descr="MP90034177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6" y="342900"/>
            <a:ext cx="213629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7"/>
          <p:cNvSpPr txBox="1">
            <a:spLocks/>
          </p:cNvSpPr>
          <p:nvPr/>
        </p:nvSpPr>
        <p:spPr bwMode="auto">
          <a:xfrm>
            <a:off x="533400" y="1676401"/>
            <a:ext cx="3406524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Durable Power of Attorney for Finances</a:t>
            </a:r>
          </a:p>
          <a:p>
            <a:pPr marL="800100" lvl="1" indent="-342900" algn="l"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</a:p>
          <a:p>
            <a:pPr marL="800100" lvl="1" indent="-342900" algn="l"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</a:t>
            </a:r>
          </a:p>
          <a:p>
            <a:pPr marL="800100" lvl="1" indent="-342900" algn="l"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Springing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income come from &amp; where is it deposited? 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LTC Insurance?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Content Placeholder 8"/>
          <p:cNvSpPr txBox="1">
            <a:spLocks/>
          </p:cNvSpPr>
          <p:nvPr/>
        </p:nvSpPr>
        <p:spPr>
          <a:xfrm>
            <a:off x="4656582" y="2114200"/>
            <a:ext cx="3725418" cy="398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 of Trust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Conservator or Guardian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Accounts (can be a problem)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DF5D2B"/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Needs Trustee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5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00747" y="463296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8" y="1143000"/>
            <a:ext cx="29241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1560576"/>
            <a:ext cx="3596641" cy="417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</a:p>
          <a:p>
            <a:pPr marL="342900" indent="-3429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</a:t>
            </a:r>
          </a:p>
          <a:p>
            <a:pPr marL="342900" indent="-3429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Benefits</a:t>
            </a:r>
          </a:p>
          <a:p>
            <a:pPr marL="342900" indent="-3429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SSI/SDI</a:t>
            </a:r>
          </a:p>
          <a:p>
            <a:pPr marL="342900" indent="-3429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Medi-Cal</a:t>
            </a:r>
          </a:p>
          <a:p>
            <a:pPr marL="342900" indent="-3429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IHSS</a:t>
            </a:r>
          </a:p>
          <a:p>
            <a:pPr marL="342900" indent="-3429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 Housing</a:t>
            </a:r>
          </a:p>
          <a:p>
            <a:pPr marL="342900" indent="-3429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Non-profits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419600" y="2590800"/>
            <a:ext cx="4038600" cy="29686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look or call to see what we/they qualify for?</a:t>
            </a:r>
          </a:p>
          <a:p>
            <a:pPr marL="0" indent="0" algn="ctr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398463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BenefitsCheckup.org</a:t>
            </a:r>
          </a:p>
          <a:p>
            <a:pPr marL="114300" indent="0">
              <a:buFont typeface="Arial" charset="0"/>
              <a:buNone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85800" indent="-398463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1-800-510-2020</a:t>
            </a:r>
          </a:p>
          <a:p>
            <a:pPr marL="688975" indent="-290513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Senior Information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28600"/>
            <a:ext cx="13906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6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72175" y="457200"/>
            <a:ext cx="7247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200" y="1066800"/>
            <a:ext cx="34575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00050" y="1295400"/>
            <a:ext cx="3867150" cy="471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communicating values, wishes and desires</a:t>
            </a:r>
          </a:p>
          <a:p>
            <a:pPr marL="114300"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Family Meetings</a:t>
            </a:r>
          </a:p>
          <a:p>
            <a:pPr marL="114300"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– location and timing is important!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 descr="MP90042246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8493" y="688504"/>
            <a:ext cx="3889959" cy="51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69" y="2895600"/>
            <a:ext cx="2623173" cy="15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054889"/>
            <a:ext cx="9155113" cy="18031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Linda Fodrini-Johnson, MA, MFT, CMC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Founder and Executive Director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Chief Professional Officer, VillagePlan</a:t>
            </a:r>
            <a:endParaRPr lang="en-US" sz="2400" spc="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0579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PREPARING TO BE A FAMILY CAREGIVER: 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WHAT YOU AND YOUR CLIENTS NEED TO KNOW</a:t>
            </a:r>
            <a:endParaRPr lang="en-US" sz="3200" b="1" spc="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FRAMEWORK FOR A </a:t>
            </a:r>
          </a:p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CONVERSATION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30" y="1447800"/>
            <a:ext cx="5934863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MP90044848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2286000"/>
            <a:ext cx="418941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491489" y="1672907"/>
            <a:ext cx="3699512" cy="44757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DF5D2B"/>
              </a:buClr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invitation</a:t>
            </a:r>
          </a:p>
          <a:p>
            <a:pPr>
              <a:spcAft>
                <a:spcPts val="600"/>
              </a:spcAft>
              <a:buClr>
                <a:srgbClr val="DF5D2B"/>
              </a:buClr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the conversation</a:t>
            </a:r>
          </a:p>
          <a:p>
            <a:pPr>
              <a:spcAft>
                <a:spcPts val="600"/>
              </a:spcAft>
              <a:buClr>
                <a:srgbClr val="DF5D2B"/>
              </a:buClr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be there</a:t>
            </a:r>
          </a:p>
          <a:p>
            <a:pPr>
              <a:spcAft>
                <a:spcPts val="600"/>
              </a:spcAft>
              <a:buClr>
                <a:srgbClr val="DF5D2B"/>
              </a:buClr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Discussing your wishes and values</a:t>
            </a:r>
          </a:p>
          <a:p>
            <a:pPr>
              <a:spcAft>
                <a:spcPts val="600"/>
              </a:spcAft>
              <a:buClr>
                <a:srgbClr val="DF5D2B"/>
              </a:buClr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Discussing legal tools</a:t>
            </a:r>
          </a:p>
          <a:p>
            <a:pPr>
              <a:spcAft>
                <a:spcPts val="600"/>
              </a:spcAft>
              <a:buClr>
                <a:srgbClr val="DF5D2B"/>
              </a:buClr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to concerns and fears</a:t>
            </a:r>
          </a:p>
        </p:txBody>
      </p:sp>
    </p:spTree>
    <p:extLst>
      <p:ext uri="{BB962C8B-B14F-4D97-AF65-F5344CB8AC3E}">
        <p14:creationId xmlns:p14="http://schemas.microsoft.com/office/powerpoint/2010/main" val="38208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53147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0776" y="1143000"/>
            <a:ext cx="34575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b="4594"/>
          <a:stretch>
            <a:fillRect/>
          </a:stretch>
        </p:blipFill>
        <p:spPr bwMode="auto">
          <a:xfrm>
            <a:off x="4820540" y="1890713"/>
            <a:ext cx="3617912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10262" y="1219200"/>
            <a:ext cx="4038600" cy="497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my loved one doesn’t agree with the plan I am proposing?</a:t>
            </a:r>
          </a:p>
          <a:p>
            <a:pPr marL="68580">
              <a:spcBef>
                <a:spcPts val="0"/>
              </a:spcBef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start with the “I” messages and not “</a:t>
            </a:r>
            <a:r>
              <a:rPr 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hould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68580">
              <a:spcBef>
                <a:spcPts val="0"/>
              </a:spcBef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options for the “future” if possible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HOME IS NOT SAFE AND </a:t>
            </a:r>
          </a:p>
          <a:p>
            <a:pPr algn="l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NEED TO MAKE DECISIONS!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30" y="1447800"/>
            <a:ext cx="6396033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lindaf\AppData\Local\Microsoft\Windows\Temporary Internet Files\Content.IE5\37E6NN3U\MC9000562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68" y="335113"/>
            <a:ext cx="1498632" cy="13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457198" y="1672588"/>
            <a:ext cx="3733802" cy="460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Judgment and capacity to self-care can be impaired due to a progressive illness like Alzheimer’s or a related disorder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 legal tools to intervene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move might be the only option (</a:t>
            </a:r>
            <a:r>
              <a:rPr lang="en-US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bad,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hard)</a:t>
            </a: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4457700" y="2057400"/>
            <a:ext cx="40767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DF5D2B"/>
              </a:buClr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a Certified Care Manager -Aging Life Care Professional™</a:t>
            </a:r>
          </a:p>
          <a:p>
            <a:pPr>
              <a:spcAft>
                <a:spcPts val="1200"/>
              </a:spcAft>
              <a:buClr>
                <a:srgbClr val="DF5D2B"/>
              </a:buClr>
            </a:pPr>
            <a:r>
              <a:rPr lang="en-US" alt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EldercareAnswers.com</a:t>
            </a:r>
          </a:p>
          <a:p>
            <a:pPr>
              <a:spcAft>
                <a:spcPts val="1200"/>
              </a:spcAft>
              <a:buClr>
                <a:srgbClr val="DF5D2B"/>
              </a:buClr>
            </a:pPr>
            <a:r>
              <a:rPr lang="en-US" alt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VillagePlan.com</a:t>
            </a:r>
          </a:p>
          <a:p>
            <a:pPr>
              <a:spcAft>
                <a:spcPts val="1200"/>
              </a:spcAft>
              <a:buClr>
                <a:srgbClr val="DF5D2B"/>
              </a:buClr>
            </a:pPr>
            <a:r>
              <a:rPr lang="en-US" alt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AgingLifeCare.org</a:t>
            </a:r>
          </a:p>
        </p:txBody>
      </p:sp>
    </p:spTree>
    <p:extLst>
      <p:ext uri="{BB962C8B-B14F-4D97-AF65-F5344CB8AC3E}">
        <p14:creationId xmlns:p14="http://schemas.microsoft.com/office/powerpoint/2010/main" val="37550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 OF CAREGIVING ON HEALTH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8" y="1143000"/>
            <a:ext cx="7136603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MP90043881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" y="1447800"/>
            <a:ext cx="3149600" cy="47244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4267200" y="1364742"/>
            <a:ext cx="4191000" cy="47183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illnesses have a stress related etiology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Cancer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Cardiac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Dementia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Inflammatory Illnesses</a:t>
            </a:r>
          </a:p>
          <a:p>
            <a:pPr marL="0" indent="0">
              <a:buFont typeface="Arial" charset="0"/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Issues 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Depression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Anxiety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Suicide Ideation</a:t>
            </a:r>
          </a:p>
          <a:p>
            <a:pPr marL="0" indent="0">
              <a:buFont typeface="Arial" charset="0"/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8" y="1143000"/>
            <a:ext cx="19335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C:\Users\susier\Desktop\wheel wellness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1670" r="16970" b="1851"/>
          <a:stretch/>
        </p:blipFill>
        <p:spPr bwMode="auto">
          <a:xfrm>
            <a:off x="1990249" y="804413"/>
            <a:ext cx="5629751" cy="51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HEALTHY AS A CAREGIVER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8" y="1143000"/>
            <a:ext cx="62007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81968" y="181356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for Help – don’t do this alone! </a:t>
            </a:r>
          </a:p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specific!</a:t>
            </a:r>
          </a:p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a Support </a:t>
            </a:r>
            <a:b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 descr="C:\Users\lindaf\AppData\Local\Microsoft\Windows\Temporary Internet Files\Content.IE5\NIR9PJ8X\Twitter-Help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13560"/>
            <a:ext cx="2919984" cy="3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CAREGIVER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8" y="1143000"/>
            <a:ext cx="41052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lindaf\AppData\Local\Microsoft\Windows\Temporary Internet Files\Content.IE5\AZB8OTH7\Low-Impact-Exercise-For-The-Elderl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390900"/>
            <a:ext cx="3734946" cy="24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73380" y="1462597"/>
            <a:ext cx="4038600" cy="19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daily</a:t>
            </a:r>
          </a:p>
          <a:p>
            <a:pPr marL="457200" indent="-457200" algn="l"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heart healthy diet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884420" y="1339533"/>
            <a:ext cx="3561652" cy="44866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Stay engaged to activities that bring you joy and expand your mind</a:t>
            </a:r>
          </a:p>
          <a:p>
            <a:pPr>
              <a:spcAft>
                <a:spcPts val="6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respite services – “share the care”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8" y="1143000"/>
            <a:ext cx="26955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lindaf\AppData\Local\Microsoft\Windows\Temporary Internet Files\Content.IE5\AZB8OTH7\bc7f89fdb95602a36baa0ddac1cd562b_3e5d399_image_lead_2hike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495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21215" y="1033780"/>
            <a:ext cx="3295651" cy="52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“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exercises daily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Meditation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Breathe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walks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18632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lindaf\AppData\Local\Microsoft\Windows\Temporary Internet Files\Content.IE5\0L5NI9QW\depositphotos_4439888-Question-Marks-Around-Word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6733" y="838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7772400" cy="48688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dirty="0" smtClean="0">
                <a:latin typeface="Arial" charset="0"/>
              </a:rPr>
              <a:t>Linda Fodrini-Johnson, MA, MFT, CMC</a:t>
            </a:r>
            <a:br>
              <a:rPr lang="en-US" altLang="en-US" dirty="0" smtClean="0">
                <a:latin typeface="Arial" charset="0"/>
              </a:rPr>
            </a:br>
            <a:r>
              <a:rPr lang="en-US" altLang="en-US" dirty="0" smtClean="0">
                <a:latin typeface="Arial" charset="0"/>
              </a:rPr>
              <a:t>Founder &amp;  Executive Director</a:t>
            </a:r>
            <a:br>
              <a:rPr lang="en-US" altLang="en-US" dirty="0" smtClean="0">
                <a:latin typeface="Arial" charset="0"/>
              </a:rPr>
            </a:br>
            <a:r>
              <a:rPr lang="en-US" altLang="en-US" sz="2000" dirty="0" smtClean="0">
                <a:latin typeface="Arial" charset="0"/>
              </a:rPr>
              <a:t>Eldercare Services – </a:t>
            </a:r>
            <a:r>
              <a:rPr lang="en-US" altLang="en-US" sz="2000" i="1" dirty="0" smtClean="0">
                <a:latin typeface="Arial" charset="0"/>
              </a:rPr>
              <a:t>Since 1989 – 28 years serving the </a:t>
            </a:r>
            <a:br>
              <a:rPr lang="en-US" altLang="en-US" sz="2000" i="1" dirty="0" smtClean="0">
                <a:latin typeface="Arial" charset="0"/>
              </a:rPr>
            </a:br>
            <a:r>
              <a:rPr lang="en-US" altLang="en-US" sz="2000" i="1" dirty="0" smtClean="0">
                <a:latin typeface="Arial" charset="0"/>
              </a:rPr>
              <a:t>SF Bay Area</a:t>
            </a:r>
            <a:br>
              <a:rPr lang="en-US" altLang="en-US" sz="2000" i="1" dirty="0" smtClean="0">
                <a:latin typeface="Arial" charset="0"/>
              </a:rPr>
            </a:br>
            <a:r>
              <a:rPr lang="en-US" altLang="en-US" sz="2000" dirty="0" smtClean="0">
                <a:latin typeface="Arial" charset="0"/>
              </a:rPr>
              <a:t>Chief Professional Officer – </a:t>
            </a:r>
            <a:r>
              <a:rPr lang="en-US" altLang="en-US" sz="2000" dirty="0" smtClean="0">
                <a:latin typeface="Arial" charset="0"/>
                <a:hlinkClick r:id="rId3"/>
              </a:rPr>
              <a:t>www.VillagePlan.org</a:t>
            </a:r>
            <a:r>
              <a:rPr lang="en-US" altLang="en-US" sz="2000" dirty="0" smtClean="0">
                <a:latin typeface="Arial" charset="0"/>
              </a:rPr>
              <a:t/>
            </a:r>
            <a:br>
              <a:rPr lang="en-US" altLang="en-US" sz="2000" dirty="0" smtClean="0">
                <a:latin typeface="Arial" charset="0"/>
              </a:rPr>
            </a:br>
            <a:r>
              <a:rPr lang="en-US" altLang="en-US" sz="2000" dirty="0" smtClean="0">
                <a:latin typeface="Arial" charset="0"/>
              </a:rPr>
              <a:t>1808 Tice Valley Blvd., Walnut Creek, CA  94595</a:t>
            </a:r>
            <a:br>
              <a:rPr lang="en-US" altLang="en-US" sz="2000" dirty="0" smtClean="0">
                <a:latin typeface="Arial" charset="0"/>
              </a:rPr>
            </a:br>
            <a:r>
              <a:rPr lang="en-US" altLang="en-US" sz="2000" dirty="0" smtClean="0">
                <a:latin typeface="Arial" charset="0"/>
              </a:rPr>
              <a:t>(925) 937-2018</a:t>
            </a:r>
          </a:p>
          <a:p>
            <a:pPr marL="0" indent="0"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hlinkClick r:id="rId4"/>
              </a:rPr>
              <a:t>Linda@EldercareAnswers.com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latin typeface="Arial" charset="0"/>
              </a:rPr>
              <a:t>or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hlinkClick r:id="rId5"/>
              </a:rPr>
              <a:t>Linda@VillagePlan.com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hlinkClick r:id="rId6"/>
              </a:rPr>
              <a:t>www.EldercareAnswers.com</a:t>
            </a:r>
            <a:r>
              <a:rPr lang="en-US" alt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en-US" sz="800" dirty="0" smtClean="0">
              <a:latin typeface="Arial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1600" dirty="0" smtClean="0">
                <a:latin typeface="Arial" charset="0"/>
              </a:rPr>
              <a:t>Eldercare Services provides advocacy, counseling, care management, home care (from 2 hours to 24 hours), concierge services, support groups, family education and has experts with many years of experience in assisting individuals make challenging decisions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600" dirty="0" smtClean="0">
                <a:latin typeface="Arial" charset="0"/>
              </a:rPr>
              <a:t>VillagePlan connects to care managers everywhere.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96361" cy="19970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 bwMode="auto">
          <a:xfrm>
            <a:off x="457199" y="533400"/>
            <a:ext cx="79812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PRESENTER’S INFORMATION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04828" y="1143000"/>
            <a:ext cx="5438772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susier\Desktop\desktop\VILLAGE PLAN\VillagePlan Logo Square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14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6400800" cy="762000"/>
          </a:xfrm>
        </p:spPr>
        <p:txBody>
          <a:bodyPr>
            <a:norm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pic>
        <p:nvPicPr>
          <p:cNvPr id="14340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33400" y="1066800"/>
            <a:ext cx="13716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84810" y="1524001"/>
            <a:ext cx="82677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2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sensitive to the emotional journey of caregiving</a:t>
            </a:r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Aft>
                <a:spcPts val="12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how to have challenging conversations </a:t>
            </a:r>
          </a:p>
          <a:p>
            <a:pPr marL="804863" indent="-347663" algn="l">
              <a:spcAft>
                <a:spcPts val="12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necessary documents for caregivers</a:t>
            </a:r>
          </a:p>
          <a:p>
            <a:pPr marL="808038" indent="-350838" algn="l">
              <a:spcAft>
                <a:spcPts val="1200"/>
              </a:spcAft>
              <a:buClr>
                <a:srgbClr val="DF5D2B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values &amp; wishes in documents</a:t>
            </a:r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Aft>
                <a:spcPts val="12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the importance of Self-Care on Health</a:t>
            </a:r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Aft>
                <a:spcPts val="12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aware of the value of “Mindfulness” in caregiving  &amp; health</a:t>
            </a:r>
          </a:p>
          <a:p>
            <a:pPr>
              <a:buClr>
                <a:srgbClr val="DF5D2B"/>
              </a:buClr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2" descr="C:\Users\lindaf\AppData\Local\Microsoft\Windows\Temporary Internet Files\Content.IE5\3HZP2VU2\1[1]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75" y="272015"/>
            <a:ext cx="1640425" cy="13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826" y="1371599"/>
            <a:ext cx="5972174" cy="45704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off by 3’s and turn into that small group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you to hold on to your first reaction to the situation I am going to ask you to imagine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200" y="4572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EXERCISE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6" y="1066800"/>
            <a:ext cx="3457574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lindaf\AppData\Local\Microsoft\Windows\Temporary Internet Files\Content.IE5\S0JJC9MZ\members-42918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2133600" cy="16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6" y="1600200"/>
            <a:ext cx="5972174" cy="3581400"/>
          </a:xfrm>
        </p:spPr>
        <p:txBody>
          <a:bodyPr rtlCol="0">
            <a:noAutofit/>
          </a:bodyPr>
          <a:lstStyle/>
          <a:p>
            <a:pPr marL="514350" indent="-514350" algn="l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marL="514350" indent="-514350" algn="l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Alzheimer’s</a:t>
            </a:r>
          </a:p>
          <a:p>
            <a:pPr marL="514350" indent="-514350" algn="l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pic>
        <p:nvPicPr>
          <p:cNvPr id="14" name="Picture 2" descr="C:\Users\lindaf\AppData\Local\Microsoft\Windows\Temporary Internet Files\Content.IE5\0L5NI9QW\sgf01a201311211900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61" y="1828800"/>
            <a:ext cx="3684190" cy="36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 bwMode="auto">
          <a:xfrm>
            <a:off x="355997" y="527304"/>
            <a:ext cx="76450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PARTNER HAS A DIAGNOSIS . . 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04826" y="1143000"/>
            <a:ext cx="7136605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7700" y="1512569"/>
            <a:ext cx="3879056" cy="4570413"/>
          </a:xfrm>
        </p:spPr>
        <p:txBody>
          <a:bodyPr rtlCol="0">
            <a:normAutofit/>
          </a:bodyPr>
          <a:lstStyle/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you work, have a family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help?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or you have the financial resources needed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you need to change your life?</a:t>
            </a:r>
          </a:p>
          <a:p>
            <a:pPr algn="l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2800" b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pic>
        <p:nvPicPr>
          <p:cNvPr id="13" name="Picture 3" descr="C:\Users\lindaf\AppData\Local\Microsoft\Windows\Temporary Internet Files\Content.IE5\VBTKONB3\Old_married_couple_in_Kyrgyzsta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3" y="3394710"/>
            <a:ext cx="360723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 bwMode="auto">
          <a:xfrm>
            <a:off x="557976" y="1600200"/>
            <a:ext cx="3810398" cy="145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E95D2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I start?</a:t>
            </a:r>
          </a:p>
          <a:p>
            <a:pPr marL="457200" indent="-457200" algn="l">
              <a:buClr>
                <a:srgbClr val="E95D2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need?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430530" y="377190"/>
            <a:ext cx="718423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 HAD A STROKE – MOM HAS DEMENTIA:  NOW WHAT?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57200" y="1371600"/>
            <a:ext cx="60960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100" y="1449387"/>
            <a:ext cx="3952874" cy="4570413"/>
          </a:xfrm>
        </p:spPr>
        <p:txBody>
          <a:bodyPr rtlCol="0">
            <a:normAutofit fontScale="92500" lnSpcReduction="20000"/>
          </a:bodyPr>
          <a:lstStyle/>
          <a:p>
            <a:pPr marL="457200" indent="-457200" algn="l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DF5D2B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hear anything but that diagnosis – zaps the joy right out of your life</a:t>
            </a:r>
          </a:p>
          <a:p>
            <a:pPr algn="l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DF5D2B"/>
              </a:buClr>
              <a:defRPr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DF5D2B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Denial, fear, other?</a:t>
            </a:r>
          </a:p>
          <a:p>
            <a:pPr algn="l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DF5D2B"/>
              </a:buClr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DF5D2B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Consumed with wanting answers</a:t>
            </a:r>
          </a:p>
          <a:p>
            <a:pPr algn="l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DF5D2B"/>
              </a:buClr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DF5D2B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Unsure about your future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57200" y="4572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FIRST . . 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5733" y="1083733"/>
            <a:ext cx="4910667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lindaf\AppData\Local\Microsoft\Windows\Temporary Internet Files\Content.IE5\SDPTLNAI\sad-person-84286500_6097d35c2d_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1563"/>
            <a:ext cx="3977666" cy="468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399"/>
            <a:ext cx="3762374" cy="4265613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Before you can seek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expertise,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you or your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client need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to feel heard and validated for whatever feelings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the client holds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81000" y="381000"/>
            <a:ext cx="713660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BALANCE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6" y="1066800"/>
            <a:ext cx="4219574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C:\Users\lindaf\AppData\Local\Microsoft\Windows\Temporary Internet Files\Content.IE5\BWY4ZL0E\older_couple_in_lov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90" y="1888028"/>
            <a:ext cx="4029586" cy="29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286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0" y="6553200"/>
            <a:ext cx="3048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942013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86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228600"/>
            <a:ext cx="0" cy="632460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8600" y="228600"/>
            <a:ext cx="84582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6553200"/>
            <a:ext cx="4343400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6400800"/>
            <a:ext cx="213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www.EldercareAnswers.com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09225" y="445008"/>
            <a:ext cx="7848600" cy="107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/ COACHING / PLANNING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826" y="1066800"/>
            <a:ext cx="7343774" cy="0"/>
          </a:xfrm>
          <a:prstGeom prst="line">
            <a:avLst/>
          </a:prstGeom>
          <a:ln w="38100">
            <a:solidFill>
              <a:srgbClr val="2F5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lindaf\AppData\Local\Microsoft\Windows\Temporary Internet Files\Content.IE5\37E6NN3U\ssmgrp_dads_move_to_assisted_living_oct_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24" y="3124200"/>
            <a:ext cx="3712318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9225" y="1447800"/>
            <a:ext cx="4038600" cy="471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8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emotions are raw, very little planning can happen</a:t>
            </a:r>
          </a:p>
          <a:p>
            <a:pPr marL="457200" indent="-457200" algn="l">
              <a:spcAft>
                <a:spcPts val="1800"/>
              </a:spcAft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client or your family might need to first meet with a therapist or professional care manager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507230" y="1418082"/>
            <a:ext cx="4038600" cy="19728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rgbClr val="DF5D2B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can name and hold on to the feelings, you can begin to move on…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455</TotalTime>
  <Words>929</Words>
  <Application>Microsoft Office PowerPoint</Application>
  <PresentationFormat>On-screen Show (4:3)</PresentationFormat>
  <Paragraphs>218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Providing families with  Care Management, Home Care Services, Advocacy, Counseling, Support Groups and Education since 1989  Experts in Life Transitions, Partners in Caring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Richardson</dc:creator>
  <cp:lastModifiedBy>Katherine Flatbush</cp:lastModifiedBy>
  <cp:revision>32</cp:revision>
  <cp:lastPrinted>2014-04-14T17:30:54Z</cp:lastPrinted>
  <dcterms:created xsi:type="dcterms:W3CDTF">2017-10-04T16:39:50Z</dcterms:created>
  <dcterms:modified xsi:type="dcterms:W3CDTF">2017-10-09T21:32:40Z</dcterms:modified>
</cp:coreProperties>
</file>