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6" r:id="rId1"/>
    <p:sldMasterId id="2147483691" r:id="rId2"/>
  </p:sldMasterIdLst>
  <p:notesMasterIdLst>
    <p:notesMasterId r:id="rId101"/>
  </p:notesMasterIdLst>
  <p:sldIdLst>
    <p:sldId id="269" r:id="rId3"/>
    <p:sldId id="1281" r:id="rId4"/>
    <p:sldId id="257" r:id="rId5"/>
    <p:sldId id="258" r:id="rId6"/>
    <p:sldId id="259" r:id="rId7"/>
    <p:sldId id="1289" r:id="rId8"/>
    <p:sldId id="1273" r:id="rId9"/>
    <p:sldId id="1274" r:id="rId10"/>
    <p:sldId id="345" r:id="rId11"/>
    <p:sldId id="371" r:id="rId12"/>
    <p:sldId id="398" r:id="rId13"/>
    <p:sldId id="417" r:id="rId14"/>
    <p:sldId id="397" r:id="rId15"/>
    <p:sldId id="426" r:id="rId16"/>
    <p:sldId id="424" r:id="rId17"/>
    <p:sldId id="425" r:id="rId18"/>
    <p:sldId id="359" r:id="rId19"/>
    <p:sldId id="375" r:id="rId20"/>
    <p:sldId id="302" r:id="rId21"/>
    <p:sldId id="365" r:id="rId22"/>
    <p:sldId id="427" r:id="rId23"/>
    <p:sldId id="366" r:id="rId24"/>
    <p:sldId id="362" r:id="rId25"/>
    <p:sldId id="406" r:id="rId26"/>
    <p:sldId id="1283" r:id="rId27"/>
    <p:sldId id="360" r:id="rId28"/>
    <p:sldId id="363" r:id="rId29"/>
    <p:sldId id="357" r:id="rId30"/>
    <p:sldId id="1284" r:id="rId31"/>
    <p:sldId id="421" r:id="rId32"/>
    <p:sldId id="408" r:id="rId33"/>
    <p:sldId id="407" r:id="rId34"/>
    <p:sldId id="403" r:id="rId35"/>
    <p:sldId id="404" r:id="rId36"/>
    <p:sldId id="430" r:id="rId37"/>
    <p:sldId id="428" r:id="rId38"/>
    <p:sldId id="420" r:id="rId39"/>
    <p:sldId id="429" r:id="rId40"/>
    <p:sldId id="414" r:id="rId41"/>
    <p:sldId id="415" r:id="rId42"/>
    <p:sldId id="431" r:id="rId43"/>
    <p:sldId id="1291" r:id="rId44"/>
    <p:sldId id="1287" r:id="rId45"/>
    <p:sldId id="260" r:id="rId46"/>
    <p:sldId id="1237" r:id="rId47"/>
    <p:sldId id="1245" r:id="rId48"/>
    <p:sldId id="1246" r:id="rId49"/>
    <p:sldId id="1247" r:id="rId50"/>
    <p:sldId id="1248" r:id="rId51"/>
    <p:sldId id="1249" r:id="rId52"/>
    <p:sldId id="1250" r:id="rId53"/>
    <p:sldId id="265" r:id="rId54"/>
    <p:sldId id="1251" r:id="rId55"/>
    <p:sldId id="268" r:id="rId56"/>
    <p:sldId id="1252" r:id="rId57"/>
    <p:sldId id="1253" r:id="rId58"/>
    <p:sldId id="1254" r:id="rId59"/>
    <p:sldId id="1255" r:id="rId60"/>
    <p:sldId id="1256" r:id="rId61"/>
    <p:sldId id="1257" r:id="rId62"/>
    <p:sldId id="1258" r:id="rId63"/>
    <p:sldId id="1259" r:id="rId64"/>
    <p:sldId id="1260" r:id="rId65"/>
    <p:sldId id="1261" r:id="rId66"/>
    <p:sldId id="1262" r:id="rId67"/>
    <p:sldId id="1263" r:id="rId68"/>
    <p:sldId id="1264" r:id="rId69"/>
    <p:sldId id="1265" r:id="rId70"/>
    <p:sldId id="1266" r:id="rId71"/>
    <p:sldId id="1267" r:id="rId72"/>
    <p:sldId id="1268" r:id="rId73"/>
    <p:sldId id="1292" r:id="rId74"/>
    <p:sldId id="1271" r:id="rId75"/>
    <p:sldId id="1272" r:id="rId76"/>
    <p:sldId id="1275" r:id="rId77"/>
    <p:sldId id="1276" r:id="rId78"/>
    <p:sldId id="1277" r:id="rId79"/>
    <p:sldId id="1278" r:id="rId80"/>
    <p:sldId id="1279" r:id="rId81"/>
    <p:sldId id="1280" r:id="rId82"/>
    <p:sldId id="1288" r:id="rId83"/>
    <p:sldId id="1269" r:id="rId84"/>
    <p:sldId id="1270" r:id="rId85"/>
    <p:sldId id="349" r:id="rId86"/>
    <p:sldId id="347" r:id="rId87"/>
    <p:sldId id="356" r:id="rId88"/>
    <p:sldId id="318" r:id="rId89"/>
    <p:sldId id="332" r:id="rId90"/>
    <p:sldId id="1285" r:id="rId91"/>
    <p:sldId id="358" r:id="rId92"/>
    <p:sldId id="333" r:id="rId93"/>
    <p:sldId id="335" r:id="rId94"/>
    <p:sldId id="348" r:id="rId95"/>
    <p:sldId id="1286" r:id="rId96"/>
    <p:sldId id="353" r:id="rId97"/>
    <p:sldId id="1293" r:id="rId98"/>
    <p:sldId id="1294" r:id="rId99"/>
    <p:sldId id="1290" r:id="rId1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lmar, Evie" initials="KE" lastIdx="26" clrIdx="0">
    <p:extLst>
      <p:ext uri="{19B8F6BF-5375-455C-9EA6-DF929625EA0E}">
        <p15:presenceInfo xmlns:p15="http://schemas.microsoft.com/office/powerpoint/2012/main" userId="S-1-5-21-2695169584-3817918341-3537416689-96926" providerId="AD"/>
      </p:ext>
    </p:extLst>
  </p:cmAuthor>
  <p:cmAuthor id="2" name="Heidi Pope" initials="HP" lastIdx="1" clrIdx="1">
    <p:extLst>
      <p:ext uri="{19B8F6BF-5375-455C-9EA6-DF929625EA0E}">
        <p15:presenceInfo xmlns:p15="http://schemas.microsoft.com/office/powerpoint/2012/main" userId="bbde810c24f1b81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commentAuthors" Target="commentAuthor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36633-FE3A-46B9-A927-69DA2F69F145}" type="datetimeFigureOut">
              <a:rPr lang="en-US" smtClean="0"/>
              <a:t>10/20/2020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9643D1-2C44-40B9-A7BA-EA97757DBE37}" type="slidenum">
              <a:rPr lang="en-US" smtClean="0"/>
              <a:t>‹#›</a:t>
            </a:fld>
            <a:endParaRPr lang="en-US"/>
          </a:p>
        </p:txBody>
      </p:sp>
    </p:spTree>
    <p:extLst>
      <p:ext uri="{BB962C8B-B14F-4D97-AF65-F5344CB8AC3E}">
        <p14:creationId xmlns:p14="http://schemas.microsoft.com/office/powerpoint/2010/main" val="489302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cbi.nlm.nih.gov/pmc/articles/PMC7520651/#B31"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www.ncbi.nlm.nih.gov/pmc/articles/PMC7520651/#B29" TargetMode="External"/><Relationship Id="rId5" Type="http://schemas.openxmlformats.org/officeDocument/2006/relationships/hyperlink" Target="https://www.ncbi.nlm.nih.gov/pmc/articles/PMC7520651/#B28" TargetMode="External"/><Relationship Id="rId4" Type="http://schemas.openxmlformats.org/officeDocument/2006/relationships/hyperlink" Target="https://www.ncbi.nlm.nih.gov/pmc/articles/PMC4638275/#bib8"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cbi.nlm.nih.gov/pmc/articles/PMC7520651/#B9" TargetMode="External"/><Relationship Id="rId2" Type="http://schemas.openxmlformats.org/officeDocument/2006/relationships/slide" Target="../slides/slide88.xml"/><Relationship Id="rId1" Type="http://schemas.openxmlformats.org/officeDocument/2006/relationships/notesMaster" Target="../notesMasters/notesMaster1.xml"/><Relationship Id="rId5" Type="http://schemas.openxmlformats.org/officeDocument/2006/relationships/hyperlink" Target="https://www.ncbi.nlm.nih.gov/pmc/articles/PMC7520651/#B39" TargetMode="External"/><Relationship Id="rId4" Type="http://schemas.openxmlformats.org/officeDocument/2006/relationships/hyperlink" Target="https://www.ncbi.nlm.nih.gov/pmc/articles/PMC7520651/#B10"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97E3D-E311-2141-8A5D-7CF0873EBF4B}" type="slidenum">
              <a:rPr lang="en-US" smtClean="0"/>
              <a:t>1</a:t>
            </a:fld>
            <a:endParaRPr lang="en-US" dirty="0"/>
          </a:p>
        </p:txBody>
      </p:sp>
    </p:spTree>
    <p:extLst>
      <p:ext uri="{BB962C8B-B14F-4D97-AF65-F5344CB8AC3E}">
        <p14:creationId xmlns:p14="http://schemas.microsoft.com/office/powerpoint/2010/main" val="2299273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4065B4C7-0489-4F3B-BA60-73F5DF35FEF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85D85F42-B0E0-47EC-8F01-0C0AFF7C4EF1}" type="slidenum">
              <a:rPr lang="en-US" altLang="en-US">
                <a:latin typeface="Arial" panose="020B0604020202020204" pitchFamily="34" charset="0"/>
              </a:rPr>
              <a:pPr/>
              <a:t>20</a:t>
            </a:fld>
            <a:endParaRPr lang="en-US" altLang="en-US">
              <a:latin typeface="Arial" panose="020B0604020202020204" pitchFamily="34" charset="0"/>
            </a:endParaRPr>
          </a:p>
        </p:txBody>
      </p:sp>
      <p:sp>
        <p:nvSpPr>
          <p:cNvPr id="26627" name="Rectangle 2">
            <a:extLst>
              <a:ext uri="{FF2B5EF4-FFF2-40B4-BE49-F238E27FC236}">
                <a16:creationId xmlns:a16="http://schemas.microsoft.com/office/drawing/2014/main" id="{C61D2472-A349-40DA-9603-A314CC3CD739}"/>
              </a:ext>
            </a:extLst>
          </p:cNvPr>
          <p:cNvSpPr>
            <a:spLocks noGrp="1" noRot="1" noChangeAspect="1" noChangeArrowheads="1" noTextEdit="1"/>
          </p:cNvSpPr>
          <p:nvPr>
            <p:ph type="sldImg"/>
          </p:nvPr>
        </p:nvSpPr>
        <p:spPr>
          <a:xfrm>
            <a:off x="420688" y="701675"/>
            <a:ext cx="6240462" cy="3511550"/>
          </a:xfrm>
          <a:ln/>
        </p:spPr>
      </p:sp>
      <p:sp>
        <p:nvSpPr>
          <p:cNvPr id="26628" name="Rectangle 3">
            <a:extLst>
              <a:ext uri="{FF2B5EF4-FFF2-40B4-BE49-F238E27FC236}">
                <a16:creationId xmlns:a16="http://schemas.microsoft.com/office/drawing/2014/main" id="{80D1573A-6636-4448-A574-B77DF0F04DA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Can the person stay home alone?</a:t>
            </a:r>
          </a:p>
        </p:txBody>
      </p:sp>
      <p:sp>
        <p:nvSpPr>
          <p:cNvPr id="26629" name="Footer Placeholder 1">
            <a:extLst>
              <a:ext uri="{FF2B5EF4-FFF2-40B4-BE49-F238E27FC236}">
                <a16:creationId xmlns:a16="http://schemas.microsoft.com/office/drawing/2014/main" id="{35190D61-86E1-41A8-9081-ADA60D80CF14}"/>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2114714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12A2167-4A2F-4C9C-8E44-7C233C33BB3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FB31C06A-8FAC-447B-A1BD-60D36977E934}" type="slidenum">
              <a:rPr lang="en-US" altLang="en-US">
                <a:latin typeface="Arial" panose="020B0604020202020204" pitchFamily="34" charset="0"/>
              </a:rPr>
              <a:pPr/>
              <a:t>22</a:t>
            </a:fld>
            <a:endParaRPr lang="en-US" altLang="en-US">
              <a:latin typeface="Arial" panose="020B0604020202020204" pitchFamily="34" charset="0"/>
            </a:endParaRPr>
          </a:p>
        </p:txBody>
      </p:sp>
      <p:sp>
        <p:nvSpPr>
          <p:cNvPr id="29699" name="Rectangle 2">
            <a:extLst>
              <a:ext uri="{FF2B5EF4-FFF2-40B4-BE49-F238E27FC236}">
                <a16:creationId xmlns:a16="http://schemas.microsoft.com/office/drawing/2014/main" id="{B40C471F-8EB5-4CB7-992C-903A89D4B071}"/>
              </a:ext>
            </a:extLst>
          </p:cNvPr>
          <p:cNvSpPr>
            <a:spLocks noGrp="1" noRot="1" noChangeAspect="1" noChangeArrowheads="1" noTextEdit="1"/>
          </p:cNvSpPr>
          <p:nvPr>
            <p:ph type="sldImg"/>
          </p:nvPr>
        </p:nvSpPr>
        <p:spPr>
          <a:xfrm>
            <a:off x="420688" y="701675"/>
            <a:ext cx="6240462" cy="3511550"/>
          </a:xfrm>
          <a:ln/>
        </p:spPr>
      </p:sp>
      <p:sp>
        <p:nvSpPr>
          <p:cNvPr id="29700" name="Rectangle 3">
            <a:extLst>
              <a:ext uri="{FF2B5EF4-FFF2-40B4-BE49-F238E27FC236}">
                <a16:creationId xmlns:a16="http://schemas.microsoft.com/office/drawing/2014/main" id="{0799F3D3-3751-4E36-98D3-D78466B8FC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What age do people drive in …?  Then, dad choosing his room, his furniture, then I brought his safety chair for the bathroom. 8yo grandfather driving</a:t>
            </a:r>
          </a:p>
        </p:txBody>
      </p:sp>
      <p:sp>
        <p:nvSpPr>
          <p:cNvPr id="29701" name="Footer Placeholder 1">
            <a:extLst>
              <a:ext uri="{FF2B5EF4-FFF2-40B4-BE49-F238E27FC236}">
                <a16:creationId xmlns:a16="http://schemas.microsoft.com/office/drawing/2014/main" id="{91098477-83BA-4772-90FB-F29B27E5BBF5}"/>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1000732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75B4B6BB-92A3-4302-8B2E-635AB3F9522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C86CDB11-66DC-4206-A43F-15D120281455}" type="slidenum">
              <a:rPr lang="en-US" altLang="en-US">
                <a:latin typeface="Arial" panose="020B0604020202020204" pitchFamily="34" charset="0"/>
              </a:rPr>
              <a:pPr/>
              <a:t>23</a:t>
            </a:fld>
            <a:endParaRPr lang="en-US" altLang="en-US">
              <a:latin typeface="Arial" panose="020B0604020202020204" pitchFamily="34" charset="0"/>
            </a:endParaRPr>
          </a:p>
        </p:txBody>
      </p:sp>
      <p:sp>
        <p:nvSpPr>
          <p:cNvPr id="31747" name="Rectangle 2">
            <a:extLst>
              <a:ext uri="{FF2B5EF4-FFF2-40B4-BE49-F238E27FC236}">
                <a16:creationId xmlns:a16="http://schemas.microsoft.com/office/drawing/2014/main" id="{F2BBE7BA-353E-4DAE-81B7-A0EE4DB215FE}"/>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80C75FE3-00CF-4055-B1F4-BC4733C3442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For my dad, I knew I had to step in.  For these sisters, the next question was how soon did they need to get a plan in place?</a:t>
            </a:r>
          </a:p>
        </p:txBody>
      </p:sp>
      <p:sp>
        <p:nvSpPr>
          <p:cNvPr id="31749" name="Footer Placeholder 1">
            <a:extLst>
              <a:ext uri="{FF2B5EF4-FFF2-40B4-BE49-F238E27FC236}">
                <a16:creationId xmlns:a16="http://schemas.microsoft.com/office/drawing/2014/main" id="{820067E3-E81E-4D8F-A59C-170835D3B8F1}"/>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3257258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1F6557E-1BE1-49C4-BECB-4EF2575B3F5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A79CF4F0-534D-4557-9CA1-7CB0857B9DD6}" type="slidenum">
              <a:rPr lang="en-US" altLang="en-US">
                <a:latin typeface="Arial" panose="020B0604020202020204" pitchFamily="34" charset="0"/>
              </a:rPr>
              <a:pPr/>
              <a:t>25</a:t>
            </a:fld>
            <a:endParaRPr lang="en-US" altLang="en-US">
              <a:latin typeface="Arial" panose="020B0604020202020204" pitchFamily="34" charset="0"/>
            </a:endParaRPr>
          </a:p>
        </p:txBody>
      </p:sp>
      <p:sp>
        <p:nvSpPr>
          <p:cNvPr id="34819" name="Rectangle 2">
            <a:extLst>
              <a:ext uri="{FF2B5EF4-FFF2-40B4-BE49-F238E27FC236}">
                <a16:creationId xmlns:a16="http://schemas.microsoft.com/office/drawing/2014/main" id="{359B591D-75B5-420B-AE66-AA3701EBD613}"/>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42CC64BE-B349-4BD0-AC4C-053CA928232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Use dad falling as an example</a:t>
            </a:r>
          </a:p>
        </p:txBody>
      </p:sp>
      <p:sp>
        <p:nvSpPr>
          <p:cNvPr id="34821" name="Footer Placeholder 1">
            <a:extLst>
              <a:ext uri="{FF2B5EF4-FFF2-40B4-BE49-F238E27FC236}">
                <a16:creationId xmlns:a16="http://schemas.microsoft.com/office/drawing/2014/main" id="{58E01358-613C-4878-9F6F-6C206FA52D7B}"/>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3047248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141BB962-3D22-46B0-A05C-2E374B46F56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9B4CCEF2-6613-4C05-A2CA-A514CE621594}" type="slidenum">
              <a:rPr lang="en-US" altLang="en-US">
                <a:latin typeface="Arial" panose="020B0604020202020204" pitchFamily="34" charset="0"/>
              </a:rPr>
              <a:pPr/>
              <a:t>26</a:t>
            </a:fld>
            <a:endParaRPr lang="en-US" altLang="en-US">
              <a:latin typeface="Arial" panose="020B0604020202020204" pitchFamily="34" charset="0"/>
            </a:endParaRPr>
          </a:p>
        </p:txBody>
      </p:sp>
      <p:sp>
        <p:nvSpPr>
          <p:cNvPr id="36867" name="Rectangle 2">
            <a:extLst>
              <a:ext uri="{FF2B5EF4-FFF2-40B4-BE49-F238E27FC236}">
                <a16:creationId xmlns:a16="http://schemas.microsoft.com/office/drawing/2014/main" id="{48D47CA9-B096-46BC-A228-D92C387C2F25}"/>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59599ACB-008C-4E04-B1F1-A6C948E228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36869" name="Footer Placeholder 1">
            <a:extLst>
              <a:ext uri="{FF2B5EF4-FFF2-40B4-BE49-F238E27FC236}">
                <a16:creationId xmlns:a16="http://schemas.microsoft.com/office/drawing/2014/main" id="{7DFA2E37-423E-42DC-BBD0-3D4CB90C418B}"/>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2689887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04458DA9-9BC4-40B6-A4F7-3DA955AA17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5B510453-DA87-4DC8-8EF9-5ABAA4DC44B5}" type="slidenum">
              <a:rPr lang="en-US" altLang="en-US">
                <a:latin typeface="Arial" panose="020B0604020202020204" pitchFamily="34" charset="0"/>
              </a:rPr>
              <a:pPr/>
              <a:t>27</a:t>
            </a:fld>
            <a:endParaRPr lang="en-US" altLang="en-US">
              <a:latin typeface="Arial" panose="020B0604020202020204" pitchFamily="34" charset="0"/>
            </a:endParaRPr>
          </a:p>
        </p:txBody>
      </p:sp>
      <p:sp>
        <p:nvSpPr>
          <p:cNvPr id="38915" name="Rectangle 2">
            <a:extLst>
              <a:ext uri="{FF2B5EF4-FFF2-40B4-BE49-F238E27FC236}">
                <a16:creationId xmlns:a16="http://schemas.microsoft.com/office/drawing/2014/main" id="{D0A42CB8-820A-4678-93CF-4E938D72AF5B}"/>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5CF1ED3C-58A0-4BE6-A978-3B4F58DADFD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zh-CN"/>
              <a:t>You can’t afford her over-dosing or under-dosing on her critical medications.  Someone needs to stay at house to protect her, or take meds out of house and stop by each day to give her meds.  Of course, these aren’t great long term solutions, so you are going to have to research different options.</a:t>
            </a:r>
            <a:endParaRPr lang="en-US" altLang="en-US"/>
          </a:p>
        </p:txBody>
      </p:sp>
      <p:sp>
        <p:nvSpPr>
          <p:cNvPr id="38917" name="Footer Placeholder 1">
            <a:extLst>
              <a:ext uri="{FF2B5EF4-FFF2-40B4-BE49-F238E27FC236}">
                <a16:creationId xmlns:a16="http://schemas.microsoft.com/office/drawing/2014/main" id="{31A0035F-1977-4710-AB62-D49777E9916C}"/>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1271719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C2EF40EF-545B-4DCF-84E0-A8418E55CF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C21EC0F-AC45-4647-8F8F-645B14C6AB6A}" type="slidenum">
              <a:rPr lang="en-US" altLang="en-US">
                <a:latin typeface="Arial" panose="020B0604020202020204" pitchFamily="34" charset="0"/>
              </a:rPr>
              <a:pPr/>
              <a:t>28</a:t>
            </a:fld>
            <a:endParaRPr lang="en-US" altLang="en-US">
              <a:latin typeface="Arial" panose="020B0604020202020204" pitchFamily="34" charset="0"/>
            </a:endParaRPr>
          </a:p>
        </p:txBody>
      </p:sp>
      <p:sp>
        <p:nvSpPr>
          <p:cNvPr id="40963" name="Rectangle 2">
            <a:extLst>
              <a:ext uri="{FF2B5EF4-FFF2-40B4-BE49-F238E27FC236}">
                <a16:creationId xmlns:a16="http://schemas.microsoft.com/office/drawing/2014/main" id="{91A11FB0-6AE4-4D96-913F-643C0B05792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578242EF-16A0-4371-8D1E-25F022DCAA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The plan wasn’t working for my dad so I needed to create a better plan to keep him safe, and happy</a:t>
            </a:r>
          </a:p>
        </p:txBody>
      </p:sp>
      <p:sp>
        <p:nvSpPr>
          <p:cNvPr id="40965" name="Footer Placeholder 1">
            <a:extLst>
              <a:ext uri="{FF2B5EF4-FFF2-40B4-BE49-F238E27FC236}">
                <a16:creationId xmlns:a16="http://schemas.microsoft.com/office/drawing/2014/main" id="{CD0253A6-7F90-400A-AC19-BF20B0DE302F}"/>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3862556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73B9E95-5A65-4164-A53E-D326FF51487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48A95B1-BEDA-4308-B385-CD719584C1C0}" type="slidenum">
              <a:rPr lang="en-US" altLang="en-US">
                <a:latin typeface="Arial" panose="020B0604020202020204" pitchFamily="34" charset="0"/>
              </a:rPr>
              <a:pPr/>
              <a:t>29</a:t>
            </a:fld>
            <a:endParaRPr lang="en-US" altLang="en-US">
              <a:latin typeface="Arial" panose="020B0604020202020204" pitchFamily="34" charset="0"/>
            </a:endParaRPr>
          </a:p>
        </p:txBody>
      </p:sp>
      <p:sp>
        <p:nvSpPr>
          <p:cNvPr id="43011" name="Rectangle 2">
            <a:extLst>
              <a:ext uri="{FF2B5EF4-FFF2-40B4-BE49-F238E27FC236}">
                <a16:creationId xmlns:a16="http://schemas.microsoft.com/office/drawing/2014/main" id="{7C916FE2-8E2D-4697-B410-6326EC97E668}"/>
              </a:ext>
            </a:extLst>
          </p:cNvPr>
          <p:cNvSpPr>
            <a:spLocks noGrp="1" noRot="1" noChangeAspect="1" noChangeArrowheads="1" noTextEdit="1"/>
          </p:cNvSpPr>
          <p:nvPr>
            <p:ph type="sldImg"/>
          </p:nvPr>
        </p:nvSpPr>
        <p:spPr>
          <a:xfrm>
            <a:off x="420688" y="701675"/>
            <a:ext cx="6240462" cy="3511550"/>
          </a:xfrm>
          <a:ln/>
        </p:spPr>
      </p:sp>
      <p:sp>
        <p:nvSpPr>
          <p:cNvPr id="43012" name="Rectangle 3">
            <a:extLst>
              <a:ext uri="{FF2B5EF4-FFF2-40B4-BE49-F238E27FC236}">
                <a16:creationId xmlns:a16="http://schemas.microsoft.com/office/drawing/2014/main" id="{BA21B1C4-93BF-4CCE-8912-69D6BC88067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43013" name="Footer Placeholder 1">
            <a:extLst>
              <a:ext uri="{FF2B5EF4-FFF2-40B4-BE49-F238E27FC236}">
                <a16:creationId xmlns:a16="http://schemas.microsoft.com/office/drawing/2014/main" id="{0C90DEC2-CB2B-4DB9-906C-745FD8A90EE6}"/>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2403255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93143DDD-D31F-4424-927C-DAB75AC1DC42}"/>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42E6FDDC-022E-433F-B1EB-ED311B35F11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Andrea’s cards</a:t>
            </a:r>
          </a:p>
        </p:txBody>
      </p:sp>
      <p:sp>
        <p:nvSpPr>
          <p:cNvPr id="46084" name="Slide Number Placeholder 3">
            <a:extLst>
              <a:ext uri="{FF2B5EF4-FFF2-40B4-BE49-F238E27FC236}">
                <a16:creationId xmlns:a16="http://schemas.microsoft.com/office/drawing/2014/main" id="{4AF478F2-8816-42EE-8040-EA43F86D4AE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A686D6AC-9DA4-444A-820D-CC7D8C76282C}" type="slidenum">
              <a:rPr lang="en-US" altLang="en-US">
                <a:latin typeface="Arial" panose="020B0604020202020204" pitchFamily="34" charset="0"/>
              </a:rPr>
              <a:pPr/>
              <a:t>31</a:t>
            </a:fld>
            <a:endParaRPr lang="en-US" altLang="en-US">
              <a:latin typeface="Arial" panose="020B0604020202020204" pitchFamily="34" charset="0"/>
            </a:endParaRPr>
          </a:p>
        </p:txBody>
      </p:sp>
      <p:sp>
        <p:nvSpPr>
          <p:cNvPr id="46085" name="Footer Placeholder 1">
            <a:extLst>
              <a:ext uri="{FF2B5EF4-FFF2-40B4-BE49-F238E27FC236}">
                <a16:creationId xmlns:a16="http://schemas.microsoft.com/office/drawing/2014/main" id="{8A44506F-7F7C-4F3A-9872-4A7A880FCE86}"/>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1831728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F16B23E7-8DE2-46E1-9ABC-760F19A1B8C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B2A56391-A633-490D-B035-D80D938FC095}" type="slidenum">
              <a:rPr lang="en-US" altLang="en-US">
                <a:latin typeface="Arial" panose="020B0604020202020204" pitchFamily="34" charset="0"/>
              </a:rPr>
              <a:pPr/>
              <a:t>33</a:t>
            </a:fld>
            <a:endParaRPr lang="en-US" altLang="en-US">
              <a:latin typeface="Arial" panose="020B0604020202020204" pitchFamily="34" charset="0"/>
            </a:endParaRPr>
          </a:p>
        </p:txBody>
      </p:sp>
      <p:sp>
        <p:nvSpPr>
          <p:cNvPr id="49155" name="Rectangle 2">
            <a:extLst>
              <a:ext uri="{FF2B5EF4-FFF2-40B4-BE49-F238E27FC236}">
                <a16:creationId xmlns:a16="http://schemas.microsoft.com/office/drawing/2014/main" id="{5739896E-9B76-4C1B-979B-247CC38C917F}"/>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9983CEA5-B169-4EB9-B71A-C47B0B86B4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Fake choices, take my dad for a cat scan – see the room first, Cataract surgery</a:t>
            </a:r>
          </a:p>
        </p:txBody>
      </p:sp>
      <p:sp>
        <p:nvSpPr>
          <p:cNvPr id="49157" name="Footer Placeholder 1">
            <a:extLst>
              <a:ext uri="{FF2B5EF4-FFF2-40B4-BE49-F238E27FC236}">
                <a16:creationId xmlns:a16="http://schemas.microsoft.com/office/drawing/2014/main" id="{D1D0A0A2-BBF0-46D0-904C-10B79D0DC426}"/>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693077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97E3D-E311-2141-8A5D-7CF0873EBF4B}" type="slidenum">
              <a:rPr lang="en-US" smtClean="0"/>
              <a:t>8</a:t>
            </a:fld>
            <a:endParaRPr lang="en-US" dirty="0"/>
          </a:p>
        </p:txBody>
      </p:sp>
    </p:spTree>
    <p:extLst>
      <p:ext uri="{BB962C8B-B14F-4D97-AF65-F5344CB8AC3E}">
        <p14:creationId xmlns:p14="http://schemas.microsoft.com/office/powerpoint/2010/main" val="2371206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92A1031E-AAA4-4235-8F25-13D3BC01856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ADCAE87D-6E98-4BC1-A9AF-AAB94753032E}" type="slidenum">
              <a:rPr lang="en-US" altLang="en-US">
                <a:latin typeface="Arial" panose="020B0604020202020204" pitchFamily="34" charset="0"/>
              </a:rPr>
              <a:pPr/>
              <a:t>34</a:t>
            </a:fld>
            <a:endParaRPr lang="en-US" altLang="en-US">
              <a:latin typeface="Arial" panose="020B0604020202020204" pitchFamily="34" charset="0"/>
            </a:endParaRPr>
          </a:p>
        </p:txBody>
      </p:sp>
      <p:sp>
        <p:nvSpPr>
          <p:cNvPr id="51203" name="Rectangle 2">
            <a:extLst>
              <a:ext uri="{FF2B5EF4-FFF2-40B4-BE49-F238E27FC236}">
                <a16:creationId xmlns:a16="http://schemas.microsoft.com/office/drawing/2014/main" id="{925DA991-F6DE-4CF4-9BC3-18D94A3A869C}"/>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698DB244-3076-4BDA-B1B2-E77311C21A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Autism </a:t>
            </a:r>
          </a:p>
        </p:txBody>
      </p:sp>
      <p:sp>
        <p:nvSpPr>
          <p:cNvPr id="51205" name="Footer Placeholder 1">
            <a:extLst>
              <a:ext uri="{FF2B5EF4-FFF2-40B4-BE49-F238E27FC236}">
                <a16:creationId xmlns:a16="http://schemas.microsoft.com/office/drawing/2014/main" id="{B5B775D9-D2D6-48A1-8EA7-BF51B4B4A2DA}"/>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3558150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9FA747BD-34BA-47C1-9BB4-16BC13144F99}"/>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A1D43232-843E-4AC4-AC03-1A6FC0564FC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53252" name="Slide Number Placeholder 3">
            <a:extLst>
              <a:ext uri="{FF2B5EF4-FFF2-40B4-BE49-F238E27FC236}">
                <a16:creationId xmlns:a16="http://schemas.microsoft.com/office/drawing/2014/main" id="{5E70167C-32B5-4936-BF9A-181959C98B7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171D9CEB-9029-4D59-8AF2-8C1D8A0D6047}" type="slidenum">
              <a:rPr lang="en-US" altLang="en-US">
                <a:latin typeface="Arial" panose="020B0604020202020204" pitchFamily="34" charset="0"/>
              </a:rPr>
              <a:pPr/>
              <a:t>35</a:t>
            </a:fld>
            <a:endParaRPr lang="en-US" altLang="en-US">
              <a:latin typeface="Arial" panose="020B0604020202020204" pitchFamily="34" charset="0"/>
            </a:endParaRPr>
          </a:p>
        </p:txBody>
      </p:sp>
    </p:spTree>
    <p:extLst>
      <p:ext uri="{BB962C8B-B14F-4D97-AF65-F5344CB8AC3E}">
        <p14:creationId xmlns:p14="http://schemas.microsoft.com/office/powerpoint/2010/main" val="2430977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45D2CBF9-2F0D-4AE8-BADB-AB9575A53BC2}"/>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BD284D99-0B10-4A68-A2A7-D9EE600E9C9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Morgan K. Whitlatch, Legal Director, Quality Trust Lead  Project Director, National Resource Center for Supported Decision-Making SUPPORTEDDECISION-MAKING:</a:t>
            </a:r>
          </a:p>
          <a:p>
            <a:r>
              <a:rPr lang="en-US" altLang="en-US"/>
              <a:t>Update on U.S. Trends &amp; Best Practices</a:t>
            </a:r>
          </a:p>
          <a:p>
            <a:r>
              <a:rPr lang="en-US" altLang="en-US"/>
              <a:t>Consumer Voice Conference November 7, 2017</a:t>
            </a:r>
          </a:p>
        </p:txBody>
      </p:sp>
      <p:sp>
        <p:nvSpPr>
          <p:cNvPr id="56324" name="Slide Number Placeholder 3">
            <a:extLst>
              <a:ext uri="{FF2B5EF4-FFF2-40B4-BE49-F238E27FC236}">
                <a16:creationId xmlns:a16="http://schemas.microsoft.com/office/drawing/2014/main" id="{5875A808-3CB5-439C-9B80-E9634B57ED9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8473A331-561E-4799-89DA-8BCA8B0BD7C5}" type="slidenum">
              <a:rPr lang="en-US" altLang="en-US">
                <a:latin typeface="Arial" panose="020B0604020202020204" pitchFamily="34" charset="0"/>
              </a:rPr>
              <a:pPr/>
              <a:t>37</a:t>
            </a:fld>
            <a:endParaRPr lang="en-US" altLang="en-US">
              <a:latin typeface="Arial" panose="020B0604020202020204" pitchFamily="34" charset="0"/>
            </a:endParaRPr>
          </a:p>
        </p:txBody>
      </p:sp>
      <p:sp>
        <p:nvSpPr>
          <p:cNvPr id="56325" name="Footer Placeholder 1">
            <a:extLst>
              <a:ext uri="{FF2B5EF4-FFF2-40B4-BE49-F238E27FC236}">
                <a16:creationId xmlns:a16="http://schemas.microsoft.com/office/drawing/2014/main" id="{90ACC955-323F-4BD9-8EA5-6595BD7C8EA0}"/>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843676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74A473FE-F8C4-42AD-AE9C-98846C9B19C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3DC644EC-6FBF-4102-B5AA-6F41F0B91EC2}" type="slidenum">
              <a:rPr lang="en-US" altLang="en-US">
                <a:latin typeface="Arial" panose="020B0604020202020204" pitchFamily="34" charset="0"/>
              </a:rPr>
              <a:pPr/>
              <a:t>38</a:t>
            </a:fld>
            <a:endParaRPr lang="en-US" altLang="en-US">
              <a:latin typeface="Arial" panose="020B0604020202020204" pitchFamily="34" charset="0"/>
            </a:endParaRPr>
          </a:p>
        </p:txBody>
      </p:sp>
      <p:sp>
        <p:nvSpPr>
          <p:cNvPr id="58371" name="Rectangle 2">
            <a:extLst>
              <a:ext uri="{FF2B5EF4-FFF2-40B4-BE49-F238E27FC236}">
                <a16:creationId xmlns:a16="http://schemas.microsoft.com/office/drawing/2014/main" id="{DB48ACD1-B99C-4746-BEDF-101C6D0A6170}"/>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AB843C94-1F17-4220-9AF8-F3C6CC96B97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58373" name="Footer Placeholder 1">
            <a:extLst>
              <a:ext uri="{FF2B5EF4-FFF2-40B4-BE49-F238E27FC236}">
                <a16:creationId xmlns:a16="http://schemas.microsoft.com/office/drawing/2014/main" id="{8B7D59E4-709D-4787-9770-DF41EFDC27B2}"/>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2628328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BF74DFB5-E883-4E64-8E17-36016295C92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55A3E52-6EF0-4E2E-A896-9FC2D9D63478}" type="slidenum">
              <a:rPr lang="en-US" altLang="en-US">
                <a:latin typeface="Arial" panose="020B0604020202020204" pitchFamily="34" charset="0"/>
              </a:rPr>
              <a:pPr/>
              <a:t>39</a:t>
            </a:fld>
            <a:endParaRPr lang="en-US" altLang="en-US">
              <a:latin typeface="Arial" panose="020B0604020202020204" pitchFamily="34" charset="0"/>
            </a:endParaRPr>
          </a:p>
        </p:txBody>
      </p:sp>
      <p:sp>
        <p:nvSpPr>
          <p:cNvPr id="60419" name="Rectangle 2">
            <a:extLst>
              <a:ext uri="{FF2B5EF4-FFF2-40B4-BE49-F238E27FC236}">
                <a16:creationId xmlns:a16="http://schemas.microsoft.com/office/drawing/2014/main" id="{7C342D99-24A0-467E-B84C-2947326D0056}"/>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92B63BC7-28E6-4231-AE4C-8871D9890F57}"/>
              </a:ext>
            </a:extLst>
          </p:cNvPr>
          <p:cNvSpPr>
            <a:spLocks noGrp="1" noChangeArrowheads="1"/>
          </p:cNvSpPr>
          <p:nvPr>
            <p:ph type="body" idx="1"/>
          </p:nvPr>
        </p:nvSpPr>
        <p:spPr>
          <a:xfrm>
            <a:off x="685800" y="4344988"/>
            <a:ext cx="5486400" cy="4113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60421" name="Footer Placeholder 1">
            <a:extLst>
              <a:ext uri="{FF2B5EF4-FFF2-40B4-BE49-F238E27FC236}">
                <a16:creationId xmlns:a16="http://schemas.microsoft.com/office/drawing/2014/main" id="{C394AFD1-EAB9-4BCE-99B5-295A0A0BF97D}"/>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3651554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231ED065-4DA8-415F-A207-99B41A2BAFCD}"/>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72CEDE88-7D4B-45C8-95A3-60192D16481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62468" name="Footer Placeholder 3">
            <a:extLst>
              <a:ext uri="{FF2B5EF4-FFF2-40B4-BE49-F238E27FC236}">
                <a16:creationId xmlns:a16="http://schemas.microsoft.com/office/drawing/2014/main" id="{2752F11D-0271-4B4C-B116-871D5CF1B53A}"/>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
        <p:nvSpPr>
          <p:cNvPr id="62469" name="Slide Number Placeholder 4">
            <a:extLst>
              <a:ext uri="{FF2B5EF4-FFF2-40B4-BE49-F238E27FC236}">
                <a16:creationId xmlns:a16="http://schemas.microsoft.com/office/drawing/2014/main" id="{CB975DBA-3796-4164-9DF6-16DD408C2DE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B1CE56B2-B296-45DC-8E82-782D8E3602B8}" type="slidenum">
              <a:rPr lang="en-US" altLang="en-US">
                <a:latin typeface="Arial" panose="020B0604020202020204" pitchFamily="34" charset="0"/>
              </a:rPr>
              <a:pPr/>
              <a:t>40</a:t>
            </a:fld>
            <a:endParaRPr lang="en-US" altLang="en-US">
              <a:latin typeface="Arial" panose="020B0604020202020204" pitchFamily="34" charset="0"/>
            </a:endParaRPr>
          </a:p>
        </p:txBody>
      </p:sp>
    </p:spTree>
    <p:extLst>
      <p:ext uri="{BB962C8B-B14F-4D97-AF65-F5344CB8AC3E}">
        <p14:creationId xmlns:p14="http://schemas.microsoft.com/office/powerpoint/2010/main" val="2408117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97E3D-E311-2141-8A5D-7CF0873EBF4B}" type="slidenum">
              <a:rPr lang="en-US" smtClean="0"/>
              <a:t>45</a:t>
            </a:fld>
            <a:endParaRPr lang="en-US" dirty="0"/>
          </a:p>
        </p:txBody>
      </p:sp>
    </p:spTree>
    <p:extLst>
      <p:ext uri="{BB962C8B-B14F-4D97-AF65-F5344CB8AC3E}">
        <p14:creationId xmlns:p14="http://schemas.microsoft.com/office/powerpoint/2010/main" val="652164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97E3D-E311-2141-8A5D-7CF0873EBF4B}" type="slidenum">
              <a:rPr lang="en-US" smtClean="0"/>
              <a:t>83</a:t>
            </a:fld>
            <a:endParaRPr lang="en-US" dirty="0"/>
          </a:p>
        </p:txBody>
      </p:sp>
    </p:spTree>
    <p:extLst>
      <p:ext uri="{BB962C8B-B14F-4D97-AF65-F5344CB8AC3E}">
        <p14:creationId xmlns:p14="http://schemas.microsoft.com/office/powerpoint/2010/main" val="1760886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46D612E3-9D90-485D-B5A7-EB771D967F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E056680A-F580-4047-89E4-A5DABFAEFC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Racism is an essential factor to understand racial health disparities in infection and mortality due to COVID-19 and must be thoroughly integrated into any successful public health response. But highlighting the effect of racism generally does not go far enough toward understanding racial/ethnic health disparities or advocating for change; we must interrogate the various forms of racism in the United States, including behaviors and practices that are not recognized by many as racism.</a:t>
            </a:r>
          </a:p>
        </p:txBody>
      </p:sp>
      <p:sp>
        <p:nvSpPr>
          <p:cNvPr id="8196" name="Slide Number Placeholder 3">
            <a:extLst>
              <a:ext uri="{FF2B5EF4-FFF2-40B4-BE49-F238E27FC236}">
                <a16:creationId xmlns:a16="http://schemas.microsoft.com/office/drawing/2014/main" id="{5B1EFBFF-799F-4940-A719-840E8FF070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fld id="{373BFB4D-9544-4E3D-B25F-78B29D71AB1C}" type="slidenum">
              <a:rPr lang="en-US" altLang="en-US">
                <a:latin typeface="Calibri" panose="020F0502020204030204" pitchFamily="34" charset="0"/>
              </a:rPr>
              <a:pPr/>
              <a:t>84</a:t>
            </a:fld>
            <a:endParaRPr lang="en-US" altLang="en-US">
              <a:latin typeface="Calibri" panose="020F0502020204030204" pitchFamily="34" charset="0"/>
            </a:endParaRPr>
          </a:p>
        </p:txBody>
      </p:sp>
    </p:spTree>
    <p:extLst>
      <p:ext uri="{BB962C8B-B14F-4D97-AF65-F5344CB8AC3E}">
        <p14:creationId xmlns:p14="http://schemas.microsoft.com/office/powerpoint/2010/main" val="238664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741E4675-D583-4A78-AD70-9FFBEE84F8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B5FA57DA-8E8D-49C8-A598-D5306CED20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This profile highlights that those holding old-fashioned racist attitudes on average have a lower socioeconomic status in terms of education and household income than those exhibiting other types of racist attitudes. Conversely, those adopting color-blind racist attitudes tend to have a higher socioeconomic status than those who exhibit other types of racist attitudes. Across all types of racism, self-identified Republicans are much more likely to hold more racist attitudes than Democrats, with independents falling in the middle. Republicans are nearly three times as likely to adopt institutional racist attitudes, and more than two times likely to adopt symbolic and color-blind racist attitudes than their Democrat counterparts.</a:t>
            </a:r>
          </a:p>
        </p:txBody>
      </p:sp>
      <p:sp>
        <p:nvSpPr>
          <p:cNvPr id="11268" name="Slide Number Placeholder 3">
            <a:extLst>
              <a:ext uri="{FF2B5EF4-FFF2-40B4-BE49-F238E27FC236}">
                <a16:creationId xmlns:a16="http://schemas.microsoft.com/office/drawing/2014/main" id="{54BF65E7-24F7-48FA-9B1E-25B8F27E30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fld id="{CF2E5CBA-8B1F-4030-A4B9-94E3DB3E8CD0}" type="slidenum">
              <a:rPr lang="en-US" altLang="en-US">
                <a:latin typeface="Calibri" panose="020F0502020204030204" pitchFamily="34" charset="0"/>
              </a:rPr>
              <a:pPr/>
              <a:t>86</a:t>
            </a:fld>
            <a:endParaRPr lang="en-US" altLang="en-US">
              <a:latin typeface="Calibri" panose="020F0502020204030204" pitchFamily="34" charset="0"/>
            </a:endParaRPr>
          </a:p>
        </p:txBody>
      </p:sp>
    </p:spTree>
    <p:extLst>
      <p:ext uri="{BB962C8B-B14F-4D97-AF65-F5344CB8AC3E}">
        <p14:creationId xmlns:p14="http://schemas.microsoft.com/office/powerpoint/2010/main" val="4198639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B1BBAD0E-3955-4301-865D-647CD7BB781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43129B70-E06E-40A5-BF1D-C5FCEB98E9FB}" type="slidenum">
              <a:rPr lang="en-US" altLang="en-US">
                <a:latin typeface="Arial" panose="020B0604020202020204" pitchFamily="34" charset="0"/>
              </a:rPr>
              <a:pPr/>
              <a:t>9</a:t>
            </a:fld>
            <a:endParaRPr lang="en-US" altLang="en-US">
              <a:latin typeface="Arial" panose="020B0604020202020204" pitchFamily="34" charset="0"/>
            </a:endParaRPr>
          </a:p>
        </p:txBody>
      </p:sp>
      <p:sp>
        <p:nvSpPr>
          <p:cNvPr id="8195" name="Rectangle 2">
            <a:extLst>
              <a:ext uri="{FF2B5EF4-FFF2-40B4-BE49-F238E27FC236}">
                <a16:creationId xmlns:a16="http://schemas.microsoft.com/office/drawing/2014/main" id="{DEE694C4-5A66-4B0E-8BD7-774B132C1791}"/>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74D96B58-4F9D-4D6B-B324-9C967E11AB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Begin by looking at “Should ” I step in? The answer is,  “It depends.”  It depends on whether or not the person the enough mental capacity.</a:t>
            </a:r>
          </a:p>
          <a:p>
            <a:pPr eaLnBrk="1" hangingPunct="1"/>
            <a:endParaRPr lang="en-US" altLang="en-US"/>
          </a:p>
        </p:txBody>
      </p:sp>
      <p:sp>
        <p:nvSpPr>
          <p:cNvPr id="8197" name="Footer Placeholder 1">
            <a:extLst>
              <a:ext uri="{FF2B5EF4-FFF2-40B4-BE49-F238E27FC236}">
                <a16:creationId xmlns:a16="http://schemas.microsoft.com/office/drawing/2014/main" id="{C484FF04-91ED-4105-B082-9221BE393EB1}"/>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1776506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461CEAA-E15A-49EF-8BB5-E459C0D4F2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6D0AFB65-89FE-4113-82B7-AA9AC01EBF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t>Laissez-faire</a:t>
            </a:r>
          </a:p>
          <a:p>
            <a:pPr eaLnBrk="1" hangingPunct="1"/>
            <a:r>
              <a:rPr lang="en-US" altLang="en-US"/>
              <a:t>Laissez-faire racism is the notion that blacks' cultural inferiority is to blame for the black–white gap in socioeconomic standing. Bobo and Smith argue that laissez-faire racism differs from symbolic racism in that it is rooted in a historical analysis of the changing economic politics of race.</a:t>
            </a:r>
            <a:r>
              <a:rPr lang="en-US" altLang="en-US" baseline="30000">
                <a:hlinkClick r:id="rId3"/>
              </a:rPr>
              <a:t>31</a:t>
            </a:r>
            <a:r>
              <a:rPr lang="en-US" altLang="en-US"/>
              <a:t> Laissez-faire racists do not feel that black people and other racial minorities are as capable as white people, especially in terms of employment because of the racial stereotypes they hold. Specifically, they feel that black people and other racial minorities should not be in positions that are thought to require intelligence, hard work, and composure or that provide racial minorities with power and responsibility over whites.</a:t>
            </a:r>
          </a:p>
          <a:p>
            <a:pPr eaLnBrk="1" hangingPunct="1"/>
            <a:r>
              <a:rPr lang="en-US" altLang="en-US"/>
              <a:t>Negative attitudes toward certain social groups or personal characteristics often exist at the margins of awareness and are not easily accessible to individuals. Social psychology scholars have conceptualized prejudicial attitudes or bias as implicit and explicit.</a:t>
            </a:r>
            <a:r>
              <a:rPr lang="en-US" altLang="en-US">
                <a:hlinkClick r:id="rId4"/>
              </a:rPr>
              <a:t>8</a:t>
            </a:r>
            <a:r>
              <a:rPr lang="en-US" altLang="en-US"/>
              <a:t> Explicit attitudes are thoughts and feelings that people deliberately think about and can make conscious reports about. On the other hand, implicit attitudes often exist outside of conscious awareness, and thus are difficult to consciously acknowledge and control. These attitudes are often automatically activated and can influence human behavior without conscious volition. Racial/ethnic bias in attitudes, such as feeling that White people are nicer than Black people, whether conscious or not, can lead to prejudicial behavior, such as providers taking more time with White patients than Black patients and therefore learning more about the White patients’ needs and concerns.</a:t>
            </a:r>
          </a:p>
          <a:p>
            <a:pPr eaLnBrk="1" hangingPunct="1"/>
            <a:r>
              <a:rPr lang="en-US" altLang="en-US" b="1"/>
              <a:t>Institutional and systemic</a:t>
            </a:r>
          </a:p>
          <a:p>
            <a:pPr eaLnBrk="1" hangingPunct="1"/>
            <a:r>
              <a:rPr lang="en-US" altLang="en-US"/>
              <a:t>Not all racism occurs on the individual level, as racist ideology has shaped the structure and operation of major social institutions in ways that limit opportunity and perpetuate racial inequality. Racial ideas and ideology shaped US law, and through historical and governmental processes, functioned to create and dominate various racial groups. For example, scholars point to real estate practices such as redlining, voting laws, and educational policies that limit economic, political, and social opportunity for nonwhite Americans coming into contact with these institutions. This form of racism is particularly insidious because it is difficult, if not impossible to pinpoint the individual prejudice or racial ideology that is responsible for discrimination. As a result, this type of racism is often invisible to those not affected by it, and through downplaying its existence, whites can perpetuate existing inequality.</a:t>
            </a:r>
          </a:p>
          <a:p>
            <a:pPr eaLnBrk="1" hangingPunct="1"/>
            <a:endParaRPr lang="en-US" altLang="en-US"/>
          </a:p>
          <a:p>
            <a:pPr eaLnBrk="1" hangingPunct="1"/>
            <a:r>
              <a:rPr lang="en-US" altLang="en-US" b="1"/>
              <a:t>Symbolic</a:t>
            </a:r>
          </a:p>
          <a:p>
            <a:pPr eaLnBrk="1" hangingPunct="1"/>
            <a:r>
              <a:rPr lang="en-US" altLang="en-US"/>
              <a:t>Symbolic racism involves the belief that black people are themselves responsible for any disadvantages faced. This contemporary version of racism includes downplaying the existence of historic and systemic racism and instead focuses on black people's perceived lack of ability to succeed compared with other racial minorities. This belief system can help us understand why many Americans are resistant to policies that would ameliorate racial inequality, especially in terms of widespread health disparities.</a:t>
            </a:r>
            <a:r>
              <a:rPr lang="en-US" altLang="en-US" baseline="30000">
                <a:hlinkClick r:id="rId5"/>
              </a:rPr>
              <a:t>28</a:t>
            </a:r>
            <a:r>
              <a:rPr lang="en-US" altLang="en-US"/>
              <a:t> For example, disparities exist in insurance rates by race in the United States, but policies such as the Affordable Care Act (ACA) were heavily criticized for providing social welfare benefits without addressing the individual behaviors that were at the heart of insurance disparities.</a:t>
            </a:r>
            <a:r>
              <a:rPr lang="en-US" altLang="en-US" baseline="30000">
                <a:hlinkClick r:id="rId6"/>
              </a:rPr>
              <a:t>29</a:t>
            </a:r>
            <a:r>
              <a:rPr lang="en-US" altLang="en-US"/>
              <a:t> Lack of insurance is associated with poor health care access and the progression of chronic diseases that are primary risk factors for severe COVID-19 infection. Americans without health care coverage, who are disproportionately nonwhite, are not only at higher risk for infection from COVID-19, but also face considerable economic barriers if they need medical treatment in a hospital. The lack of support for policies to redress centuries of disparities in health care access is a direct result of racial stereotypes adopted within the framework of symbolic racism such as believing that black Americans themselves, rather than historic and persistent racism, are responsible for disadvantage.</a:t>
            </a:r>
          </a:p>
          <a:p>
            <a:pPr eaLnBrk="1" hangingPunct="1"/>
            <a:endParaRPr lang="en-US" altLang="en-US"/>
          </a:p>
        </p:txBody>
      </p:sp>
      <p:sp>
        <p:nvSpPr>
          <p:cNvPr id="13316" name="Slide Number Placeholder 3">
            <a:extLst>
              <a:ext uri="{FF2B5EF4-FFF2-40B4-BE49-F238E27FC236}">
                <a16:creationId xmlns:a16="http://schemas.microsoft.com/office/drawing/2014/main" id="{4DA25292-B922-4479-9475-F6478FE09A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fld id="{5C2B6B1D-E0E1-433F-A4D0-E72731AE6303}" type="slidenum">
              <a:rPr lang="en-US" altLang="en-US">
                <a:latin typeface="Calibri" panose="020F0502020204030204" pitchFamily="34" charset="0"/>
              </a:rPr>
              <a:pPr/>
              <a:t>87</a:t>
            </a:fld>
            <a:endParaRPr lang="en-US" altLang="en-US">
              <a:latin typeface="Calibri" panose="020F0502020204030204" pitchFamily="34" charset="0"/>
            </a:endParaRPr>
          </a:p>
        </p:txBody>
      </p:sp>
    </p:spTree>
    <p:extLst>
      <p:ext uri="{BB962C8B-B14F-4D97-AF65-F5344CB8AC3E}">
        <p14:creationId xmlns:p14="http://schemas.microsoft.com/office/powerpoint/2010/main" val="1313124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4FC219A5-735E-4634-8237-63AFCBB66D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F1153F4A-3025-46FA-AF57-9760ED50DA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t>Color-blind racism and racial apathy</a:t>
            </a:r>
          </a:p>
          <a:p>
            <a:pPr eaLnBrk="1" hangingPunct="1"/>
            <a:r>
              <a:rPr lang="en-US" altLang="en-US"/>
              <a:t>Color-blind racism refers to a new racial ideology rooted in apathy and disagreement with government policy, ensuring the fair treatment of racial minorities. Bonilla-Silva</a:t>
            </a:r>
            <a:r>
              <a:rPr lang="en-US" altLang="en-US" baseline="30000">
                <a:hlinkClick r:id="rId3"/>
              </a:rPr>
              <a:t>9</a:t>
            </a:r>
            <a:r>
              <a:rPr lang="en-US" altLang="en-US"/>
              <a:t> argues that through the emergence of color-blind racism, whites have developed powerful explanations for contemporary racial inequality that exculpate them from any responsibility for the status of people of color. Color-blind racism allows whites to maintain their advantages without having to articulate at whose expense. For example, whites who say, “I don‘t believe in giving black people access to health care—they should get it themselves but are too lazy to get a job” is thought to reflect a laissez-faire racist ideology, an older form of cultural racism. In contrast, whites who say, “I do not believe in giving black people access to health care because no one should get anything because of their race” could reflect a new form of modern or color-blind racism (adapted from affirmative action example given in Bonilla-Silva</a:t>
            </a:r>
            <a:r>
              <a:rPr lang="en-US" altLang="en-US" baseline="30000">
                <a:hlinkClick r:id="rId3"/>
              </a:rPr>
              <a:t>9</a:t>
            </a:r>
            <a:r>
              <a:rPr lang="en-US" altLang="en-US"/>
              <a:t>).</a:t>
            </a:r>
          </a:p>
          <a:p>
            <a:pPr eaLnBrk="1" hangingPunct="1"/>
            <a:r>
              <a:rPr lang="en-US" altLang="en-US"/>
              <a:t>Although the emphasis on cultural stereotypes epitomizes symbolic racism, a more covert, and perhaps insidious, form of racism operates among Americans who simply do not think that race any longer affects social, health, or economic outcomes. The result is racial apathy, or the feeling that race no longer is of consequence and as such the topic of racism can be avoided.</a:t>
            </a:r>
            <a:r>
              <a:rPr lang="en-US" altLang="en-US" baseline="30000">
                <a:hlinkClick r:id="rId4"/>
              </a:rPr>
              <a:t>10</a:t>
            </a:r>
            <a:r>
              <a:rPr lang="en-US" altLang="en-US"/>
              <a:t> Epidemiologists have uncovered patterns of premature aging or “weathering” among nonwhite Americans who experience subtle forms of interpersonal aggression by people who claim to not be acting with prejudice. This very type of chronic stress, however, has been linked to a vast array of illnesses, from premature labor to hypertension, and heart disease—all of which may exacerbate the severity of COVID-19 infection and mortality from the disease. In the context of COVID-19, unconscious or implicit bias likely shapes decisions for who gets medical treatments, especially when resources are scarce, such as being admitted to a hospital or receiving a ventilator. Other examples may extend to the receipt of personal protective equipment (PPE) for nonwhite medical professionals and essential workers or on who receives COVID-19 tests if presenting with symptoms. A teacher from New York is just one example of a black patient meeting the criteria for a test yet not receiving one until her illness had progressed to a point that it eventually killed her.</a:t>
            </a:r>
            <a:r>
              <a:rPr lang="en-US" altLang="en-US" baseline="30000">
                <a:hlinkClick r:id="rId5"/>
              </a:rPr>
              <a:t>39</a:t>
            </a:r>
            <a:endParaRPr lang="en-US" altLang="en-US"/>
          </a:p>
          <a:p>
            <a:pPr eaLnBrk="1" hangingPunct="1"/>
            <a:endParaRPr lang="en-US" altLang="en-US"/>
          </a:p>
        </p:txBody>
      </p:sp>
      <p:sp>
        <p:nvSpPr>
          <p:cNvPr id="15364" name="Slide Number Placeholder 3">
            <a:extLst>
              <a:ext uri="{FF2B5EF4-FFF2-40B4-BE49-F238E27FC236}">
                <a16:creationId xmlns:a16="http://schemas.microsoft.com/office/drawing/2014/main" id="{76247B3A-385E-432D-B997-8F4A144102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fld id="{B21D1A99-6C7F-4809-B508-AAA4C588E6C8}" type="slidenum">
              <a:rPr lang="en-US" altLang="en-US">
                <a:latin typeface="Calibri" panose="020F0502020204030204" pitchFamily="34" charset="0"/>
              </a:rPr>
              <a:pPr/>
              <a:t>88</a:t>
            </a:fld>
            <a:endParaRPr lang="en-US" altLang="en-US">
              <a:latin typeface="Calibri" panose="020F0502020204030204" pitchFamily="34" charset="0"/>
            </a:endParaRPr>
          </a:p>
        </p:txBody>
      </p:sp>
    </p:spTree>
    <p:extLst>
      <p:ext uri="{BB962C8B-B14F-4D97-AF65-F5344CB8AC3E}">
        <p14:creationId xmlns:p14="http://schemas.microsoft.com/office/powerpoint/2010/main" val="2914370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63B343E-B781-4077-9B3D-10E8221211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8F132E43-1C78-4AE9-B87D-ECCE2AED3A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t>Conscious bias</a:t>
            </a:r>
          </a:p>
          <a:p>
            <a:pPr eaLnBrk="1" hangingPunct="1"/>
            <a:r>
              <a:rPr lang="en-US" altLang="en-US"/>
              <a:t>When we are consciously bias we are doing it intentionally. We know we are being bias towards a particular person or group. Imagine you prefer working with men more than women. Or you don’t like working with young people or those with a different colour skin or culture. These are all dangerous prejudices. Most people now understand that there is no place for this in the modern workplace. Laws and policies exist to prevent prejudice based on race, age, gender, gender identity, physical abilities, religion, sexual orientation and many other characteristics. Should you act upon prejudices in the workplace you could face disciplinary action, lose your job and even be charged with a criminal </a:t>
            </a:r>
          </a:p>
          <a:p>
            <a:pPr eaLnBrk="1" hangingPunct="1"/>
            <a:r>
              <a:rPr lang="en-US" altLang="en-US"/>
              <a:t>Unconscious bias can occur when we need to make decisions and judgements. We are not always making conscious decisions which are well thought through, taking all factors into account. Our brains work quickly so they access information which is known and familiar to us first. This information is based on our personal experiences meaning there is a natural bias towards views and opinions which fit with the world view we are most familiar and comfortable with. By doing this unconsciously, there is no malicious intent, we are often unaware that we have done it, and of its impact and implications.</a:t>
            </a:r>
          </a:p>
          <a:p>
            <a:pPr eaLnBrk="1" hangingPunct="1"/>
            <a:r>
              <a:rPr lang="en-US" altLang="en-US"/>
              <a:t>Unconscious bias clouds and undermines decisions. Unconscious bias holds on to stereotypes and will disregard anyone who fits into these groups. </a:t>
            </a:r>
          </a:p>
          <a:p>
            <a:pPr eaLnBrk="1" hangingPunct="1"/>
            <a:r>
              <a:rPr lang="en-US" altLang="en-US"/>
              <a:t>A great unconscious bias example is how google reacted when youtube launched their video upload feature. They were confused by 5-10% of the videos being uploaded upside down. Why would so many people be shooting their videos incorrectly? The answer was simple and highlighted the designers assumptions. Some people were filming videos with their left hands. As the individuals who designed the feature were right handed they made an assumption that everyone is right handed and their way was ‘correct’. They did not consider that left handed users would rotate the screen causing it to appear upside down. This is unconscious bias. </a:t>
            </a:r>
          </a:p>
          <a:p>
            <a:pPr eaLnBrk="1" hangingPunct="1"/>
            <a:endParaRPr lang="en-US" altLang="en-US"/>
          </a:p>
        </p:txBody>
      </p:sp>
      <p:sp>
        <p:nvSpPr>
          <p:cNvPr id="17412" name="Slide Number Placeholder 3">
            <a:extLst>
              <a:ext uri="{FF2B5EF4-FFF2-40B4-BE49-F238E27FC236}">
                <a16:creationId xmlns:a16="http://schemas.microsoft.com/office/drawing/2014/main" id="{6E7EA3C2-D871-4EA1-B0C5-615E25AD60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Palatino Linotype" panose="02040502050505030304" pitchFamily="18" charset="0"/>
              </a:defRPr>
            </a:lvl1pPr>
            <a:lvl2pPr marL="742950" indent="-285750">
              <a:defRPr>
                <a:solidFill>
                  <a:schemeClr val="tx1"/>
                </a:solidFill>
                <a:latin typeface="Palatino Linotype" panose="02040502050505030304" pitchFamily="18" charset="0"/>
              </a:defRPr>
            </a:lvl2pPr>
            <a:lvl3pPr marL="1143000" indent="-228600">
              <a:defRPr>
                <a:solidFill>
                  <a:schemeClr val="tx1"/>
                </a:solidFill>
                <a:latin typeface="Palatino Linotype" panose="02040502050505030304" pitchFamily="18" charset="0"/>
              </a:defRPr>
            </a:lvl3pPr>
            <a:lvl4pPr marL="1600200" indent="-228600">
              <a:defRPr>
                <a:solidFill>
                  <a:schemeClr val="tx1"/>
                </a:solidFill>
                <a:latin typeface="Palatino Linotype" panose="02040502050505030304" pitchFamily="18" charset="0"/>
              </a:defRPr>
            </a:lvl4pPr>
            <a:lvl5pPr marL="2057400" indent="-228600">
              <a:defRPr>
                <a:solidFill>
                  <a:schemeClr val="tx1"/>
                </a:solidFill>
                <a:latin typeface="Palatino Linotype" panose="02040502050505030304" pitchFamily="18"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defRPr>
            </a:lvl9pPr>
          </a:lstStyle>
          <a:p>
            <a:fld id="{13E2347C-EB23-4322-A73E-74C7C5FF6F37}" type="slidenum">
              <a:rPr lang="en-US" altLang="en-US">
                <a:latin typeface="Calibri" panose="020F0502020204030204" pitchFamily="34" charset="0"/>
              </a:rPr>
              <a:pPr/>
              <a:t>89</a:t>
            </a:fld>
            <a:endParaRPr lang="en-US" altLang="en-US">
              <a:latin typeface="Calibri" panose="020F0502020204030204" pitchFamily="34" charset="0"/>
            </a:endParaRPr>
          </a:p>
        </p:txBody>
      </p:sp>
    </p:spTree>
    <p:extLst>
      <p:ext uri="{BB962C8B-B14F-4D97-AF65-F5344CB8AC3E}">
        <p14:creationId xmlns:p14="http://schemas.microsoft.com/office/powerpoint/2010/main" val="371359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A1627346-CAF0-4C9C-9132-051EED5126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599DDB2F-26AC-48A0-B66A-59FA2AF16F06}" type="slidenum">
              <a:rPr lang="en-US" altLang="en-US">
                <a:latin typeface="Arial" panose="020B0604020202020204" pitchFamily="34" charset="0"/>
              </a:rPr>
              <a:pPr/>
              <a:t>10</a:t>
            </a:fld>
            <a:endParaRPr lang="en-US" altLang="en-US">
              <a:latin typeface="Arial" panose="020B0604020202020204" pitchFamily="34" charset="0"/>
            </a:endParaRPr>
          </a:p>
        </p:txBody>
      </p:sp>
      <p:sp>
        <p:nvSpPr>
          <p:cNvPr id="10243" name="Rectangle 2">
            <a:extLst>
              <a:ext uri="{FF2B5EF4-FFF2-40B4-BE49-F238E27FC236}">
                <a16:creationId xmlns:a16="http://schemas.microsoft.com/office/drawing/2014/main" id="{59EE6177-3579-4ED3-9404-B558460665BA}"/>
              </a:ext>
            </a:extLst>
          </p:cNvPr>
          <p:cNvSpPr>
            <a:spLocks noGrp="1" noRot="1" noChangeAspect="1" noChangeArrowheads="1" noTextEdit="1"/>
          </p:cNvSpPr>
          <p:nvPr>
            <p:ph type="sldImg"/>
          </p:nvPr>
        </p:nvSpPr>
        <p:spPr>
          <a:xfrm>
            <a:off x="420688" y="701675"/>
            <a:ext cx="6242050" cy="3511550"/>
          </a:xfrm>
          <a:ln/>
        </p:spPr>
      </p:sp>
      <p:sp>
        <p:nvSpPr>
          <p:cNvPr id="10244" name="Rectangle 3">
            <a:extLst>
              <a:ext uri="{FF2B5EF4-FFF2-40B4-BE49-F238E27FC236}">
                <a16:creationId xmlns:a16="http://schemas.microsoft.com/office/drawing/2014/main" id="{E59EC9E1-B0D5-408D-AF39-55F5B00361E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Hold enough pieces of information and then connect the dots to be able to see the big picture.  Think out into the future.  Abstract thinking.  Dad, I am picking you up for lunch…</a:t>
            </a:r>
          </a:p>
          <a:p>
            <a:pPr eaLnBrk="1" hangingPunct="1"/>
            <a:endParaRPr lang="en-US" altLang="en-US"/>
          </a:p>
        </p:txBody>
      </p:sp>
      <p:sp>
        <p:nvSpPr>
          <p:cNvPr id="10245" name="Footer Placeholder 1">
            <a:extLst>
              <a:ext uri="{FF2B5EF4-FFF2-40B4-BE49-F238E27FC236}">
                <a16:creationId xmlns:a16="http://schemas.microsoft.com/office/drawing/2014/main" id="{35497B22-6525-44D5-A90D-836835FC2732}"/>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2598503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11F6C5D4-73CC-4795-9203-26F99D51FEB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0E2BE2DC-39AE-4899-AE78-AFA0FFC6855C}" type="slidenum">
              <a:rPr lang="en-US" altLang="en-US">
                <a:latin typeface="Arial" panose="020B0604020202020204" pitchFamily="34" charset="0"/>
              </a:rPr>
              <a:pPr/>
              <a:t>13</a:t>
            </a:fld>
            <a:endParaRPr lang="en-US" altLang="en-US">
              <a:latin typeface="Arial" panose="020B0604020202020204" pitchFamily="34" charset="0"/>
            </a:endParaRPr>
          </a:p>
        </p:txBody>
      </p:sp>
      <p:sp>
        <p:nvSpPr>
          <p:cNvPr id="14339" name="Rectangle 2">
            <a:extLst>
              <a:ext uri="{FF2B5EF4-FFF2-40B4-BE49-F238E27FC236}">
                <a16:creationId xmlns:a16="http://schemas.microsoft.com/office/drawing/2014/main" id="{C43B063E-BFA2-436D-95FF-0551A2D81213}"/>
              </a:ext>
            </a:extLst>
          </p:cNvPr>
          <p:cNvSpPr>
            <a:spLocks noGrp="1" noRot="1" noChangeAspect="1" noChangeArrowheads="1" noTextEdit="1"/>
          </p:cNvSpPr>
          <p:nvPr>
            <p:ph type="sldImg"/>
          </p:nvPr>
        </p:nvSpPr>
        <p:spPr>
          <a:xfrm>
            <a:off x="420688" y="701675"/>
            <a:ext cx="6240462" cy="3511550"/>
          </a:xfrm>
          <a:ln/>
        </p:spPr>
      </p:sp>
      <p:sp>
        <p:nvSpPr>
          <p:cNvPr id="14340" name="Rectangle 3">
            <a:extLst>
              <a:ext uri="{FF2B5EF4-FFF2-40B4-BE49-F238E27FC236}">
                <a16:creationId xmlns:a16="http://schemas.microsoft.com/office/drawing/2014/main" id="{2F996652-2AE6-4200-8AA0-EB2F75255AC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zh-CN"/>
              <a:t>We each get to determine the course of our lives and that includes taking certain risks.  These risks might include continuing to smoke, bungee jumping, spending more money than we make, etc.  All of these actions put us in some amount of danger but we have the right to choose to live with a certain amount of risk.  </a:t>
            </a:r>
          </a:p>
          <a:p>
            <a:pPr eaLnBrk="1" hangingPunct="1"/>
            <a:r>
              <a:rPr lang="en-US" altLang="zh-CN"/>
              <a:t>Our right to live our lives the way we want does however have a limit.  The limit is when our behaviors start hurting other people.  For instance, you can get drunk in your own house and you may not be a danger to others, but if you get in a car, you are now a danger to the rest of society.  This is the boundary for danger when you have capacity.  You can’t create a potential harm to others. </a:t>
            </a:r>
            <a:endParaRPr lang="en-US" altLang="en-US">
              <a:ea typeface="宋体" panose="02010600030101010101" pitchFamily="2" charset="-122"/>
            </a:endParaRPr>
          </a:p>
        </p:txBody>
      </p:sp>
      <p:sp>
        <p:nvSpPr>
          <p:cNvPr id="14341" name="Footer Placeholder 1">
            <a:extLst>
              <a:ext uri="{FF2B5EF4-FFF2-40B4-BE49-F238E27FC236}">
                <a16:creationId xmlns:a16="http://schemas.microsoft.com/office/drawing/2014/main" id="{F4C320ED-BE1C-41A4-8B64-B760638C4AAA}"/>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3512799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256429F-CBF3-4595-9064-B89DD38792B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483ACD2B-EAD3-4819-A6A0-1E2B8510A0A1}" type="slidenum">
              <a:rPr lang="en-US" altLang="en-US">
                <a:latin typeface="Arial" panose="020B0604020202020204" pitchFamily="34" charset="0"/>
              </a:rPr>
              <a:pPr/>
              <a:t>14</a:t>
            </a:fld>
            <a:endParaRPr lang="en-US" altLang="en-US">
              <a:latin typeface="Arial" panose="020B0604020202020204" pitchFamily="34" charset="0"/>
            </a:endParaRPr>
          </a:p>
        </p:txBody>
      </p:sp>
      <p:sp>
        <p:nvSpPr>
          <p:cNvPr id="16387" name="Rectangle 2">
            <a:extLst>
              <a:ext uri="{FF2B5EF4-FFF2-40B4-BE49-F238E27FC236}">
                <a16:creationId xmlns:a16="http://schemas.microsoft.com/office/drawing/2014/main" id="{17397299-EEE3-41E5-87F4-6405A591F41D}"/>
              </a:ext>
            </a:extLst>
          </p:cNvPr>
          <p:cNvSpPr>
            <a:spLocks noGrp="1" noRot="1" noChangeAspect="1" noChangeArrowheads="1" noTextEdit="1"/>
          </p:cNvSpPr>
          <p:nvPr>
            <p:ph type="sldImg"/>
          </p:nvPr>
        </p:nvSpPr>
        <p:spPr>
          <a:xfrm>
            <a:off x="384175" y="685800"/>
            <a:ext cx="6096000" cy="3429000"/>
          </a:xfrm>
          <a:ln/>
        </p:spPr>
      </p:sp>
      <p:sp>
        <p:nvSpPr>
          <p:cNvPr id="16388" name="Rectangle 3">
            <a:extLst>
              <a:ext uri="{FF2B5EF4-FFF2-40B4-BE49-F238E27FC236}">
                <a16:creationId xmlns:a16="http://schemas.microsoft.com/office/drawing/2014/main" id="{ADC0CAA1-783C-4312-AEB0-8634F8B464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loss of strength, health, peers, consultative authority (social purpose), identity, physical space (not focused on safety, focused on memories), financial independence, – some losses can’t be regained or replaced – they can’t always take the action we want because they just don’t have the strength, stamina to do it – ONE THING THEY HAVE POWER OVER IS “NO” – they are not interested in your goal, </a:t>
            </a:r>
          </a:p>
        </p:txBody>
      </p:sp>
      <p:sp>
        <p:nvSpPr>
          <p:cNvPr id="16389" name="Footer Placeholder 1">
            <a:extLst>
              <a:ext uri="{FF2B5EF4-FFF2-40B4-BE49-F238E27FC236}">
                <a16:creationId xmlns:a16="http://schemas.microsoft.com/office/drawing/2014/main" id="{DBC71011-AD87-49E6-8ACF-B75B8C112619}"/>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25036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9D341FDE-719D-4C85-9F50-29A2309002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FC50FECE-1CB3-4255-96DB-2168620F2A03}" type="slidenum">
              <a:rPr lang="en-US" altLang="en-US">
                <a:latin typeface="Arial" panose="020B0604020202020204" pitchFamily="34" charset="0"/>
              </a:rPr>
              <a:pPr/>
              <a:t>15</a:t>
            </a:fld>
            <a:endParaRPr lang="en-US" altLang="en-US">
              <a:latin typeface="Arial" panose="020B0604020202020204" pitchFamily="34" charset="0"/>
            </a:endParaRPr>
          </a:p>
        </p:txBody>
      </p:sp>
      <p:sp>
        <p:nvSpPr>
          <p:cNvPr id="18435" name="Rectangle 2">
            <a:extLst>
              <a:ext uri="{FF2B5EF4-FFF2-40B4-BE49-F238E27FC236}">
                <a16:creationId xmlns:a16="http://schemas.microsoft.com/office/drawing/2014/main" id="{8DDCBC31-4285-4443-AD60-77BE51656FE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7CDC67E9-E9B3-48DF-8D76-525172CA55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8437" name="Footer Placeholder 1">
            <a:extLst>
              <a:ext uri="{FF2B5EF4-FFF2-40B4-BE49-F238E27FC236}">
                <a16:creationId xmlns:a16="http://schemas.microsoft.com/office/drawing/2014/main" id="{8A4124BF-98FD-49A1-9BE8-0D8839694BC8}"/>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3606881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E440F13A-BC0F-46E1-8F8A-AFB24D0D987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2238491F-C1FA-4598-8D14-FD98FBFD116D}" type="slidenum">
              <a:rPr lang="en-US" altLang="en-US">
                <a:latin typeface="Arial" panose="020B0604020202020204" pitchFamily="34" charset="0"/>
              </a:rPr>
              <a:pPr/>
              <a:t>16</a:t>
            </a:fld>
            <a:endParaRPr lang="en-US" altLang="en-US">
              <a:latin typeface="Arial" panose="020B0604020202020204" pitchFamily="34" charset="0"/>
            </a:endParaRPr>
          </a:p>
        </p:txBody>
      </p:sp>
      <p:sp>
        <p:nvSpPr>
          <p:cNvPr id="20483" name="Rectangle 2">
            <a:extLst>
              <a:ext uri="{FF2B5EF4-FFF2-40B4-BE49-F238E27FC236}">
                <a16:creationId xmlns:a16="http://schemas.microsoft.com/office/drawing/2014/main" id="{535582D1-F3F9-4811-91AF-064ACF4880C9}"/>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AEB4C6C0-8DDE-490A-A953-8759E08D4FF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0485" name="Footer Placeholder 1">
            <a:extLst>
              <a:ext uri="{FF2B5EF4-FFF2-40B4-BE49-F238E27FC236}">
                <a16:creationId xmlns:a16="http://schemas.microsoft.com/office/drawing/2014/main" id="{8D7C24D9-F9BE-47B3-9401-D5717558C1B6}"/>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3578506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92100DF9-ECDF-4321-9439-2B6C54779E0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5013CF5A-5C2B-4E75-B5B2-527C87493ACB}" type="slidenum">
              <a:rPr lang="en-US" altLang="en-US">
                <a:latin typeface="Arial" panose="020B0604020202020204" pitchFamily="34" charset="0"/>
              </a:rPr>
              <a:pPr/>
              <a:t>19</a:t>
            </a:fld>
            <a:endParaRPr lang="en-US" altLang="en-US">
              <a:latin typeface="Arial" panose="020B0604020202020204" pitchFamily="34" charset="0"/>
            </a:endParaRPr>
          </a:p>
        </p:txBody>
      </p:sp>
      <p:sp>
        <p:nvSpPr>
          <p:cNvPr id="24579" name="Rectangle 2">
            <a:extLst>
              <a:ext uri="{FF2B5EF4-FFF2-40B4-BE49-F238E27FC236}">
                <a16:creationId xmlns:a16="http://schemas.microsoft.com/office/drawing/2014/main" id="{998F3178-8E30-4BEF-9D8D-C40FE22A7877}"/>
              </a:ext>
            </a:extLst>
          </p:cNvPr>
          <p:cNvSpPr>
            <a:spLocks noGrp="1" noRot="1" noChangeAspect="1" noChangeArrowheads="1" noTextEdit="1"/>
          </p:cNvSpPr>
          <p:nvPr>
            <p:ph type="sldImg"/>
          </p:nvPr>
        </p:nvSpPr>
        <p:spPr>
          <a:xfrm>
            <a:off x="420688" y="701675"/>
            <a:ext cx="6240462" cy="3511550"/>
          </a:xfrm>
          <a:ln/>
        </p:spPr>
      </p:sp>
      <p:sp>
        <p:nvSpPr>
          <p:cNvPr id="24580" name="Rectangle 3">
            <a:extLst>
              <a:ext uri="{FF2B5EF4-FFF2-40B4-BE49-F238E27FC236}">
                <a16:creationId xmlns:a16="http://schemas.microsoft.com/office/drawing/2014/main" id="{0C984918-0252-4CA8-A230-B136859D86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Two sisters -  Their gut was saying, we need to do something, but they were hesitant because it felt wrong to tell their mother what to do</a:t>
            </a:r>
          </a:p>
        </p:txBody>
      </p:sp>
      <p:sp>
        <p:nvSpPr>
          <p:cNvPr id="24581" name="Footer Placeholder 1">
            <a:extLst>
              <a:ext uri="{FF2B5EF4-FFF2-40B4-BE49-F238E27FC236}">
                <a16:creationId xmlns:a16="http://schemas.microsoft.com/office/drawing/2014/main" id="{FD640A15-CE37-4033-8079-43FD2658C76B}"/>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800">
              <a:defRPr>
                <a:solidFill>
                  <a:schemeClr val="tx1"/>
                </a:solidFill>
                <a:latin typeface="Garamond" panose="02020404030301010803" pitchFamily="18" charset="0"/>
                <a:cs typeface="Arial" panose="020B0604020202020204" pitchFamily="34" charset="0"/>
              </a:defRPr>
            </a:lvl1pPr>
            <a:lvl2pPr marL="742950" indent="-285750" defTabSz="939800">
              <a:defRPr>
                <a:solidFill>
                  <a:schemeClr val="tx1"/>
                </a:solidFill>
                <a:latin typeface="Garamond" panose="02020404030301010803" pitchFamily="18" charset="0"/>
                <a:cs typeface="Arial" panose="020B0604020202020204" pitchFamily="34" charset="0"/>
              </a:defRPr>
            </a:lvl2pPr>
            <a:lvl3pPr marL="1143000" indent="-228600" defTabSz="939800">
              <a:defRPr>
                <a:solidFill>
                  <a:schemeClr val="tx1"/>
                </a:solidFill>
                <a:latin typeface="Garamond" panose="02020404030301010803" pitchFamily="18" charset="0"/>
                <a:cs typeface="Arial" panose="020B0604020202020204" pitchFamily="34" charset="0"/>
              </a:defRPr>
            </a:lvl3pPr>
            <a:lvl4pPr marL="1600200" indent="-228600" defTabSz="939800">
              <a:defRPr>
                <a:solidFill>
                  <a:schemeClr val="tx1"/>
                </a:solidFill>
                <a:latin typeface="Garamond" panose="02020404030301010803" pitchFamily="18" charset="0"/>
                <a:cs typeface="Arial" panose="020B0604020202020204" pitchFamily="34" charset="0"/>
              </a:defRPr>
            </a:lvl4pPr>
            <a:lvl5pPr marL="2057400" indent="-228600" defTabSz="939800">
              <a:defRPr>
                <a:solidFill>
                  <a:schemeClr val="tx1"/>
                </a:solidFill>
                <a:latin typeface="Garamond" panose="02020404030301010803" pitchFamily="18"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altLang="en-US">
                <a:latin typeface="Arial" panose="020B0604020202020204" pitchFamily="34" charset="0"/>
              </a:rPr>
              <a:t>Copyright 2020</a:t>
            </a:r>
          </a:p>
        </p:txBody>
      </p:sp>
    </p:spTree>
    <p:extLst>
      <p:ext uri="{BB962C8B-B14F-4D97-AF65-F5344CB8AC3E}">
        <p14:creationId xmlns:p14="http://schemas.microsoft.com/office/powerpoint/2010/main" val="1078960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4976149" y="1465994"/>
            <a:ext cx="6941556" cy="544111"/>
          </a:xfrm>
          <a:prstGeom prst="rect">
            <a:avLst/>
          </a:prstGeom>
          <a:noFill/>
          <a:ln>
            <a:noFill/>
          </a:ln>
        </p:spPr>
        <p:txBody>
          <a:bodyPr spcFirstLastPara="1" wrap="square" lIns="89200" tIns="44600" rIns="89200" bIns="44600" anchor="b" anchorCtr="0"/>
          <a:lstStyle>
            <a:lvl1pPr lvl="0" algn="l">
              <a:lnSpc>
                <a:spcPct val="90000"/>
              </a:lnSpc>
              <a:spcBef>
                <a:spcPts val="1306"/>
              </a:spcBef>
              <a:spcAft>
                <a:spcPts val="0"/>
              </a:spcAft>
              <a:buSzPts val="1400"/>
              <a:buNone/>
              <a:defRPr sz="3265"/>
            </a:lvl1pPr>
            <a:lvl2pPr lvl="1" algn="l">
              <a:lnSpc>
                <a:spcPct val="95000"/>
              </a:lnSpc>
              <a:spcBef>
                <a:spcPts val="0"/>
              </a:spcBef>
              <a:spcAft>
                <a:spcPts val="0"/>
              </a:spcAft>
              <a:buSzPts val="1400"/>
              <a:buNone/>
              <a:defRPr/>
            </a:lvl2pPr>
            <a:lvl3pPr lvl="2" algn="l">
              <a:lnSpc>
                <a:spcPct val="95000"/>
              </a:lnSpc>
              <a:spcBef>
                <a:spcPts val="0"/>
              </a:spcBef>
              <a:spcAft>
                <a:spcPts val="0"/>
              </a:spcAft>
              <a:buSzPts val="1400"/>
              <a:buNone/>
              <a:defRPr/>
            </a:lvl3pPr>
            <a:lvl4pPr lvl="3" algn="l">
              <a:lnSpc>
                <a:spcPct val="95000"/>
              </a:lnSpc>
              <a:spcBef>
                <a:spcPts val="0"/>
              </a:spcBef>
              <a:spcAft>
                <a:spcPts val="0"/>
              </a:spcAft>
              <a:buSzPts val="1400"/>
              <a:buNone/>
              <a:defRPr/>
            </a:lvl4pPr>
            <a:lvl5pPr lvl="4" algn="l">
              <a:lnSpc>
                <a:spcPct val="95000"/>
              </a:lnSpc>
              <a:spcBef>
                <a:spcPts val="0"/>
              </a:spcBef>
              <a:spcAft>
                <a:spcPts val="0"/>
              </a:spcAft>
              <a:buSzPts val="1400"/>
              <a:buNone/>
              <a:defRPr/>
            </a:lvl5pPr>
            <a:lvl6pPr lvl="5" algn="l">
              <a:lnSpc>
                <a:spcPct val="95000"/>
              </a:lnSpc>
              <a:spcBef>
                <a:spcPts val="0"/>
              </a:spcBef>
              <a:spcAft>
                <a:spcPts val="0"/>
              </a:spcAft>
              <a:buSzPts val="1400"/>
              <a:buNone/>
              <a:defRPr/>
            </a:lvl6pPr>
            <a:lvl7pPr lvl="6" algn="l">
              <a:lnSpc>
                <a:spcPct val="95000"/>
              </a:lnSpc>
              <a:spcBef>
                <a:spcPts val="0"/>
              </a:spcBef>
              <a:spcAft>
                <a:spcPts val="0"/>
              </a:spcAft>
              <a:buSzPts val="1400"/>
              <a:buNone/>
              <a:defRPr/>
            </a:lvl7pPr>
            <a:lvl8pPr lvl="7" algn="l">
              <a:lnSpc>
                <a:spcPct val="95000"/>
              </a:lnSpc>
              <a:spcBef>
                <a:spcPts val="0"/>
              </a:spcBef>
              <a:spcAft>
                <a:spcPts val="0"/>
              </a:spcAft>
              <a:buSzPts val="1400"/>
              <a:buNone/>
              <a:defRPr/>
            </a:lvl8pPr>
            <a:lvl9pPr lvl="8" algn="l">
              <a:lnSpc>
                <a:spcPct val="95000"/>
              </a:lnSpc>
              <a:spcBef>
                <a:spcPts val="0"/>
              </a:spcBef>
              <a:spcAft>
                <a:spcPts val="0"/>
              </a:spcAft>
              <a:buSzPts val="1400"/>
              <a:buNone/>
              <a:defRPr/>
            </a:lvl9pPr>
          </a:lstStyle>
          <a:p>
            <a:endParaRPr/>
          </a:p>
        </p:txBody>
      </p:sp>
      <p:sp>
        <p:nvSpPr>
          <p:cNvPr id="16" name="Google Shape;16;p2"/>
          <p:cNvSpPr/>
          <p:nvPr/>
        </p:nvSpPr>
        <p:spPr>
          <a:xfrm flipH="1">
            <a:off x="0" y="1"/>
            <a:ext cx="12192000" cy="3650905"/>
          </a:xfrm>
          <a:prstGeom prst="rect">
            <a:avLst/>
          </a:prstGeom>
          <a:solidFill>
            <a:srgbClr val="9A002B"/>
          </a:solidFill>
          <a:ln w="9525" cap="flat" cmpd="sng">
            <a:noFill/>
            <a:prstDash val="solid"/>
            <a:round/>
            <a:headEnd type="none" w="sm" len="sm"/>
            <a:tailEnd type="none" w="sm" len="sm"/>
          </a:ln>
        </p:spPr>
        <p:txBody>
          <a:bodyPr spcFirstLastPara="1" wrap="square" lIns="93282" tIns="46628" rIns="93282" bIns="46628" anchor="t" anchorCtr="0">
            <a:noAutofit/>
          </a:bodyPr>
          <a:lstStyle/>
          <a:p>
            <a:pPr marL="0" marR="0" lvl="0" indent="0" algn="l" rtl="0">
              <a:spcBef>
                <a:spcPts val="0"/>
              </a:spcBef>
              <a:spcAft>
                <a:spcPts val="0"/>
              </a:spcAft>
              <a:buNone/>
            </a:pPr>
            <a:endParaRPr sz="1428"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1109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a:p>
        </p:txBody>
      </p:sp>
      <p:sp>
        <p:nvSpPr>
          <p:cNvPr id="4" name="Rectangle 2">
            <a:extLst>
              <a:ext uri="{FF2B5EF4-FFF2-40B4-BE49-F238E27FC236}">
                <a16:creationId xmlns:a16="http://schemas.microsoft.com/office/drawing/2014/main" id="{B49057F8-4897-46ED-BDBE-2CBAA2008D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5A6DA3BF-DE66-47F6-9E4C-11171ECABF67}"/>
              </a:ext>
            </a:extLst>
          </p:cNvPr>
          <p:cNvSpPr>
            <a:spLocks noGrp="1" noChangeArrowheads="1"/>
          </p:cNvSpPr>
          <p:nvPr>
            <p:ph type="sldNum" sz="quarter" idx="11"/>
          </p:nvPr>
        </p:nvSpPr>
        <p:spPr>
          <a:ln/>
        </p:spPr>
        <p:txBody>
          <a:bodyPr/>
          <a:lstStyle>
            <a:lvl1pPr>
              <a:defRPr/>
            </a:lvl1pPr>
          </a:lstStyle>
          <a:p>
            <a:pPr>
              <a:defRPr/>
            </a:pPr>
            <a:fld id="{F169D25B-0247-4B66-B118-0E12A105D7D1}" type="slidenum">
              <a:rPr lang="en-US" altLang="en-US"/>
              <a:pPr>
                <a:defRPr/>
              </a:pPr>
              <a:t>‹#›</a:t>
            </a:fld>
            <a:endParaRPr lang="en-US" altLang="en-US"/>
          </a:p>
        </p:txBody>
      </p:sp>
      <p:sp>
        <p:nvSpPr>
          <p:cNvPr id="6" name="Rectangle 14">
            <a:extLst>
              <a:ext uri="{FF2B5EF4-FFF2-40B4-BE49-F238E27FC236}">
                <a16:creationId xmlns:a16="http://schemas.microsoft.com/office/drawing/2014/main" id="{9EB6D059-E371-4F0E-B13F-2296AA8E485B}"/>
              </a:ext>
            </a:extLst>
          </p:cNvPr>
          <p:cNvSpPr>
            <a:spLocks noGrp="1" noChangeArrowheads="1"/>
          </p:cNvSpPr>
          <p:nvPr>
            <p:ph type="ftr" sz="quarter" idx="12"/>
          </p:nvPr>
        </p:nvSpPr>
        <p:spPr>
          <a:ln/>
        </p:spPr>
        <p:txBody>
          <a:bodyPr/>
          <a:lstStyle>
            <a:lvl1pPr>
              <a:defRPr/>
            </a:lvl1pPr>
          </a:lstStyle>
          <a:p>
            <a:pPr>
              <a:defRPr/>
            </a:pPr>
            <a:r>
              <a:rPr lang="en-US" altLang="en-US"/>
              <a:t>Copyright 2020</a:t>
            </a:r>
          </a:p>
        </p:txBody>
      </p:sp>
    </p:spTree>
    <p:extLst>
      <p:ext uri="{BB962C8B-B14F-4D97-AF65-F5344CB8AC3E}">
        <p14:creationId xmlns:p14="http://schemas.microsoft.com/office/powerpoint/2010/main" val="3291133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A3131BBC-2F6E-493E-A312-D527CD89DB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846FD2A9-9B5F-4DDA-9E6C-D1D5A585CB42}"/>
              </a:ext>
            </a:extLst>
          </p:cNvPr>
          <p:cNvSpPr>
            <a:spLocks noGrp="1" noChangeArrowheads="1"/>
          </p:cNvSpPr>
          <p:nvPr>
            <p:ph type="sldNum" sz="quarter" idx="11"/>
          </p:nvPr>
        </p:nvSpPr>
        <p:spPr>
          <a:ln/>
        </p:spPr>
        <p:txBody>
          <a:bodyPr/>
          <a:lstStyle>
            <a:lvl1pPr>
              <a:defRPr/>
            </a:lvl1pPr>
          </a:lstStyle>
          <a:p>
            <a:pPr>
              <a:defRPr/>
            </a:pPr>
            <a:fld id="{02050B61-0DF1-4EDB-897D-7D8D74230CCB}" type="slidenum">
              <a:rPr lang="en-US" altLang="en-US"/>
              <a:pPr>
                <a:defRPr/>
              </a:pPr>
              <a:t>‹#›</a:t>
            </a:fld>
            <a:endParaRPr lang="en-US" altLang="en-US"/>
          </a:p>
        </p:txBody>
      </p:sp>
      <p:sp>
        <p:nvSpPr>
          <p:cNvPr id="7" name="Rectangle 14">
            <a:extLst>
              <a:ext uri="{FF2B5EF4-FFF2-40B4-BE49-F238E27FC236}">
                <a16:creationId xmlns:a16="http://schemas.microsoft.com/office/drawing/2014/main" id="{D67D52DF-69C1-46CD-BA0D-91F8DF66B244}"/>
              </a:ext>
            </a:extLst>
          </p:cNvPr>
          <p:cNvSpPr>
            <a:spLocks noGrp="1" noChangeArrowheads="1"/>
          </p:cNvSpPr>
          <p:nvPr>
            <p:ph type="ftr" sz="quarter" idx="12"/>
          </p:nvPr>
        </p:nvSpPr>
        <p:spPr>
          <a:ln/>
        </p:spPr>
        <p:txBody>
          <a:bodyPr/>
          <a:lstStyle>
            <a:lvl1pPr>
              <a:defRPr/>
            </a:lvl1pPr>
          </a:lstStyle>
          <a:p>
            <a:pPr>
              <a:defRPr/>
            </a:pPr>
            <a:r>
              <a:rPr lang="en-US" altLang="en-US"/>
              <a:t>Copyright 2020</a:t>
            </a:r>
          </a:p>
        </p:txBody>
      </p:sp>
    </p:spTree>
    <p:extLst>
      <p:ext uri="{BB962C8B-B14F-4D97-AF65-F5344CB8AC3E}">
        <p14:creationId xmlns:p14="http://schemas.microsoft.com/office/powerpoint/2010/main" val="1420916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B095B84-A219-447A-A55A-5B29D60AB662}"/>
              </a:ext>
            </a:extLst>
          </p:cNvPr>
          <p:cNvSpPr>
            <a:spLocks noGrp="1"/>
          </p:cNvSpPr>
          <p:nvPr>
            <p:ph type="dt" sz="half" idx="10"/>
          </p:nvPr>
        </p:nvSpPr>
        <p:spPr/>
        <p:txBody>
          <a:bodyPr/>
          <a:lstStyle>
            <a:lvl1pPr>
              <a:defRPr/>
            </a:lvl1pPr>
          </a:lstStyle>
          <a:p>
            <a:pPr>
              <a:defRPr/>
            </a:pPr>
            <a:fld id="{D52EF545-8B3F-464C-8934-972BD8743B6B}" type="datetimeFigureOut">
              <a:rPr lang="en-US"/>
              <a:pPr>
                <a:defRPr/>
              </a:pPr>
              <a:t>10/20/2020</a:t>
            </a:fld>
            <a:endParaRPr lang="en-US"/>
          </a:p>
        </p:txBody>
      </p:sp>
      <p:sp>
        <p:nvSpPr>
          <p:cNvPr id="3" name="Footer Placeholder 4">
            <a:extLst>
              <a:ext uri="{FF2B5EF4-FFF2-40B4-BE49-F238E27FC236}">
                <a16:creationId xmlns:a16="http://schemas.microsoft.com/office/drawing/2014/main" id="{D28C96B2-4416-4072-B5B0-477F702F0E6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B626006-C43C-42B7-B18F-5CC44A08E0D5}"/>
              </a:ext>
            </a:extLst>
          </p:cNvPr>
          <p:cNvSpPr>
            <a:spLocks noGrp="1"/>
          </p:cNvSpPr>
          <p:nvPr>
            <p:ph type="sldNum" sz="quarter" idx="12"/>
          </p:nvPr>
        </p:nvSpPr>
        <p:spPr/>
        <p:txBody>
          <a:bodyPr/>
          <a:lstStyle>
            <a:lvl1pPr>
              <a:defRPr/>
            </a:lvl1pPr>
          </a:lstStyle>
          <a:p>
            <a:pPr>
              <a:defRPr/>
            </a:pPr>
            <a:fld id="{FF29F2D9-6187-483B-9EE7-62028EF86EB4}" type="slidenum">
              <a:rPr lang="en-US" altLang="en-US"/>
              <a:pPr>
                <a:defRPr/>
              </a:pPr>
              <a:t>‹#›</a:t>
            </a:fld>
            <a:endParaRPr lang="en-US" altLang="en-US"/>
          </a:p>
        </p:txBody>
      </p:sp>
    </p:spTree>
    <p:extLst>
      <p:ext uri="{BB962C8B-B14F-4D97-AF65-F5344CB8AC3E}">
        <p14:creationId xmlns:p14="http://schemas.microsoft.com/office/powerpoint/2010/main" val="374736240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8"/>
        <p:cNvGrpSpPr/>
        <p:nvPr/>
      </p:nvGrpSpPr>
      <p:grpSpPr>
        <a:xfrm>
          <a:off x="0" y="0"/>
          <a:ext cx="0" cy="0"/>
          <a:chOff x="0" y="0"/>
          <a:chExt cx="0" cy="0"/>
        </a:xfrm>
      </p:grpSpPr>
      <p:sp>
        <p:nvSpPr>
          <p:cNvPr id="20" name="Google Shape;20;p3"/>
          <p:cNvSpPr txBox="1">
            <a:spLocks noGrp="1"/>
          </p:cNvSpPr>
          <p:nvPr>
            <p:ph type="body" idx="1"/>
          </p:nvPr>
        </p:nvSpPr>
        <p:spPr>
          <a:xfrm>
            <a:off x="835839" y="1655380"/>
            <a:ext cx="10677988" cy="1247204"/>
          </a:xfrm>
          <a:prstGeom prst="rect">
            <a:avLst/>
          </a:prstGeom>
          <a:noFill/>
          <a:ln>
            <a:noFill/>
          </a:ln>
        </p:spPr>
        <p:txBody>
          <a:bodyPr spcFirstLastPara="1" wrap="square" lIns="0" tIns="0" rIns="0" bIns="0" anchor="t" anchorCtr="0"/>
          <a:lstStyle>
            <a:lvl1pPr marL="466481" lvl="0" indent="-233241" algn="l">
              <a:spcBef>
                <a:spcPts val="0"/>
              </a:spcBef>
              <a:spcAft>
                <a:spcPts val="0"/>
              </a:spcAft>
              <a:buSzPts val="1400"/>
              <a:buNone/>
              <a:defRPr/>
            </a:lvl1pPr>
            <a:lvl2pPr marL="932962" lvl="1" indent="-361523" algn="l">
              <a:spcBef>
                <a:spcPts val="0"/>
              </a:spcBef>
              <a:spcAft>
                <a:spcPts val="0"/>
              </a:spcAft>
              <a:buSzPts val="1980"/>
              <a:buChar char="▪"/>
              <a:defRPr/>
            </a:lvl2pPr>
            <a:lvl3pPr marL="1399443" lvl="2" indent="-349861" algn="l">
              <a:spcBef>
                <a:spcPts val="0"/>
              </a:spcBef>
              <a:spcAft>
                <a:spcPts val="0"/>
              </a:spcAft>
              <a:buSzPts val="1800"/>
              <a:buChar char="-"/>
              <a:defRPr/>
            </a:lvl3pPr>
            <a:lvl4pPr marL="1865925" lvl="3" indent="-349861" algn="l">
              <a:spcBef>
                <a:spcPts val="0"/>
              </a:spcBef>
              <a:spcAft>
                <a:spcPts val="0"/>
              </a:spcAft>
              <a:buSzPts val="1800"/>
              <a:buChar char="•"/>
              <a:defRPr/>
            </a:lvl4pPr>
            <a:lvl5pPr marL="2332406" lvl="4" indent="-349861" algn="l">
              <a:spcBef>
                <a:spcPts val="0"/>
              </a:spcBef>
              <a:spcAft>
                <a:spcPts val="0"/>
              </a:spcAft>
              <a:buClr>
                <a:schemeClr val="dk1"/>
              </a:buClr>
              <a:buSzPts val="1800"/>
              <a:buChar char="»"/>
              <a:defRPr/>
            </a:lvl5pPr>
            <a:lvl6pPr marL="2798887" lvl="5" indent="-349861" algn="l">
              <a:spcBef>
                <a:spcPts val="0"/>
              </a:spcBef>
              <a:spcAft>
                <a:spcPts val="0"/>
              </a:spcAft>
              <a:buClr>
                <a:schemeClr val="dk1"/>
              </a:buClr>
              <a:buSzPts val="1800"/>
              <a:buChar char="»"/>
              <a:defRPr/>
            </a:lvl6pPr>
            <a:lvl7pPr marL="3265368" lvl="6" indent="-349861" algn="l">
              <a:spcBef>
                <a:spcPts val="0"/>
              </a:spcBef>
              <a:spcAft>
                <a:spcPts val="0"/>
              </a:spcAft>
              <a:buClr>
                <a:schemeClr val="dk1"/>
              </a:buClr>
              <a:buSzPts val="1800"/>
              <a:buChar char="»"/>
              <a:defRPr/>
            </a:lvl7pPr>
            <a:lvl8pPr marL="3731849" lvl="7" indent="-349861" algn="l">
              <a:spcBef>
                <a:spcPts val="0"/>
              </a:spcBef>
              <a:spcAft>
                <a:spcPts val="0"/>
              </a:spcAft>
              <a:buClr>
                <a:schemeClr val="dk1"/>
              </a:buClr>
              <a:buSzPts val="1800"/>
              <a:buChar char="»"/>
              <a:defRPr/>
            </a:lvl8pPr>
            <a:lvl9pPr marL="4198330" lvl="8" indent="-349861" algn="l">
              <a:spcBef>
                <a:spcPts val="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1737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10/20/2020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617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15277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83146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FB2D1-C500-4CA3-8D56-5318B32555D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7901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52144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83847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3296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6"/>
        <p:cNvGrpSpPr/>
        <p:nvPr/>
      </p:nvGrpSpPr>
      <p:grpSpPr>
        <a:xfrm>
          <a:off x="0" y="0"/>
          <a:ext cx="0" cy="0"/>
          <a:chOff x="0" y="0"/>
          <a:chExt cx="0" cy="0"/>
        </a:xfrm>
      </p:grpSpPr>
      <p:sp>
        <p:nvSpPr>
          <p:cNvPr id="7" name="Google Shape;7;p1"/>
          <p:cNvSpPr/>
          <p:nvPr/>
        </p:nvSpPr>
        <p:spPr>
          <a:xfrm>
            <a:off x="1" y="1125723"/>
            <a:ext cx="12187680" cy="63170"/>
          </a:xfrm>
          <a:prstGeom prst="rect">
            <a:avLst/>
          </a:prstGeom>
          <a:solidFill>
            <a:srgbClr val="6A5540"/>
          </a:solidFill>
          <a:ln>
            <a:noFill/>
          </a:ln>
        </p:spPr>
        <p:txBody>
          <a:bodyPr spcFirstLastPara="1" wrap="square" lIns="93027" tIns="46501" rIns="93027" bIns="46501" anchor="ctr" anchorCtr="0">
            <a:noAutofit/>
          </a:bodyPr>
          <a:lstStyle/>
          <a:p>
            <a:pPr marL="0" marR="0" lvl="0" indent="0" algn="ctr" rtl="0">
              <a:spcBef>
                <a:spcPts val="0"/>
              </a:spcBef>
              <a:spcAft>
                <a:spcPts val="0"/>
              </a:spcAft>
              <a:buNone/>
            </a:pPr>
            <a:endParaRPr sz="1326" b="1" i="0" u="none" strike="noStrike" cap="none">
              <a:solidFill>
                <a:schemeClr val="dk1"/>
              </a:solidFill>
              <a:latin typeface="Arial"/>
              <a:ea typeface="Arial"/>
              <a:cs typeface="Arial"/>
              <a:sym typeface="Arial"/>
            </a:endParaRPr>
          </a:p>
        </p:txBody>
      </p:sp>
      <p:sp>
        <p:nvSpPr>
          <p:cNvPr id="8" name="Google Shape;8;p1"/>
          <p:cNvSpPr txBox="1">
            <a:spLocks noGrp="1"/>
          </p:cNvSpPr>
          <p:nvPr>
            <p:ph type="body" idx="1"/>
          </p:nvPr>
        </p:nvSpPr>
        <p:spPr>
          <a:xfrm>
            <a:off x="835839" y="1655380"/>
            <a:ext cx="10677988" cy="1247204"/>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600" b="0" i="0" u="none" strike="noStrike" cap="none">
                <a:solidFill>
                  <a:schemeClr val="dk1"/>
                </a:solidFill>
                <a:latin typeface="Arial"/>
                <a:ea typeface="Arial"/>
                <a:cs typeface="Arial"/>
                <a:sym typeface="Arial"/>
              </a:defRPr>
            </a:lvl1pPr>
            <a:lvl2pPr marL="914400" marR="0" lvl="1" indent="-340360" algn="l" rtl="0">
              <a:spcBef>
                <a:spcPts val="0"/>
              </a:spcBef>
              <a:spcAft>
                <a:spcPts val="0"/>
              </a:spcAft>
              <a:buClr>
                <a:schemeClr val="accent1"/>
              </a:buClr>
              <a:buSzPts val="176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title"/>
          </p:nvPr>
        </p:nvSpPr>
        <p:spPr>
          <a:xfrm>
            <a:off x="719210" y="75999"/>
            <a:ext cx="10658550" cy="449882"/>
          </a:xfrm>
          <a:prstGeom prst="rect">
            <a:avLst/>
          </a:prstGeom>
          <a:noFill/>
          <a:ln>
            <a:noFill/>
          </a:ln>
        </p:spPr>
        <p:txBody>
          <a:bodyPr spcFirstLastPara="1" wrap="square" lIns="89175" tIns="44575" rIns="89175" bIns="44575" anchor="ctr" anchorCtr="0"/>
          <a:lstStyle>
            <a:lvl1pPr marR="0" lvl="0" algn="l" rtl="0">
              <a:lnSpc>
                <a:spcPct val="95000"/>
              </a:lnSpc>
              <a:spcBef>
                <a:spcPts val="0"/>
              </a:spcBef>
              <a:spcAft>
                <a:spcPts val="0"/>
              </a:spcAft>
              <a:buSzPts val="1400"/>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SzPts val="1400"/>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SzPts val="1400"/>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SzPts val="1400"/>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SzPts val="1400"/>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SzPts val="1400"/>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SzPts val="1400"/>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SzPts val="1400"/>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SzPts val="1400"/>
              <a:buNone/>
              <a:defRPr sz="2400" b="0" i="0" u="none" strike="noStrike" cap="none">
                <a:solidFill>
                  <a:schemeClr val="folHlink"/>
                </a:solidFill>
                <a:latin typeface="Arial"/>
                <a:ea typeface="Arial"/>
                <a:cs typeface="Arial"/>
                <a:sym typeface="Arial"/>
              </a:defRPr>
            </a:lvl9pPr>
          </a:lstStyle>
          <a:p>
            <a:endParaRPr/>
          </a:p>
        </p:txBody>
      </p:sp>
      <p:sp>
        <p:nvSpPr>
          <p:cNvPr id="11" name="Google Shape;11;p1"/>
          <p:cNvSpPr/>
          <p:nvPr/>
        </p:nvSpPr>
        <p:spPr>
          <a:xfrm rot="10800000" flipH="1">
            <a:off x="0" y="-1"/>
            <a:ext cx="12192000" cy="1240725"/>
          </a:xfrm>
          <a:prstGeom prst="rect">
            <a:avLst/>
          </a:prstGeom>
          <a:solidFill>
            <a:srgbClr val="9A002B"/>
          </a:solidFill>
          <a:ln>
            <a:noFill/>
          </a:ln>
        </p:spPr>
        <p:txBody>
          <a:bodyPr spcFirstLastPara="1" wrap="square" lIns="93027" tIns="46501" rIns="93027" bIns="46501" anchor="ctr" anchorCtr="0">
            <a:noAutofit/>
          </a:bodyPr>
          <a:lstStyle/>
          <a:p>
            <a:pPr marL="0" marR="0" lvl="0" indent="0" algn="ctr" rtl="0">
              <a:spcBef>
                <a:spcPts val="0"/>
              </a:spcBef>
              <a:spcAft>
                <a:spcPts val="0"/>
              </a:spcAft>
              <a:buNone/>
            </a:pPr>
            <a:endParaRPr sz="1326"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4618517"/>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90" r:id="rId6"/>
    <p:sldLayoutId id="2147483692" r:id="rId7"/>
    <p:sldLayoutId id="2147483693" r:id="rId8"/>
    <p:sldLayoutId id="2147483694" r:id="rId9"/>
    <p:sldLayoutId id="2147483695" r:id="rId10"/>
    <p:sldLayoutId id="2147483696" r:id="rId11"/>
    <p:sldLayoutId id="2147483697"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3928642343"/>
      </p:ext>
    </p:extLst>
  </p:cSld>
  <p:clrMap bg1="lt1" tx1="dk1" bg2="dk2" tx2="lt2" accent1="accent1" accent2="accent2" accent3="accent3" accent4="accent4" accent5="accent5" accent6="accent6" hlink="hlink" folHlink="folHlink"/>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s://eldercareanswers.com/event/ouragingnation2020/"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upporteddecisionmaking.org/node/390" TargetMode="External"/><Relationship Id="rId2" Type="http://schemas.openxmlformats.org/officeDocument/2006/relationships/hyperlink" Target="https://coalitionccc.org/tools-resources/people-with-developmental-disabilities/" TargetMode="External"/><Relationship Id="rId1" Type="http://schemas.openxmlformats.org/officeDocument/2006/relationships/slideLayout" Target="../slideLayouts/slideLayout4.xml"/><Relationship Id="rId6" Type="http://schemas.openxmlformats.org/officeDocument/2006/relationships/hyperlink" Target="http://www.supporteddecisionmaking.org/education" TargetMode="External"/><Relationship Id="rId5" Type="http://schemas.openxmlformats.org/officeDocument/2006/relationships/hyperlink" Target="http://supporteddecisionmaking.org/legal-resource/supported-decision-making-brainstorming-guide" TargetMode="External"/><Relationship Id="rId4" Type="http://schemas.openxmlformats.org/officeDocument/2006/relationships/hyperlink" Target="http://www.supporteddecisionmaking.org/node/390"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www.gowish.org/" TargetMode="External"/><Relationship Id="rId7" Type="http://schemas.openxmlformats.org/officeDocument/2006/relationships/hyperlink" Target="http://www.capolst.org/"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www.considertheconversation.org/" TargetMode="External"/><Relationship Id="rId5" Type="http://schemas.openxmlformats.org/officeDocument/2006/relationships/hyperlink" Target="http://www.coalitionccc.org/" TargetMode="External"/><Relationship Id="rId4" Type="http://schemas.openxmlformats.org/officeDocument/2006/relationships/hyperlink" Target="http://www.thecardsivebeendealt.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LL_Gq7Shc-Y"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www.keepingussafe.org/" TargetMode="External"/><Relationship Id="rId2" Type="http://schemas.openxmlformats.org/officeDocument/2006/relationships/hyperlink" Target="http://www.ama-assn.org/ama/pub/physician-resources/public-health/promoting-healthy-lifestyles/geriatric-health.page"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mailto:sgunnett@homecareassistance.com" TargetMode="External"/><Relationship Id="rId2" Type="http://schemas.openxmlformats.org/officeDocument/2006/relationships/hyperlink" Target="https://eldercareanswers.com/event/ouragingnation2020/"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file:////var/folders/ql/2z5cgmn15hnc71qdknr39v8m0000gn/T/com.microsoft.Word/WebArchiveCopyPasteTempFiles/Tues-11-PTSD.png"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hyperlink" Target="https://www.sciencedirect.com/science/article/abs/pii/S1364661309001478#!"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mailto:sgunnett@homecareassistance.com" TargetMode="External"/><Relationship Id="rId2" Type="http://schemas.openxmlformats.org/officeDocument/2006/relationships/hyperlink" Target="https://eldercareanswers.com/event/ouragingnation2020/" TargetMode="Externa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file:////var/folders/ql/2z5cgmn15hnc71qdknr39v8m0000gn/T/com.microsoft.Word/WebArchiveCopyPasteTempFiles/Telemed-Header-2-1024x538.jpg"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file:////var/folders/ql/2z5cgmn15hnc71qdknr39v8m0000gn/T/com.microsoft.Word/WebArchiveCopyPasteTempFiles/download%3ffilename=274aa6b97980ca553dd2616bcf87b668.png&amp;alt_name=18848-352603-1-PB.png"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s://www.deviantart.com/wbd/art/Beach-Background-Again-660840423" TargetMode="External"/><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hyperlink" Target="https://pxhere.com/en/photo/827442" TargetMode="External"/><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mailto:kindethics@gmail.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hyperlink" Target="mailto:sgunnett@homecareassistance.com" TargetMode="External"/><Relationship Id="rId2" Type="http://schemas.openxmlformats.org/officeDocument/2006/relationships/hyperlink" Target="https://eldercareanswers.com/event/ouragingnation2020/" TargetMode="Externa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hyperlink" Target="https://www.forbes.com/sites/maryannreid/2020/02/10/why-going-to-the-doctor-as-a-black-person-is-hard/#11c0d8774efa" TargetMode="Externa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google.com/imgres?imgurl=https://sites.google.com/site/perrybrownresources/home/multicultural-classrooms/cultural_iceberg.jpg?attredirects%3D0&amp;imgrefurl=https://sites.google.com/site/perrybrownresources/home/multicultural-classrooms&amp;tbnid=wl7LZVBUaGkwBM&amp;vet=12ahUKEwi16_34g5XsAhU_GTQIHRmMCAoQMyg5egQIARBH..i&amp;docid=oW9FTCfaZp2kZM&amp;w=434&amp;h=314&amp;q=the%20culture%20iceberg&amp;client=firefox-b-1-d&amp;ved=2ahUKEwi16_34g5XsAhU_GTQIHRmMCAoQMyg5egQIARBH" TargetMode="Externa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hyperlink" Target="http://implicit.harvard.edu./" TargetMode="Externa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hyperlink" Target="mailto:sgunnett@homecareassistance.com" TargetMode="External"/><Relationship Id="rId2" Type="http://schemas.openxmlformats.org/officeDocument/2006/relationships/hyperlink" Target="https://eldercareanswers.com/event/ouragingnation2020/"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4;p5">
            <a:extLst>
              <a:ext uri="{FF2B5EF4-FFF2-40B4-BE49-F238E27FC236}">
                <a16:creationId xmlns:a16="http://schemas.microsoft.com/office/drawing/2014/main" id="{8303F3D9-44F2-4900-8854-26BA88277734}"/>
              </a:ext>
            </a:extLst>
          </p:cNvPr>
          <p:cNvSpPr txBox="1">
            <a:spLocks/>
          </p:cNvSpPr>
          <p:nvPr/>
        </p:nvSpPr>
        <p:spPr>
          <a:xfrm>
            <a:off x="1" y="391887"/>
            <a:ext cx="12488332" cy="3037114"/>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Aging Nation Virtual/Webinar 2020</a:t>
            </a:r>
          </a:p>
          <a:p>
            <a:pPr algn="ctr"/>
            <a:endParaRPr lang="en-US" sz="3200" kern="0" dirty="0">
              <a:solidFill>
                <a:schemeClr val="lt1"/>
              </a:solidFill>
              <a:latin typeface="Baskerville SemiBold" panose="02020502070401020303" pitchFamily="18" charset="0"/>
              <a:ea typeface="Baskerville SemiBold" panose="02020502070401020303" pitchFamily="18" charset="0"/>
            </a:endParaRPr>
          </a:p>
          <a:p>
            <a:pPr algn="ctr"/>
            <a:r>
              <a:rPr lang="en-US" sz="3200" kern="0" dirty="0">
                <a:solidFill>
                  <a:schemeClr val="lt1"/>
                </a:solidFill>
                <a:latin typeface="Baskerville SemiBold" panose="02020502070401020303" pitchFamily="18" charset="0"/>
                <a:ea typeface="Baskerville SemiBold" panose="02020502070401020303" pitchFamily="18" charset="0"/>
              </a:rPr>
              <a:t>October 22, 2020 - 9:00AM to 1:00PM</a:t>
            </a:r>
            <a:endParaRPr lang="en-US" sz="3200" kern="0" dirty="0">
              <a:solidFill>
                <a:schemeClr val="lt1"/>
              </a:solidFill>
            </a:endParaRPr>
          </a:p>
        </p:txBody>
      </p:sp>
      <p:pic>
        <p:nvPicPr>
          <p:cNvPr id="3" name="Picture 2">
            <a:extLst>
              <a:ext uri="{FF2B5EF4-FFF2-40B4-BE49-F238E27FC236}">
                <a16:creationId xmlns:a16="http://schemas.microsoft.com/office/drawing/2014/main" id="{70691435-A3D9-4ADB-A64D-43C1C4B4E93E}"/>
              </a:ext>
            </a:extLst>
          </p:cNvPr>
          <p:cNvPicPr>
            <a:picLocks noChangeAspect="1"/>
          </p:cNvPicPr>
          <p:nvPr/>
        </p:nvPicPr>
        <p:blipFill>
          <a:blip r:embed="rId3"/>
          <a:stretch>
            <a:fillRect/>
          </a:stretch>
        </p:blipFill>
        <p:spPr>
          <a:xfrm>
            <a:off x="6814328" y="4003763"/>
            <a:ext cx="4572009" cy="2743206"/>
          </a:xfrm>
          <a:prstGeom prst="rect">
            <a:avLst/>
          </a:prstGeom>
        </p:spPr>
      </p:pic>
      <p:pic>
        <p:nvPicPr>
          <p:cNvPr id="6" name="Picture 136">
            <a:extLst>
              <a:ext uri="{FF2B5EF4-FFF2-40B4-BE49-F238E27FC236}">
                <a16:creationId xmlns:a16="http://schemas.microsoft.com/office/drawing/2014/main" id="{08A9F550-47BC-41D9-AA3C-57CDF7024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208" y="4786028"/>
            <a:ext cx="5290337" cy="117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006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4">
            <a:extLst>
              <a:ext uri="{FF2B5EF4-FFF2-40B4-BE49-F238E27FC236}">
                <a16:creationId xmlns:a16="http://schemas.microsoft.com/office/drawing/2014/main" id="{A5AC6847-9419-4409-B47B-4B2890B5F182}"/>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B9A7DFC6-9DA1-4194-93ED-9406561C6C95}" type="slidenum">
              <a:rPr lang="en-US" altLang="en-US" sz="1200">
                <a:latin typeface="Arial" panose="020B0604020202020204" pitchFamily="34" charset="0"/>
              </a:rPr>
              <a:pPr>
                <a:spcBef>
                  <a:spcPct val="0"/>
                </a:spcBef>
                <a:buClrTx/>
                <a:buSzTx/>
                <a:buFontTx/>
                <a:buNone/>
              </a:pPr>
              <a:t>10</a:t>
            </a:fld>
            <a:endParaRPr lang="en-US" altLang="en-US" sz="1200">
              <a:latin typeface="Arial" panose="020B0604020202020204" pitchFamily="34" charset="0"/>
            </a:endParaRPr>
          </a:p>
        </p:txBody>
      </p:sp>
      <p:sp>
        <p:nvSpPr>
          <p:cNvPr id="257027" name="Rectangle 3">
            <a:extLst>
              <a:ext uri="{FF2B5EF4-FFF2-40B4-BE49-F238E27FC236}">
                <a16:creationId xmlns:a16="http://schemas.microsoft.com/office/drawing/2014/main" id="{038FB426-9578-445B-9E6C-FF8433A3A190}"/>
              </a:ext>
            </a:extLst>
          </p:cNvPr>
          <p:cNvSpPr>
            <a:spLocks noGrp="1" noChangeArrowheads="1"/>
          </p:cNvSpPr>
          <p:nvPr>
            <p:ph type="body" idx="1"/>
          </p:nvPr>
        </p:nvSpPr>
        <p:spPr>
          <a:xfrm>
            <a:off x="1752600" y="1752600"/>
            <a:ext cx="8763000" cy="4724400"/>
          </a:xfrm>
        </p:spPr>
        <p:txBody>
          <a:bodyPr/>
          <a:lstStyle/>
          <a:p>
            <a:pPr eaLnBrk="1" hangingPunct="1">
              <a:defRPr/>
            </a:pPr>
            <a:r>
              <a:rPr lang="en-US" altLang="en-US" sz="3000" dirty="0"/>
              <a:t>Capacity for what?  </a:t>
            </a:r>
          </a:p>
          <a:p>
            <a:pPr lvl="1" eaLnBrk="1" hangingPunct="1">
              <a:buClr>
                <a:srgbClr val="8C0000"/>
              </a:buClr>
              <a:defRPr/>
            </a:pPr>
            <a:r>
              <a:rPr lang="en-US" altLang="en-US" sz="3000" dirty="0"/>
              <a:t>To express preferences?</a:t>
            </a:r>
          </a:p>
          <a:p>
            <a:pPr lvl="1" eaLnBrk="1" hangingPunct="1">
              <a:buClr>
                <a:srgbClr val="8C0000"/>
              </a:buClr>
              <a:defRPr/>
            </a:pPr>
            <a:r>
              <a:rPr lang="en-US" altLang="en-US" sz="3000" dirty="0"/>
              <a:t>To see the dangers?</a:t>
            </a:r>
          </a:p>
          <a:p>
            <a:pPr lvl="1" eaLnBrk="1" hangingPunct="1">
              <a:buClr>
                <a:srgbClr val="8C0000"/>
              </a:buClr>
              <a:defRPr/>
            </a:pPr>
            <a:r>
              <a:rPr lang="en-US" altLang="en-US" sz="3000" dirty="0"/>
              <a:t>To understand the consequences?</a:t>
            </a:r>
          </a:p>
          <a:p>
            <a:pPr eaLnBrk="1" hangingPunct="1">
              <a:defRPr/>
            </a:pPr>
            <a:endParaRPr lang="en-US" altLang="en-US" sz="3000" dirty="0"/>
          </a:p>
          <a:p>
            <a:pPr eaLnBrk="1" hangingPunct="1">
              <a:defRPr/>
            </a:pPr>
            <a:r>
              <a:rPr lang="en-US" altLang="en-US" sz="3000" dirty="0"/>
              <a:t>Can the person connect the dots?</a:t>
            </a:r>
          </a:p>
          <a:p>
            <a:pPr eaLnBrk="1" hangingPunct="1">
              <a:defRPr/>
            </a:pPr>
            <a:endParaRPr lang="en-US" altLang="en-US" sz="3000" dirty="0"/>
          </a:p>
          <a:p>
            <a:pPr eaLnBrk="1" hangingPunct="1">
              <a:defRPr/>
            </a:pPr>
            <a:r>
              <a:rPr lang="en-US" altLang="en-US" sz="3000" dirty="0"/>
              <a:t>A person can be very verbal and charming but not be able to understand the dangers</a:t>
            </a:r>
          </a:p>
        </p:txBody>
      </p:sp>
      <p:sp>
        <p:nvSpPr>
          <p:cNvPr id="9221" name="Footer Placeholder 1">
            <a:extLst>
              <a:ext uri="{FF2B5EF4-FFF2-40B4-BE49-F238E27FC236}">
                <a16:creationId xmlns:a16="http://schemas.microsoft.com/office/drawing/2014/main" id="{F22DA090-801C-4CB4-BD9A-3BC28AAD04B4}"/>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2" name="Google Shape;34;p5">
            <a:extLst>
              <a:ext uri="{FF2B5EF4-FFF2-40B4-BE49-F238E27FC236}">
                <a16:creationId xmlns:a16="http://schemas.microsoft.com/office/drawing/2014/main" id="{EA0BF0E2-8A41-41D0-B438-7F7405C212B4}"/>
              </a:ext>
            </a:extLst>
          </p:cNvPr>
          <p:cNvSpPr txBox="1">
            <a:spLocks/>
          </p:cNvSpPr>
          <p:nvPr/>
        </p:nvSpPr>
        <p:spPr>
          <a:xfrm>
            <a:off x="-148166" y="18709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Capacity vs. No Capacity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4">
            <a:extLst>
              <a:ext uri="{FF2B5EF4-FFF2-40B4-BE49-F238E27FC236}">
                <a16:creationId xmlns:a16="http://schemas.microsoft.com/office/drawing/2014/main" id="{ED2027FF-4F02-4975-A0DD-71781D020A12}"/>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19263" y="363538"/>
            <a:ext cx="8077200" cy="6494462"/>
          </a:xfrm>
        </p:spPr>
      </p:pic>
      <p:sp>
        <p:nvSpPr>
          <p:cNvPr id="11267" name="Slide Number Placeholder 3">
            <a:extLst>
              <a:ext uri="{FF2B5EF4-FFF2-40B4-BE49-F238E27FC236}">
                <a16:creationId xmlns:a16="http://schemas.microsoft.com/office/drawing/2014/main" id="{4591D9D1-ECF1-4B19-AFBD-684D70C2941F}"/>
              </a:ext>
            </a:extLst>
          </p:cNvPr>
          <p:cNvSpPr>
            <a:spLocks noGrp="1"/>
          </p:cNvSpPr>
          <p:nvPr>
            <p:ph type="sldNum" sz="quarter" idx="4294967295"/>
          </p:nvPr>
        </p:nvSpPr>
        <p:spPr>
          <a:xfrm>
            <a:off x="0" y="0"/>
            <a:ext cx="0" cy="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352EFE37-A74B-4A33-B5B7-AFBC19D2EF10}" type="slidenum">
              <a:rPr lang="en-US" altLang="en-US" sz="1200">
                <a:latin typeface="Arial" panose="020B0604020202020204" pitchFamily="34" charset="0"/>
              </a:rPr>
              <a:pPr>
                <a:spcBef>
                  <a:spcPct val="0"/>
                </a:spcBef>
                <a:buClrTx/>
                <a:buSzTx/>
                <a:buFontTx/>
                <a:buNone/>
              </a:pPr>
              <a:t>11</a:t>
            </a:fld>
            <a:endParaRPr lang="en-US" altLang="en-US" sz="1200">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F763F-1002-4542-9F4E-D317DF645EA8}"/>
              </a:ext>
            </a:extLst>
          </p:cNvPr>
          <p:cNvSpPr>
            <a:spLocks noGrp="1"/>
          </p:cNvSpPr>
          <p:nvPr>
            <p:ph type="title"/>
          </p:nvPr>
        </p:nvSpPr>
        <p:spPr>
          <a:xfrm>
            <a:off x="1676400" y="457200"/>
            <a:ext cx="8839200" cy="5962650"/>
          </a:xfrm>
        </p:spPr>
        <p:txBody>
          <a:bodyPr/>
          <a:lstStyle/>
          <a:p>
            <a:pPr algn="ctr">
              <a:defRPr/>
            </a:pPr>
            <a:br>
              <a:rPr lang="en-US" sz="4000" dirty="0">
                <a:solidFill>
                  <a:schemeClr val="tx1"/>
                </a:solidFill>
              </a:rPr>
            </a:br>
            <a:r>
              <a:rPr lang="en-US" sz="4000" dirty="0">
                <a:solidFill>
                  <a:schemeClr val="tx1"/>
                </a:solidFill>
              </a:rPr>
              <a:t>Living In Danger</a:t>
            </a:r>
            <a:br>
              <a:rPr lang="en-US" sz="4000" dirty="0">
                <a:solidFill>
                  <a:schemeClr val="tx1"/>
                </a:solidFill>
              </a:rPr>
            </a:br>
            <a:r>
              <a:rPr lang="en-US" sz="4000" i="1" dirty="0">
                <a:solidFill>
                  <a:schemeClr val="tx1"/>
                </a:solidFill>
              </a:rPr>
              <a:t>How Much Risk Is Allowed?</a:t>
            </a:r>
            <a:br>
              <a:rPr lang="en-US" sz="4000" i="1" dirty="0">
                <a:solidFill>
                  <a:schemeClr val="tx1"/>
                </a:solidFill>
              </a:rPr>
            </a:br>
            <a:br>
              <a:rPr lang="en-US" sz="4000" dirty="0">
                <a:solidFill>
                  <a:schemeClr val="tx1"/>
                </a:solidFill>
              </a:rPr>
            </a:br>
            <a:r>
              <a:rPr lang="en-US" sz="4000" dirty="0">
                <a:solidFill>
                  <a:schemeClr val="tx1"/>
                </a:solidFill>
              </a:rPr>
              <a:t>For Someone With Capacity?</a:t>
            </a:r>
            <a:br>
              <a:rPr lang="en-US" sz="4000" dirty="0">
                <a:solidFill>
                  <a:schemeClr val="tx1"/>
                </a:solidFill>
              </a:rPr>
            </a:br>
            <a:r>
              <a:rPr lang="en-US" sz="4000" dirty="0">
                <a:solidFill>
                  <a:schemeClr val="tx1"/>
                </a:solidFill>
              </a:rPr>
              <a:t>For Someone Without Capacity?</a:t>
            </a:r>
          </a:p>
        </p:txBody>
      </p:sp>
      <p:sp>
        <p:nvSpPr>
          <p:cNvPr id="12291" name="Slide Number Placeholder 3">
            <a:extLst>
              <a:ext uri="{FF2B5EF4-FFF2-40B4-BE49-F238E27FC236}">
                <a16:creationId xmlns:a16="http://schemas.microsoft.com/office/drawing/2014/main" id="{A1502E6B-B099-4397-AB49-949FD64261CE}"/>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FEDB010D-6D07-4C97-AF4D-77589A34B8A0}" type="slidenum">
              <a:rPr lang="en-US" altLang="en-US" sz="1200">
                <a:latin typeface="Arial" panose="020B0604020202020204" pitchFamily="34" charset="0"/>
              </a:rPr>
              <a:pPr>
                <a:spcBef>
                  <a:spcPct val="0"/>
                </a:spcBef>
                <a:buClrTx/>
                <a:buSzTx/>
                <a:buFontTx/>
                <a:buNone/>
              </a:pPr>
              <a:t>12</a:t>
            </a:fld>
            <a:endParaRPr lang="en-US" altLang="en-US" sz="1200">
              <a:latin typeface="Arial" panose="020B0604020202020204" pitchFamily="34" charset="0"/>
            </a:endParaRPr>
          </a:p>
        </p:txBody>
      </p:sp>
      <p:sp>
        <p:nvSpPr>
          <p:cNvPr id="12292" name="Footer Placeholder 2">
            <a:extLst>
              <a:ext uri="{FF2B5EF4-FFF2-40B4-BE49-F238E27FC236}">
                <a16:creationId xmlns:a16="http://schemas.microsoft.com/office/drawing/2014/main" id="{6B94458C-A926-43D5-96CE-2D8A45AA6C11}"/>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endParaRPr lang="en-US" altLang="en-US" sz="1200" dirty="0">
              <a:latin typeface="Arial" panose="020B0604020202020204" pitchFamily="34" charset="0"/>
            </a:endParaRPr>
          </a:p>
        </p:txBody>
      </p:sp>
      <p:sp>
        <p:nvSpPr>
          <p:cNvPr id="3" name="Google Shape;34;p5">
            <a:extLst>
              <a:ext uri="{FF2B5EF4-FFF2-40B4-BE49-F238E27FC236}">
                <a16:creationId xmlns:a16="http://schemas.microsoft.com/office/drawing/2014/main" id="{DFD4E771-EC38-4F88-83FB-859AE0DBA362}"/>
              </a:ext>
            </a:extLst>
          </p:cNvPr>
          <p:cNvSpPr txBox="1">
            <a:spLocks/>
          </p:cNvSpPr>
          <p:nvPr/>
        </p:nvSpPr>
        <p:spPr>
          <a:xfrm>
            <a:off x="-148166" y="18709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Help! My Dad Is Falling!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4">
            <a:extLst>
              <a:ext uri="{FF2B5EF4-FFF2-40B4-BE49-F238E27FC236}">
                <a16:creationId xmlns:a16="http://schemas.microsoft.com/office/drawing/2014/main" id="{0A92A7B8-8C4C-4675-B658-27AC4329D71F}"/>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43EB0519-A739-4538-B98E-29FD1B10BE8B}" type="slidenum">
              <a:rPr lang="en-US" altLang="en-US" sz="1200">
                <a:latin typeface="Arial" panose="020B0604020202020204" pitchFamily="34" charset="0"/>
              </a:rPr>
              <a:pPr>
                <a:spcBef>
                  <a:spcPct val="0"/>
                </a:spcBef>
                <a:buClrTx/>
                <a:buSzTx/>
                <a:buFontTx/>
                <a:buNone/>
              </a:pPr>
              <a:t>13</a:t>
            </a:fld>
            <a:endParaRPr lang="en-US" altLang="en-US" sz="1200">
              <a:latin typeface="Arial" panose="020B0604020202020204" pitchFamily="34" charset="0"/>
            </a:endParaRPr>
          </a:p>
        </p:txBody>
      </p:sp>
      <p:sp>
        <p:nvSpPr>
          <p:cNvPr id="13315" name="Rectangle 3">
            <a:extLst>
              <a:ext uri="{FF2B5EF4-FFF2-40B4-BE49-F238E27FC236}">
                <a16:creationId xmlns:a16="http://schemas.microsoft.com/office/drawing/2014/main" id="{5B475A05-DD62-4D5F-A914-2112BB8D0063}"/>
              </a:ext>
            </a:extLst>
          </p:cNvPr>
          <p:cNvSpPr>
            <a:spLocks noGrp="1" noChangeArrowheads="1"/>
          </p:cNvSpPr>
          <p:nvPr>
            <p:ph type="body" idx="1"/>
          </p:nvPr>
        </p:nvSpPr>
        <p:spPr>
          <a:xfrm>
            <a:off x="1676400" y="2133600"/>
            <a:ext cx="8763000" cy="4343400"/>
          </a:xfrm>
        </p:spPr>
        <p:txBody>
          <a:bodyPr/>
          <a:lstStyle/>
          <a:p>
            <a:pPr eaLnBrk="1" hangingPunct="1">
              <a:defRPr/>
            </a:pPr>
            <a:r>
              <a:rPr lang="en-US" altLang="en-US" sz="3000" dirty="0"/>
              <a:t>Autonomy – People, with full capacity, have right to determine course of their lives</a:t>
            </a:r>
          </a:p>
          <a:p>
            <a:pPr eaLnBrk="1" hangingPunct="1">
              <a:defRPr/>
            </a:pPr>
            <a:r>
              <a:rPr lang="en-US" altLang="en-US" sz="3000" b="1" dirty="0"/>
              <a:t>People have the right to make a wrong decision  </a:t>
            </a:r>
          </a:p>
          <a:p>
            <a:pPr eaLnBrk="1" hangingPunct="1">
              <a:defRPr/>
            </a:pPr>
            <a:r>
              <a:rPr lang="en-US" altLang="en-US" sz="3000" dirty="0"/>
              <a:t>Limit to this right – The Harm Principle: “When our actions cause significant harm to others.”</a:t>
            </a:r>
          </a:p>
          <a:p>
            <a:pPr eaLnBrk="1" hangingPunct="1">
              <a:defRPr/>
            </a:pPr>
            <a:r>
              <a:rPr lang="en-US" altLang="en-US" sz="3000" dirty="0"/>
              <a:t>Report most serious harms</a:t>
            </a:r>
          </a:p>
          <a:p>
            <a:pPr eaLnBrk="1" hangingPunct="1">
              <a:defRPr/>
            </a:pPr>
            <a:r>
              <a:rPr lang="en-US" altLang="en-US" sz="3000" dirty="0"/>
              <a:t>Power is in our communication</a:t>
            </a:r>
          </a:p>
        </p:txBody>
      </p:sp>
      <p:sp>
        <p:nvSpPr>
          <p:cNvPr id="13317" name="Footer Placeholder 1">
            <a:extLst>
              <a:ext uri="{FF2B5EF4-FFF2-40B4-BE49-F238E27FC236}">
                <a16:creationId xmlns:a16="http://schemas.microsoft.com/office/drawing/2014/main" id="{291FC0F2-2240-4482-B51D-694E33D7FEF8}"/>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3" name="Google Shape;34;p5">
            <a:extLst>
              <a:ext uri="{FF2B5EF4-FFF2-40B4-BE49-F238E27FC236}">
                <a16:creationId xmlns:a16="http://schemas.microsoft.com/office/drawing/2014/main" id="{00A57B0E-05A3-49FF-9E82-4161326D3B54}"/>
              </a:ext>
            </a:extLst>
          </p:cNvPr>
          <p:cNvSpPr txBox="1">
            <a:spLocks/>
          </p:cNvSpPr>
          <p:nvPr/>
        </p:nvSpPr>
        <p:spPr>
          <a:xfrm>
            <a:off x="-148166" y="18709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3200" b="1" kern="0" dirty="0">
                <a:solidFill>
                  <a:schemeClr val="lt1"/>
                </a:solidFill>
                <a:latin typeface="Baskerville SemiBold" panose="02020502070401020303" pitchFamily="18" charset="0"/>
                <a:ea typeface="Baskerville SemiBold" panose="02020502070401020303" pitchFamily="18" charset="0"/>
              </a:rPr>
              <a:t>Respecting the Decisions of the Person Who Has Capacity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5" name="Rectangle 3">
            <a:extLst>
              <a:ext uri="{FF2B5EF4-FFF2-40B4-BE49-F238E27FC236}">
                <a16:creationId xmlns:a16="http://schemas.microsoft.com/office/drawing/2014/main" id="{BF1AC2DD-C0C2-41C9-A6C8-ABED29D2F5C5}"/>
              </a:ext>
            </a:extLst>
          </p:cNvPr>
          <p:cNvSpPr>
            <a:spLocks noGrp="1" noChangeArrowheads="1"/>
          </p:cNvSpPr>
          <p:nvPr>
            <p:ph type="body" idx="1"/>
          </p:nvPr>
        </p:nvSpPr>
        <p:spPr>
          <a:xfrm>
            <a:off x="795338" y="1981199"/>
            <a:ext cx="9644062" cy="4800801"/>
          </a:xfrm>
        </p:spPr>
        <p:txBody>
          <a:bodyPr/>
          <a:lstStyle/>
          <a:p>
            <a:pPr eaLnBrk="1" hangingPunct="1">
              <a:lnSpc>
                <a:spcPct val="90000"/>
              </a:lnSpc>
              <a:defRPr/>
            </a:pPr>
            <a:r>
              <a:rPr lang="en-US" altLang="en-US" sz="3000" b="1" dirty="0"/>
              <a:t>Control:</a:t>
            </a:r>
            <a:r>
              <a:rPr lang="en-US" altLang="en-US" sz="3000" dirty="0"/>
              <a:t>  Older senior feels the loss of control over the changes that are happening to his or her body, mind and life.  Saying “No” = control</a:t>
            </a:r>
          </a:p>
          <a:p>
            <a:pPr eaLnBrk="1" hangingPunct="1">
              <a:lnSpc>
                <a:spcPct val="90000"/>
              </a:lnSpc>
              <a:defRPr/>
            </a:pPr>
            <a:endParaRPr lang="en-US" altLang="en-US" sz="3000" dirty="0"/>
          </a:p>
          <a:p>
            <a:pPr eaLnBrk="1" hangingPunct="1">
              <a:lnSpc>
                <a:spcPct val="90000"/>
              </a:lnSpc>
              <a:defRPr/>
            </a:pPr>
            <a:r>
              <a:rPr lang="en-US" altLang="en-US" sz="3000" b="1" dirty="0"/>
              <a:t>Legacy:</a:t>
            </a:r>
            <a:r>
              <a:rPr lang="en-US" altLang="en-US" sz="3000" dirty="0"/>
              <a:t>  End-of-life work or “life review” which processes questions such as:  “Did I matter?”  “Will anyone remember me?”  “What is the legacy I am leaving to my family and to this world?”                                         </a:t>
            </a:r>
            <a:r>
              <a:rPr lang="en-US" altLang="en-US" sz="3200" dirty="0"/>
              <a:t>	           </a:t>
            </a:r>
            <a:endParaRPr lang="en-US" altLang="en-US" sz="2600" dirty="0"/>
          </a:p>
          <a:p>
            <a:pPr marL="0" indent="0">
              <a:lnSpc>
                <a:spcPct val="90000"/>
              </a:lnSpc>
              <a:defRPr/>
            </a:pPr>
            <a:r>
              <a:rPr lang="en-US" altLang="en-US" sz="2600" dirty="0"/>
              <a:t>                         </a:t>
            </a:r>
            <a:r>
              <a:rPr lang="en-US" altLang="en-US" sz="2600" u="sng" dirty="0"/>
              <a:t>How to Say It To Seniors </a:t>
            </a:r>
            <a:r>
              <a:rPr lang="en-US" altLang="en-US" sz="2600" dirty="0"/>
              <a:t>by David Solie, MS, PA</a:t>
            </a:r>
          </a:p>
        </p:txBody>
      </p:sp>
      <p:sp>
        <p:nvSpPr>
          <p:cNvPr id="2" name="Google Shape;34;p5">
            <a:extLst>
              <a:ext uri="{FF2B5EF4-FFF2-40B4-BE49-F238E27FC236}">
                <a16:creationId xmlns:a16="http://schemas.microsoft.com/office/drawing/2014/main" id="{609132DE-1E8B-47DD-8C22-BCE54FD3F3E1}"/>
              </a:ext>
            </a:extLst>
          </p:cNvPr>
          <p:cNvSpPr txBox="1">
            <a:spLocks/>
          </p:cNvSpPr>
          <p:nvPr/>
        </p:nvSpPr>
        <p:spPr>
          <a:xfrm>
            <a:off x="-148166" y="18709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Developmental Tasks/Stages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4">
            <a:extLst>
              <a:ext uri="{FF2B5EF4-FFF2-40B4-BE49-F238E27FC236}">
                <a16:creationId xmlns:a16="http://schemas.microsoft.com/office/drawing/2014/main" id="{56A140D8-A8C5-4A2A-8AB1-1DDA7DEDE7FC}"/>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5C2D5D0F-92D1-44C4-A661-34E9EBD29791}" type="slidenum">
              <a:rPr lang="en-US" altLang="en-US" sz="1200">
                <a:latin typeface="Arial" panose="020B0604020202020204" pitchFamily="34" charset="0"/>
              </a:rPr>
              <a:pPr>
                <a:spcBef>
                  <a:spcPct val="0"/>
                </a:spcBef>
                <a:buClrTx/>
                <a:buSzTx/>
                <a:buFontTx/>
                <a:buNone/>
              </a:pPr>
              <a:t>15</a:t>
            </a:fld>
            <a:endParaRPr lang="en-US" altLang="en-US" sz="1200">
              <a:latin typeface="Arial" panose="020B0604020202020204" pitchFamily="34" charset="0"/>
            </a:endParaRPr>
          </a:p>
        </p:txBody>
      </p:sp>
      <p:sp>
        <p:nvSpPr>
          <p:cNvPr id="158723" name="Rectangle 3">
            <a:extLst>
              <a:ext uri="{FF2B5EF4-FFF2-40B4-BE49-F238E27FC236}">
                <a16:creationId xmlns:a16="http://schemas.microsoft.com/office/drawing/2014/main" id="{4BFE13BA-669C-430F-933F-BDD80BBBE6F4}"/>
              </a:ext>
            </a:extLst>
          </p:cNvPr>
          <p:cNvSpPr>
            <a:spLocks noGrp="1" noChangeArrowheads="1"/>
          </p:cNvSpPr>
          <p:nvPr>
            <p:ph type="body" idx="1"/>
          </p:nvPr>
        </p:nvSpPr>
        <p:spPr>
          <a:xfrm>
            <a:off x="1752600" y="1676400"/>
            <a:ext cx="8686800" cy="4876800"/>
          </a:xfrm>
        </p:spPr>
        <p:txBody>
          <a:bodyPr/>
          <a:lstStyle/>
          <a:p>
            <a:pPr>
              <a:defRPr/>
            </a:pPr>
            <a:r>
              <a:rPr lang="en-US" altLang="en-US" sz="3000" dirty="0"/>
              <a:t>Slowing down when aging is normal – not always a sign of physical or mental decline  </a:t>
            </a:r>
          </a:p>
          <a:p>
            <a:pPr>
              <a:defRPr/>
            </a:pPr>
            <a:r>
              <a:rPr lang="en-US" altLang="en-US" sz="3000" dirty="0"/>
              <a:t>Senior – goal is to “</a:t>
            </a:r>
            <a:r>
              <a:rPr lang="en-US" altLang="en-US" sz="3000" b="1" dirty="0"/>
              <a:t>ponder</a:t>
            </a:r>
            <a:r>
              <a:rPr lang="en-US" altLang="en-US" sz="3000" dirty="0"/>
              <a:t> and </a:t>
            </a:r>
            <a:r>
              <a:rPr lang="en-US" altLang="en-US" sz="3000" b="1" dirty="0"/>
              <a:t>process”</a:t>
            </a:r>
            <a:r>
              <a:rPr lang="en-US" altLang="en-US" sz="3000" dirty="0"/>
              <a:t> </a:t>
            </a:r>
          </a:p>
          <a:p>
            <a:pPr>
              <a:defRPr/>
            </a:pPr>
            <a:endParaRPr lang="en-US" altLang="en-US" sz="2400" dirty="0"/>
          </a:p>
          <a:p>
            <a:pPr>
              <a:defRPr/>
            </a:pPr>
            <a:r>
              <a:rPr lang="en-US" altLang="en-US" sz="3000" dirty="0"/>
              <a:t>Middle-age – driving force get things done quickly</a:t>
            </a:r>
          </a:p>
          <a:p>
            <a:pPr>
              <a:defRPr/>
            </a:pPr>
            <a:r>
              <a:rPr lang="en-US" altLang="en-US" sz="3000" dirty="0"/>
              <a:t>Creates conflicts regarding speed and timing </a:t>
            </a:r>
          </a:p>
          <a:p>
            <a:pPr>
              <a:defRPr/>
            </a:pPr>
            <a:endParaRPr lang="en-US" altLang="en-US" sz="2400" dirty="0"/>
          </a:p>
          <a:p>
            <a:pPr>
              <a:defRPr/>
            </a:pPr>
            <a:r>
              <a:rPr lang="en-US" altLang="en-US" sz="3000" dirty="0"/>
              <a:t>Solution:  There is power in backing off and allowing the senior some space and time</a:t>
            </a:r>
          </a:p>
          <a:p>
            <a:pPr>
              <a:defRPr/>
            </a:pPr>
            <a:r>
              <a:rPr lang="en-US" altLang="en-US" sz="3000" i="1" dirty="0"/>
              <a:t>Be aware of our professional speed and pace</a:t>
            </a:r>
          </a:p>
        </p:txBody>
      </p:sp>
      <p:sp>
        <p:nvSpPr>
          <p:cNvPr id="17413" name="Footer Placeholder 1">
            <a:extLst>
              <a:ext uri="{FF2B5EF4-FFF2-40B4-BE49-F238E27FC236}">
                <a16:creationId xmlns:a16="http://schemas.microsoft.com/office/drawing/2014/main" id="{E33B6B06-0332-4B33-B14F-92F1325C7DE5}"/>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2" name="Google Shape;34;p5">
            <a:extLst>
              <a:ext uri="{FF2B5EF4-FFF2-40B4-BE49-F238E27FC236}">
                <a16:creationId xmlns:a16="http://schemas.microsoft.com/office/drawing/2014/main" id="{285714B9-E9FF-47BE-9934-D5BCD82C4F45}"/>
              </a:ext>
            </a:extLst>
          </p:cNvPr>
          <p:cNvSpPr txBox="1">
            <a:spLocks/>
          </p:cNvSpPr>
          <p:nvPr/>
        </p:nvSpPr>
        <p:spPr>
          <a:xfrm>
            <a:off x="-148166" y="18709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Continued…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a:extLst>
              <a:ext uri="{FF2B5EF4-FFF2-40B4-BE49-F238E27FC236}">
                <a16:creationId xmlns:a16="http://schemas.microsoft.com/office/drawing/2014/main" id="{B2EA319A-D285-4FC1-BB5C-B8661291B78E}"/>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BC0E8DFA-2912-485B-A5C3-373FFA56F94F}" type="slidenum">
              <a:rPr lang="en-US" altLang="en-US" sz="1200">
                <a:latin typeface="Arial" panose="020B0604020202020204" pitchFamily="34" charset="0"/>
              </a:rPr>
              <a:pPr>
                <a:spcBef>
                  <a:spcPct val="0"/>
                </a:spcBef>
                <a:buClrTx/>
                <a:buSzTx/>
                <a:buFontTx/>
                <a:buNone/>
              </a:pPr>
              <a:t>16</a:t>
            </a:fld>
            <a:endParaRPr lang="en-US" altLang="en-US" sz="1200">
              <a:latin typeface="Arial" panose="020B0604020202020204" pitchFamily="34" charset="0"/>
            </a:endParaRPr>
          </a:p>
        </p:txBody>
      </p:sp>
      <p:sp>
        <p:nvSpPr>
          <p:cNvPr id="160771" name="Rectangle 3">
            <a:extLst>
              <a:ext uri="{FF2B5EF4-FFF2-40B4-BE49-F238E27FC236}">
                <a16:creationId xmlns:a16="http://schemas.microsoft.com/office/drawing/2014/main" id="{18953B70-B30D-4157-AEC7-9DF3831F3A63}"/>
              </a:ext>
            </a:extLst>
          </p:cNvPr>
          <p:cNvSpPr>
            <a:spLocks noGrp="1" noChangeArrowheads="1"/>
          </p:cNvSpPr>
          <p:nvPr>
            <p:ph type="body" idx="1"/>
          </p:nvPr>
        </p:nvSpPr>
        <p:spPr>
          <a:xfrm>
            <a:off x="1676400" y="2133600"/>
            <a:ext cx="8763000" cy="4572000"/>
          </a:xfrm>
        </p:spPr>
        <p:txBody>
          <a:bodyPr/>
          <a:lstStyle/>
          <a:p>
            <a:pPr>
              <a:lnSpc>
                <a:spcPct val="90000"/>
              </a:lnSpc>
              <a:defRPr/>
            </a:pPr>
            <a:r>
              <a:rPr lang="en-US" altLang="en-US" sz="3000" dirty="0"/>
              <a:t>“</a:t>
            </a:r>
            <a:r>
              <a:rPr lang="en-US" altLang="en-US" sz="3000" i="1" dirty="0"/>
              <a:t>In the short term, of course you can choose to not use your walker,  It does worry me (It concerns me) that in the long term, you may be </a:t>
            </a:r>
            <a:r>
              <a:rPr lang="en-US" altLang="en-US" sz="3000" b="1" i="1" dirty="0"/>
              <a:t>sacrificing long-term control</a:t>
            </a:r>
            <a:r>
              <a:rPr lang="en-US" altLang="en-US" sz="3000" i="1" dirty="0"/>
              <a:t> if you break your hip and can’t live at home anymore.  Then you wouldn’t have any control over where you live, what you eat, how you structure your day, etc.”</a:t>
            </a:r>
          </a:p>
          <a:p>
            <a:pPr>
              <a:lnSpc>
                <a:spcPct val="90000"/>
              </a:lnSpc>
              <a:defRPr/>
            </a:pPr>
            <a:endParaRPr lang="en-US" altLang="en-US" sz="3000" b="1" i="1" dirty="0"/>
          </a:p>
          <a:p>
            <a:pPr>
              <a:lnSpc>
                <a:spcPct val="90000"/>
              </a:lnSpc>
              <a:defRPr/>
            </a:pPr>
            <a:r>
              <a:rPr lang="en-US" altLang="en-US" sz="3000" b="1" i="1" dirty="0"/>
              <a:t>“Of course, it is your decision.”</a:t>
            </a:r>
            <a:endParaRPr lang="en-US" altLang="en-US" sz="3000" b="1" i="1" u="sng" dirty="0"/>
          </a:p>
        </p:txBody>
      </p:sp>
      <p:sp>
        <p:nvSpPr>
          <p:cNvPr id="19461" name="Footer Placeholder 1">
            <a:extLst>
              <a:ext uri="{FF2B5EF4-FFF2-40B4-BE49-F238E27FC236}">
                <a16:creationId xmlns:a16="http://schemas.microsoft.com/office/drawing/2014/main" id="{E1AD0629-37E9-4CF5-A9C0-291972C4A17F}"/>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2" name="Google Shape;34;p5">
            <a:extLst>
              <a:ext uri="{FF2B5EF4-FFF2-40B4-BE49-F238E27FC236}">
                <a16:creationId xmlns:a16="http://schemas.microsoft.com/office/drawing/2014/main" id="{812F390D-DD72-4AAF-963E-38DF10831B63}"/>
              </a:ext>
            </a:extLst>
          </p:cNvPr>
          <p:cNvSpPr txBox="1">
            <a:spLocks/>
          </p:cNvSpPr>
          <p:nvPr/>
        </p:nvSpPr>
        <p:spPr>
          <a:xfrm>
            <a:off x="-148166" y="18709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000" b="1" kern="0" dirty="0">
                <a:solidFill>
                  <a:schemeClr val="lt1"/>
                </a:solidFill>
                <a:latin typeface="Baskerville SemiBold" panose="02020502070401020303" pitchFamily="18" charset="0"/>
                <a:ea typeface="Baskerville SemiBold" panose="02020502070401020303" pitchFamily="18" charset="0"/>
              </a:rPr>
              <a:t>Frame as Short-term Control </a:t>
            </a:r>
            <a:br>
              <a:rPr lang="en-US" sz="4000" b="1" kern="0" dirty="0">
                <a:solidFill>
                  <a:schemeClr val="lt1"/>
                </a:solidFill>
                <a:latin typeface="Baskerville SemiBold" panose="02020502070401020303" pitchFamily="18" charset="0"/>
                <a:ea typeface="Baskerville SemiBold" panose="02020502070401020303" pitchFamily="18" charset="0"/>
              </a:rPr>
            </a:br>
            <a:r>
              <a:rPr lang="en-US" sz="4000" b="1" kern="0" dirty="0">
                <a:solidFill>
                  <a:schemeClr val="lt1"/>
                </a:solidFill>
                <a:latin typeface="Baskerville SemiBold" panose="02020502070401020303" pitchFamily="18" charset="0"/>
                <a:ea typeface="Baskerville SemiBold" panose="02020502070401020303" pitchFamily="18" charset="0"/>
              </a:rPr>
              <a:t>vs. Long-Term Control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4">
            <a:extLst>
              <a:ext uri="{FF2B5EF4-FFF2-40B4-BE49-F238E27FC236}">
                <a16:creationId xmlns:a16="http://schemas.microsoft.com/office/drawing/2014/main" id="{4311936B-2695-44F1-9410-68229E68FDA5}"/>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89CCE20C-26EB-4475-83D0-816B9893565C}" type="slidenum">
              <a:rPr lang="en-US" altLang="en-US" sz="1200">
                <a:latin typeface="Arial" panose="020B0604020202020204" pitchFamily="34" charset="0"/>
              </a:rPr>
              <a:pPr>
                <a:spcBef>
                  <a:spcPct val="0"/>
                </a:spcBef>
                <a:buClrTx/>
                <a:buSzTx/>
                <a:buFontTx/>
                <a:buNone/>
              </a:pPr>
              <a:t>17</a:t>
            </a:fld>
            <a:endParaRPr lang="en-US" altLang="en-US" sz="1200">
              <a:latin typeface="Arial" panose="020B0604020202020204" pitchFamily="34" charset="0"/>
            </a:endParaRPr>
          </a:p>
        </p:txBody>
      </p:sp>
      <p:sp>
        <p:nvSpPr>
          <p:cNvPr id="21508" name="Footer Placeholder 1">
            <a:extLst>
              <a:ext uri="{FF2B5EF4-FFF2-40B4-BE49-F238E27FC236}">
                <a16:creationId xmlns:a16="http://schemas.microsoft.com/office/drawing/2014/main" id="{88B3F9CC-C66E-4C59-9726-CC38F2976883}"/>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2" name="Google Shape;34;p5">
            <a:extLst>
              <a:ext uri="{FF2B5EF4-FFF2-40B4-BE49-F238E27FC236}">
                <a16:creationId xmlns:a16="http://schemas.microsoft.com/office/drawing/2014/main" id="{1A96C61E-C2D3-4349-A581-224EEBA4F9AC}"/>
              </a:ext>
            </a:extLst>
          </p:cNvPr>
          <p:cNvSpPr txBox="1">
            <a:spLocks/>
          </p:cNvSpPr>
          <p:nvPr/>
        </p:nvSpPr>
        <p:spPr>
          <a:xfrm>
            <a:off x="-110066" y="2382594"/>
            <a:ext cx="12302066" cy="136730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rgbClr val="8C0000"/>
                </a:solidFill>
                <a:latin typeface="Baskerville SemiBold" panose="02020502070401020303" pitchFamily="18" charset="0"/>
                <a:ea typeface="Baskerville SemiBold" panose="02020502070401020303" pitchFamily="18" charset="0"/>
              </a:rPr>
              <a:t>Our Obligations Change </a:t>
            </a:r>
          </a:p>
          <a:p>
            <a:pPr algn="ctr"/>
            <a:r>
              <a:rPr lang="en-US" sz="4400" b="1" kern="0" dirty="0">
                <a:solidFill>
                  <a:srgbClr val="8C0000"/>
                </a:solidFill>
                <a:latin typeface="Baskerville SemiBold" panose="02020502070401020303" pitchFamily="18" charset="0"/>
                <a:ea typeface="Baskerville SemiBold" panose="02020502070401020303" pitchFamily="18" charset="0"/>
              </a:rPr>
              <a:t>When the Person Lacks Capacity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a:extLst>
              <a:ext uri="{FF2B5EF4-FFF2-40B4-BE49-F238E27FC236}">
                <a16:creationId xmlns:a16="http://schemas.microsoft.com/office/drawing/2014/main" id="{60D4D4DD-6FB8-4D29-9202-6E6CB65D7DBC}"/>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08AFA353-847D-43AA-866E-F8A7EF529FBC}" type="slidenum">
              <a:rPr lang="en-US" altLang="en-US" sz="1200">
                <a:latin typeface="Arial" panose="020B0604020202020204" pitchFamily="34" charset="0"/>
              </a:rPr>
              <a:pPr>
                <a:spcBef>
                  <a:spcPct val="0"/>
                </a:spcBef>
                <a:buClrTx/>
                <a:buSzTx/>
                <a:buFontTx/>
                <a:buNone/>
              </a:pPr>
              <a:t>18</a:t>
            </a:fld>
            <a:endParaRPr lang="en-US" altLang="en-US" sz="1200">
              <a:latin typeface="Arial" panose="020B0604020202020204" pitchFamily="34" charset="0"/>
            </a:endParaRPr>
          </a:p>
        </p:txBody>
      </p:sp>
      <p:sp>
        <p:nvSpPr>
          <p:cNvPr id="22532" name="Footer Placeholder 1">
            <a:extLst>
              <a:ext uri="{FF2B5EF4-FFF2-40B4-BE49-F238E27FC236}">
                <a16:creationId xmlns:a16="http://schemas.microsoft.com/office/drawing/2014/main" id="{BF685C40-E4D0-47EE-8145-F2D7C92B6CC5}"/>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2" name="Google Shape;34;p5">
            <a:extLst>
              <a:ext uri="{FF2B5EF4-FFF2-40B4-BE49-F238E27FC236}">
                <a16:creationId xmlns:a16="http://schemas.microsoft.com/office/drawing/2014/main" id="{55A40695-BB64-4758-A585-4125C86599FC}"/>
              </a:ext>
            </a:extLst>
          </p:cNvPr>
          <p:cNvSpPr txBox="1">
            <a:spLocks/>
          </p:cNvSpPr>
          <p:nvPr/>
        </p:nvSpPr>
        <p:spPr>
          <a:xfrm>
            <a:off x="-191028" y="2717442"/>
            <a:ext cx="12302066" cy="1194271"/>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rgbClr val="8C0000"/>
                </a:solidFill>
                <a:latin typeface="Baskerville SemiBold" panose="02020502070401020303" pitchFamily="18" charset="0"/>
                <a:ea typeface="Baskerville SemiBold" panose="02020502070401020303" pitchFamily="18" charset="0"/>
              </a:rPr>
              <a:t>But She is Okay Some of the Time!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a:extLst>
              <a:ext uri="{FF2B5EF4-FFF2-40B4-BE49-F238E27FC236}">
                <a16:creationId xmlns:a16="http://schemas.microsoft.com/office/drawing/2014/main" id="{39C71482-473B-44B1-9684-1BF274AEA56D}"/>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6EF8E3E6-2CF5-4047-A062-86CE1CCAC2D4}" type="slidenum">
              <a:rPr lang="en-US" altLang="en-US" sz="1200">
                <a:latin typeface="Arial" panose="020B0604020202020204" pitchFamily="34" charset="0"/>
              </a:rPr>
              <a:pPr>
                <a:spcBef>
                  <a:spcPct val="0"/>
                </a:spcBef>
                <a:buClrTx/>
                <a:buSzTx/>
                <a:buFontTx/>
                <a:buNone/>
              </a:pPr>
              <a:t>19</a:t>
            </a:fld>
            <a:endParaRPr lang="en-US" altLang="en-US" sz="1200">
              <a:latin typeface="Arial" panose="020B0604020202020204" pitchFamily="34" charset="0"/>
            </a:endParaRPr>
          </a:p>
        </p:txBody>
      </p:sp>
      <p:sp>
        <p:nvSpPr>
          <p:cNvPr id="115715" name="Rectangle 3">
            <a:extLst>
              <a:ext uri="{FF2B5EF4-FFF2-40B4-BE49-F238E27FC236}">
                <a16:creationId xmlns:a16="http://schemas.microsoft.com/office/drawing/2014/main" id="{CE5578A0-1B28-459A-98B7-3430C5C09C26}"/>
              </a:ext>
            </a:extLst>
          </p:cNvPr>
          <p:cNvSpPr>
            <a:spLocks noGrp="1" noChangeArrowheads="1"/>
          </p:cNvSpPr>
          <p:nvPr>
            <p:ph type="body" idx="1"/>
          </p:nvPr>
        </p:nvSpPr>
        <p:spPr>
          <a:xfrm>
            <a:off x="1676400" y="1885950"/>
            <a:ext cx="8763000" cy="4743450"/>
          </a:xfrm>
        </p:spPr>
        <p:txBody>
          <a:bodyPr/>
          <a:lstStyle/>
          <a:p>
            <a:pPr eaLnBrk="1" hangingPunct="1">
              <a:defRPr/>
            </a:pPr>
            <a:r>
              <a:rPr lang="en-US" altLang="en-US" sz="3000" dirty="0"/>
              <a:t>Do you know which days or times she will be fine?  </a:t>
            </a:r>
          </a:p>
          <a:p>
            <a:pPr eaLnBrk="1" hangingPunct="1">
              <a:defRPr/>
            </a:pPr>
            <a:endParaRPr lang="en-US" altLang="en-US" sz="2400" dirty="0"/>
          </a:p>
          <a:p>
            <a:pPr eaLnBrk="1" hangingPunct="1">
              <a:defRPr/>
            </a:pPr>
            <a:r>
              <a:rPr lang="en-US" altLang="en-US" sz="3000" dirty="0"/>
              <a:t>If a fire, will she be able to get out of the house? </a:t>
            </a:r>
          </a:p>
          <a:p>
            <a:pPr eaLnBrk="1" hangingPunct="1">
              <a:defRPr/>
            </a:pPr>
            <a:endParaRPr lang="en-US" altLang="en-US" sz="2400" dirty="0"/>
          </a:p>
          <a:p>
            <a:pPr eaLnBrk="1" hangingPunct="1">
              <a:defRPr/>
            </a:pPr>
            <a:r>
              <a:rPr lang="en-US" altLang="en-US" sz="3000" dirty="0"/>
              <a:t>Even on the days when she isn’t doing well?  </a:t>
            </a:r>
          </a:p>
          <a:p>
            <a:pPr eaLnBrk="1" hangingPunct="1">
              <a:defRPr/>
            </a:pPr>
            <a:r>
              <a:rPr lang="en-US" altLang="en-US" sz="3000" dirty="0"/>
              <a:t>Can’t predict which days she will be worse</a:t>
            </a:r>
          </a:p>
          <a:p>
            <a:pPr eaLnBrk="1" hangingPunct="1">
              <a:defRPr/>
            </a:pPr>
            <a:endParaRPr lang="en-US" altLang="en-US" sz="2400" dirty="0"/>
          </a:p>
          <a:p>
            <a:pPr eaLnBrk="1" hangingPunct="1">
              <a:defRPr/>
            </a:pPr>
            <a:r>
              <a:rPr lang="en-US" altLang="en-US" sz="3000" dirty="0"/>
              <a:t>I had the sisters repeat to themselves:  </a:t>
            </a:r>
            <a:r>
              <a:rPr lang="en-US" altLang="en-US" sz="3000" i="1" dirty="0"/>
              <a:t>“We can’t take a chance that the danger will happen on one of her bad days.”</a:t>
            </a:r>
            <a:endParaRPr lang="en-US" altLang="en-US" sz="3000" dirty="0"/>
          </a:p>
        </p:txBody>
      </p:sp>
      <p:sp>
        <p:nvSpPr>
          <p:cNvPr id="23557" name="Footer Placeholder 1">
            <a:extLst>
              <a:ext uri="{FF2B5EF4-FFF2-40B4-BE49-F238E27FC236}">
                <a16:creationId xmlns:a16="http://schemas.microsoft.com/office/drawing/2014/main" id="{B6DFB78A-8D34-4A43-9DC5-194DD32ADB03}"/>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2" name="Google Shape;34;p5">
            <a:extLst>
              <a:ext uri="{FF2B5EF4-FFF2-40B4-BE49-F238E27FC236}">
                <a16:creationId xmlns:a16="http://schemas.microsoft.com/office/drawing/2014/main" id="{4B6E9C61-F9C3-4479-ADE4-FF9E99D5B681}"/>
              </a:ext>
            </a:extLst>
          </p:cNvPr>
          <p:cNvSpPr txBox="1">
            <a:spLocks/>
          </p:cNvSpPr>
          <p:nvPr/>
        </p:nvSpPr>
        <p:spPr>
          <a:xfrm>
            <a:off x="126748" y="187099"/>
            <a:ext cx="12027151" cy="926478"/>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I Don’t Want to Accept That Mom Needs Help!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6C1A-B6E3-4796-A77D-BEBCCC539EA1}"/>
              </a:ext>
            </a:extLst>
          </p:cNvPr>
          <p:cNvSpPr>
            <a:spLocks noGrp="1"/>
          </p:cNvSpPr>
          <p:nvPr>
            <p:ph type="ctrTitle"/>
          </p:nvPr>
        </p:nvSpPr>
        <p:spPr/>
        <p:txBody>
          <a:bodyPr>
            <a:normAutofit/>
          </a:bodyPr>
          <a:lstStyle/>
          <a:p>
            <a:r>
              <a:rPr lang="en-US" dirty="0">
                <a:solidFill>
                  <a:srgbClr val="8C0000"/>
                </a:solidFill>
              </a:rPr>
              <a:t>Our Aging Nation</a:t>
            </a:r>
            <a:br>
              <a:rPr lang="en-US" dirty="0">
                <a:solidFill>
                  <a:srgbClr val="8C0000"/>
                </a:solidFill>
              </a:rPr>
            </a:br>
            <a:r>
              <a:rPr lang="en-US" dirty="0">
                <a:solidFill>
                  <a:srgbClr val="8C0000"/>
                </a:solidFill>
              </a:rPr>
              <a:t>Home Care Assistance</a:t>
            </a:r>
            <a:br>
              <a:rPr lang="en-US" dirty="0">
                <a:solidFill>
                  <a:srgbClr val="8C0000"/>
                </a:solidFill>
              </a:rPr>
            </a:br>
            <a:r>
              <a:rPr lang="en-US" dirty="0">
                <a:solidFill>
                  <a:srgbClr val="8C0000"/>
                </a:solidFill>
              </a:rPr>
              <a:t>Hospice East Bay</a:t>
            </a:r>
          </a:p>
        </p:txBody>
      </p:sp>
      <p:sp>
        <p:nvSpPr>
          <p:cNvPr id="3" name="Subtitle 2">
            <a:extLst>
              <a:ext uri="{FF2B5EF4-FFF2-40B4-BE49-F238E27FC236}">
                <a16:creationId xmlns:a16="http://schemas.microsoft.com/office/drawing/2014/main" id="{7282DC49-B92F-42BA-8023-980620923795}"/>
              </a:ext>
            </a:extLst>
          </p:cNvPr>
          <p:cNvSpPr>
            <a:spLocks noGrp="1"/>
          </p:cNvSpPr>
          <p:nvPr>
            <p:ph type="subTitle" idx="1"/>
          </p:nvPr>
        </p:nvSpPr>
        <p:spPr>
          <a:xfrm>
            <a:off x="2043112" y="4006851"/>
            <a:ext cx="8791575" cy="1655762"/>
          </a:xfrm>
        </p:spPr>
        <p:txBody>
          <a:bodyPr>
            <a:normAutofit lnSpcReduction="10000"/>
          </a:bodyPr>
          <a:lstStyle/>
          <a:p>
            <a:r>
              <a:rPr lang="en-US" dirty="0">
                <a:solidFill>
                  <a:schemeClr val="tx1"/>
                </a:solidFill>
              </a:rPr>
              <a:t>Celebrating our 10</a:t>
            </a:r>
            <a:r>
              <a:rPr lang="en-US" baseline="30000" dirty="0">
                <a:solidFill>
                  <a:schemeClr val="tx1"/>
                </a:solidFill>
              </a:rPr>
              <a:t>th</a:t>
            </a:r>
            <a:r>
              <a:rPr lang="en-US" dirty="0">
                <a:solidFill>
                  <a:schemeClr val="tx1"/>
                </a:solidFill>
              </a:rPr>
              <a:t> year of Community Education</a:t>
            </a:r>
          </a:p>
          <a:p>
            <a:endParaRPr lang="en-US" dirty="0">
              <a:solidFill>
                <a:schemeClr val="tx1"/>
              </a:solidFill>
            </a:endParaRPr>
          </a:p>
          <a:p>
            <a:r>
              <a:rPr lang="en-US" dirty="0">
                <a:solidFill>
                  <a:schemeClr val="tx1"/>
                </a:solidFill>
              </a:rPr>
              <a:t>Thank you to all who have contributed from both organizations over the years.  </a:t>
            </a:r>
          </a:p>
          <a:p>
            <a:endParaRPr lang="en-US" dirty="0">
              <a:solidFill>
                <a:schemeClr val="tx1"/>
              </a:solidFill>
            </a:endParaRPr>
          </a:p>
          <a:p>
            <a:r>
              <a:rPr lang="en-US" dirty="0">
                <a:solidFill>
                  <a:schemeClr val="tx1"/>
                </a:solidFill>
              </a:rPr>
              <a:t>Thank you to all who have participated</a:t>
            </a:r>
          </a:p>
        </p:txBody>
      </p:sp>
      <p:pic>
        <p:nvPicPr>
          <p:cNvPr id="1026" name="Picture 2">
            <a:extLst>
              <a:ext uri="{FF2B5EF4-FFF2-40B4-BE49-F238E27FC236}">
                <a16:creationId xmlns:a16="http://schemas.microsoft.com/office/drawing/2014/main" id="{D4A2F9DF-1D04-47CD-8951-E2CDC5514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9262" y="593688"/>
            <a:ext cx="3361265" cy="267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808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4">
            <a:extLst>
              <a:ext uri="{FF2B5EF4-FFF2-40B4-BE49-F238E27FC236}">
                <a16:creationId xmlns:a16="http://schemas.microsoft.com/office/drawing/2014/main" id="{1FA38E97-9228-452E-8A74-E73117053923}"/>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D4DB6DE2-614C-4352-A38D-D5AFC7D0768F}" type="slidenum">
              <a:rPr lang="en-US" altLang="en-US" sz="1200">
                <a:latin typeface="Arial" panose="020B0604020202020204" pitchFamily="34" charset="0"/>
              </a:rPr>
              <a:pPr>
                <a:spcBef>
                  <a:spcPct val="0"/>
                </a:spcBef>
                <a:buClrTx/>
                <a:buSzTx/>
                <a:buFontTx/>
                <a:buNone/>
              </a:pPr>
              <a:t>20</a:t>
            </a:fld>
            <a:endParaRPr lang="en-US" altLang="en-US" sz="1200">
              <a:latin typeface="Arial" panose="020B0604020202020204" pitchFamily="34" charset="0"/>
            </a:endParaRPr>
          </a:p>
        </p:txBody>
      </p:sp>
      <p:graphicFrame>
        <p:nvGraphicFramePr>
          <p:cNvPr id="245791" name="Group 31">
            <a:extLst>
              <a:ext uri="{FF2B5EF4-FFF2-40B4-BE49-F238E27FC236}">
                <a16:creationId xmlns:a16="http://schemas.microsoft.com/office/drawing/2014/main" id="{552D8B20-237D-4EFC-8B30-83FD62C6A3CC}"/>
              </a:ext>
            </a:extLst>
          </p:cNvPr>
          <p:cNvGraphicFramePr>
            <a:graphicFrameLocks noGrp="1"/>
          </p:cNvGraphicFramePr>
          <p:nvPr>
            <p:ph idx="1"/>
            <p:extLst>
              <p:ext uri="{D42A27DB-BD31-4B8C-83A1-F6EECF244321}">
                <p14:modId xmlns:p14="http://schemas.microsoft.com/office/powerpoint/2010/main" val="3810787293"/>
              </p:ext>
            </p:extLst>
          </p:nvPr>
        </p:nvGraphicFramePr>
        <p:xfrm>
          <a:off x="280988" y="1330099"/>
          <a:ext cx="11772900" cy="5635901"/>
        </p:xfrm>
        <a:graphic>
          <a:graphicData uri="http://schemas.openxmlformats.org/drawingml/2006/table">
            <a:tbl>
              <a:tblPr/>
              <a:tblGrid>
                <a:gridCol w="3057967">
                  <a:extLst>
                    <a:ext uri="{9D8B030D-6E8A-4147-A177-3AD203B41FA5}">
                      <a16:colId xmlns:a16="http://schemas.microsoft.com/office/drawing/2014/main" val="20000"/>
                    </a:ext>
                  </a:extLst>
                </a:gridCol>
                <a:gridCol w="3450582">
                  <a:extLst>
                    <a:ext uri="{9D8B030D-6E8A-4147-A177-3AD203B41FA5}">
                      <a16:colId xmlns:a16="http://schemas.microsoft.com/office/drawing/2014/main" val="20001"/>
                    </a:ext>
                  </a:extLst>
                </a:gridCol>
                <a:gridCol w="5264351">
                  <a:extLst>
                    <a:ext uri="{9D8B030D-6E8A-4147-A177-3AD203B41FA5}">
                      <a16:colId xmlns:a16="http://schemas.microsoft.com/office/drawing/2014/main" val="20002"/>
                    </a:ext>
                  </a:extLst>
                </a:gridCol>
              </a:tblGrid>
              <a:tr h="1058002">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200" b="1"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Approximate </a:t>
                      </a:r>
                      <a:br>
                        <a:rPr kumimoji="0" lang="en-US" altLang="en-US" sz="2200" b="1"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br>
                      <a:r>
                        <a:rPr kumimoji="0" lang="en-US" altLang="en-US" sz="2200" b="1"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Developmental Age</a:t>
                      </a:r>
                    </a:p>
                  </a:txBody>
                  <a:tcPr marL="91433" marR="91433"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200" b="1"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Decision Making Tool</a:t>
                      </a:r>
                      <a:r>
                        <a:rPr kumimoji="0" lang="en-US" altLang="en-US" sz="22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 </a:t>
                      </a:r>
                    </a:p>
                  </a:txBody>
                  <a:tcPr marL="91433" marR="91433"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200" b="1"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With adults, who participates?</a:t>
                      </a:r>
                      <a:r>
                        <a:rPr kumimoji="0" lang="en-US" altLang="en-US" sz="22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 </a:t>
                      </a:r>
                    </a:p>
                  </a:txBody>
                  <a:tcPr marL="91433" marR="91433"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7756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2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Age 0–6 </a:t>
                      </a:r>
                    </a:p>
                  </a:txBody>
                  <a:tcPr marL="91433" marR="91433"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2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Decision Maker’s Consent</a:t>
                      </a:r>
                    </a:p>
                  </a:txBody>
                  <a:tcPr marL="91433" marR="91433"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2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The patient’s decision maker uses Substituted Judgment or the Best Interest Standard.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22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endParaRPr>
                    </a:p>
                  </a:txBody>
                  <a:tcPr marL="91433" marR="91433"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2396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2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Age 7-13</a:t>
                      </a:r>
                    </a:p>
                  </a:txBody>
                  <a:tcPr marL="91433" marR="91433"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2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Assent</a:t>
                      </a:r>
                    </a:p>
                  </a:txBody>
                  <a:tcPr marL="91433" marR="91433"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2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The decision maker, with the help of the doctor if needed, talks to the patient about the medical decisions and gets the patient’s assent/dissent. The decision maker gives the final consent. </a:t>
                      </a:r>
                    </a:p>
                  </a:txBody>
                  <a:tcPr marL="91433" marR="91433"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1596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2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Age 14-17</a:t>
                      </a:r>
                    </a:p>
                  </a:txBody>
                  <a:tcPr marL="91433" marR="91433"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2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Consent</a:t>
                      </a:r>
                    </a:p>
                  </a:txBody>
                  <a:tcPr marL="91433" marR="91433"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2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If the patient has enough capacity, the patient uses autonomy and makes the decisions. If not, you move back up one level and use Assent.</a:t>
                      </a:r>
                    </a:p>
                  </a:txBody>
                  <a:tcPr marL="91433" marR="91433"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Google Shape;34;p5">
            <a:extLst>
              <a:ext uri="{FF2B5EF4-FFF2-40B4-BE49-F238E27FC236}">
                <a16:creationId xmlns:a16="http://schemas.microsoft.com/office/drawing/2014/main" id="{D86C0AF9-9AB1-42DE-B1AB-EA2454AC5C8F}"/>
              </a:ext>
            </a:extLst>
          </p:cNvPr>
          <p:cNvSpPr txBox="1">
            <a:spLocks/>
          </p:cNvSpPr>
          <p:nvPr/>
        </p:nvSpPr>
        <p:spPr>
          <a:xfrm>
            <a:off x="-148166" y="442913"/>
            <a:ext cx="12302066" cy="709612"/>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The Shared Decision Making Model</a:t>
            </a:r>
          </a:p>
        </p:txBody>
      </p:sp>
      <p:sp>
        <p:nvSpPr>
          <p:cNvPr id="4" name="Title 3">
            <a:extLst>
              <a:ext uri="{FF2B5EF4-FFF2-40B4-BE49-F238E27FC236}">
                <a16:creationId xmlns:a16="http://schemas.microsoft.com/office/drawing/2014/main" id="{2E97F90B-22CD-451F-BA15-F5DD250D8AAB}"/>
              </a:ext>
            </a:extLst>
          </p:cNvPr>
          <p:cNvSpPr>
            <a:spLocks noGrp="1"/>
          </p:cNvSpPr>
          <p:nvPr>
            <p:ph type="title"/>
          </p:nvPr>
        </p:nvSpPr>
        <p:spPr>
          <a:xfrm>
            <a:off x="609600" y="171450"/>
            <a:ext cx="10972800" cy="1246188"/>
          </a:xfrm>
        </p:spPr>
        <p:txBody>
          <a:bodyPr/>
          <a:lstStyle/>
          <a:p>
            <a:r>
              <a:rPr lang="en-US" dirty="0"/>
              <a:t>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4FC570-D584-416D-9199-1F2CEF4D892F}"/>
              </a:ext>
            </a:extLst>
          </p:cNvPr>
          <p:cNvSpPr>
            <a:spLocks noGrp="1"/>
          </p:cNvSpPr>
          <p:nvPr>
            <p:ph idx="1"/>
          </p:nvPr>
        </p:nvSpPr>
        <p:spPr>
          <a:xfrm>
            <a:off x="1676400" y="1676400"/>
            <a:ext cx="8763000" cy="4953000"/>
          </a:xfrm>
        </p:spPr>
        <p:txBody>
          <a:bodyPr/>
          <a:lstStyle/>
          <a:p>
            <a:pPr>
              <a:defRPr/>
            </a:pPr>
            <a:r>
              <a:rPr lang="en-US" sz="3000" dirty="0"/>
              <a:t>Can or should you leave the person home alone?</a:t>
            </a:r>
          </a:p>
          <a:p>
            <a:pPr>
              <a:defRPr/>
            </a:pPr>
            <a:endParaRPr lang="en-US" sz="2400" dirty="0"/>
          </a:p>
          <a:p>
            <a:pPr>
              <a:defRPr/>
            </a:pPr>
            <a:r>
              <a:rPr lang="en-US" sz="3000" dirty="0"/>
              <a:t>Can they make a sandwich?</a:t>
            </a:r>
          </a:p>
          <a:p>
            <a:pPr>
              <a:defRPr/>
            </a:pPr>
            <a:endParaRPr lang="en-US" sz="2400" dirty="0"/>
          </a:p>
          <a:p>
            <a:pPr>
              <a:defRPr/>
            </a:pPr>
            <a:r>
              <a:rPr lang="en-US" sz="3000" dirty="0"/>
              <a:t>What kind of sandwich?  Would you give them a knife to cut the sandwich?</a:t>
            </a:r>
          </a:p>
          <a:p>
            <a:pPr>
              <a:defRPr/>
            </a:pPr>
            <a:endParaRPr lang="en-US" sz="2400" dirty="0"/>
          </a:p>
          <a:p>
            <a:pPr>
              <a:defRPr/>
            </a:pPr>
            <a:r>
              <a:rPr lang="en-US" sz="3000" dirty="0"/>
              <a:t>Would you let them carry $20 in their pocket? $100?</a:t>
            </a:r>
          </a:p>
          <a:p>
            <a:pPr>
              <a:defRPr/>
            </a:pPr>
            <a:endParaRPr lang="en-US" sz="2400" dirty="0"/>
          </a:p>
          <a:p>
            <a:pPr>
              <a:defRPr/>
            </a:pPr>
            <a:r>
              <a:rPr lang="en-US" sz="3000" dirty="0"/>
              <a:t>Would you let the person babysit your kid?</a:t>
            </a:r>
          </a:p>
          <a:p>
            <a:pPr>
              <a:defRPr/>
            </a:pPr>
            <a:endParaRPr lang="en-US" sz="3000" dirty="0"/>
          </a:p>
        </p:txBody>
      </p:sp>
      <p:sp>
        <p:nvSpPr>
          <p:cNvPr id="27652" name="Slide Number Placeholder 3">
            <a:extLst>
              <a:ext uri="{FF2B5EF4-FFF2-40B4-BE49-F238E27FC236}">
                <a16:creationId xmlns:a16="http://schemas.microsoft.com/office/drawing/2014/main" id="{434D80AB-34E7-4687-9157-95F4FB2BE6E7}"/>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88EF9F51-D10E-4A94-95F8-2CAF7F940F16}" type="slidenum">
              <a:rPr lang="en-US" altLang="en-US" sz="1200">
                <a:latin typeface="Arial" panose="020B0604020202020204" pitchFamily="34" charset="0"/>
              </a:rPr>
              <a:pPr>
                <a:spcBef>
                  <a:spcPct val="0"/>
                </a:spcBef>
                <a:buClrTx/>
                <a:buSzTx/>
                <a:buFontTx/>
                <a:buNone/>
              </a:pPr>
              <a:t>21</a:t>
            </a:fld>
            <a:endParaRPr lang="en-US" altLang="en-US" sz="1200">
              <a:latin typeface="Arial" panose="020B0604020202020204" pitchFamily="34" charset="0"/>
            </a:endParaRPr>
          </a:p>
        </p:txBody>
      </p:sp>
      <p:sp>
        <p:nvSpPr>
          <p:cNvPr id="27653" name="Footer Placeholder 3">
            <a:extLst>
              <a:ext uri="{FF2B5EF4-FFF2-40B4-BE49-F238E27FC236}">
                <a16:creationId xmlns:a16="http://schemas.microsoft.com/office/drawing/2014/main" id="{A7452DF2-2469-40D5-82A2-F00686A4962D}"/>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4" name="Google Shape;34;p5">
            <a:extLst>
              <a:ext uri="{FF2B5EF4-FFF2-40B4-BE49-F238E27FC236}">
                <a16:creationId xmlns:a16="http://schemas.microsoft.com/office/drawing/2014/main" id="{A8F63FD7-A915-4793-9D44-313A00AA6B62}"/>
              </a:ext>
            </a:extLst>
          </p:cNvPr>
          <p:cNvSpPr txBox="1">
            <a:spLocks/>
          </p:cNvSpPr>
          <p:nvPr/>
        </p:nvSpPr>
        <p:spPr>
          <a:xfrm>
            <a:off x="-148166" y="306161"/>
            <a:ext cx="12302066" cy="803502"/>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Figuring Out Mental Age Range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a:extLst>
              <a:ext uri="{FF2B5EF4-FFF2-40B4-BE49-F238E27FC236}">
                <a16:creationId xmlns:a16="http://schemas.microsoft.com/office/drawing/2014/main" id="{55EC77F6-EF87-4E89-9033-F3D6F793D40F}"/>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C2EABB0E-F769-47E3-A402-8B1AC5333DB3}" type="slidenum">
              <a:rPr lang="en-US" altLang="en-US" sz="1200">
                <a:latin typeface="Arial" panose="020B0604020202020204" pitchFamily="34" charset="0"/>
              </a:rPr>
              <a:pPr>
                <a:spcBef>
                  <a:spcPct val="0"/>
                </a:spcBef>
                <a:buClrTx/>
                <a:buSzTx/>
                <a:buFontTx/>
                <a:buNone/>
              </a:pPr>
              <a:t>22</a:t>
            </a:fld>
            <a:endParaRPr lang="en-US" altLang="en-US" sz="1200">
              <a:latin typeface="Arial" panose="020B0604020202020204" pitchFamily="34" charset="0"/>
            </a:endParaRPr>
          </a:p>
        </p:txBody>
      </p:sp>
      <p:sp>
        <p:nvSpPr>
          <p:cNvPr id="247810" name="Rectangle 2">
            <a:extLst>
              <a:ext uri="{FF2B5EF4-FFF2-40B4-BE49-F238E27FC236}">
                <a16:creationId xmlns:a16="http://schemas.microsoft.com/office/drawing/2014/main" id="{EFBBFAF8-C580-491D-8469-52DC95546395}"/>
              </a:ext>
            </a:extLst>
          </p:cNvPr>
          <p:cNvSpPr>
            <a:spLocks noGrp="1" noRot="1" noChangeArrowheads="1"/>
          </p:cNvSpPr>
          <p:nvPr>
            <p:ph type="title"/>
          </p:nvPr>
        </p:nvSpPr>
        <p:spPr>
          <a:xfrm>
            <a:off x="1600200" y="981075"/>
            <a:ext cx="8991600" cy="1905000"/>
          </a:xfrm>
        </p:spPr>
        <p:txBody>
          <a:bodyPr/>
          <a:lstStyle/>
          <a:p>
            <a:pPr eaLnBrk="1" hangingPunct="1">
              <a:defRPr/>
            </a:pPr>
            <a:r>
              <a:rPr lang="en-US" altLang="en-US" sz="3000" dirty="0">
                <a:solidFill>
                  <a:schemeClr val="tx1"/>
                </a:solidFill>
              </a:rPr>
              <a:t>How serious is this situation?  </a:t>
            </a:r>
            <a:br>
              <a:rPr lang="en-US" altLang="en-US" sz="3000" dirty="0">
                <a:solidFill>
                  <a:schemeClr val="tx1"/>
                </a:solidFill>
              </a:rPr>
            </a:br>
            <a:r>
              <a:rPr lang="en-US" altLang="en-US" sz="3000" dirty="0">
                <a:solidFill>
                  <a:schemeClr val="tx1"/>
                </a:solidFill>
              </a:rPr>
              <a:t>Is it safe for the person to participate? </a:t>
            </a:r>
          </a:p>
        </p:txBody>
      </p:sp>
      <p:graphicFrame>
        <p:nvGraphicFramePr>
          <p:cNvPr id="247838" name="Group 30">
            <a:extLst>
              <a:ext uri="{FF2B5EF4-FFF2-40B4-BE49-F238E27FC236}">
                <a16:creationId xmlns:a16="http://schemas.microsoft.com/office/drawing/2014/main" id="{187E2081-E5EA-4190-8022-2604EA1A46A6}"/>
              </a:ext>
            </a:extLst>
          </p:cNvPr>
          <p:cNvGraphicFramePr>
            <a:graphicFrameLocks noGrp="1"/>
          </p:cNvGraphicFramePr>
          <p:nvPr>
            <p:ph idx="1"/>
            <p:extLst>
              <p:ext uri="{D42A27DB-BD31-4B8C-83A1-F6EECF244321}">
                <p14:modId xmlns:p14="http://schemas.microsoft.com/office/powerpoint/2010/main" val="2557293939"/>
              </p:ext>
            </p:extLst>
          </p:nvPr>
        </p:nvGraphicFramePr>
        <p:xfrm>
          <a:off x="309561" y="2771778"/>
          <a:ext cx="11620501" cy="3828240"/>
        </p:xfrm>
        <a:graphic>
          <a:graphicData uri="http://schemas.openxmlformats.org/drawingml/2006/table">
            <a:tbl>
              <a:tblPr/>
              <a:tblGrid>
                <a:gridCol w="1973172">
                  <a:extLst>
                    <a:ext uri="{9D8B030D-6E8A-4147-A177-3AD203B41FA5}">
                      <a16:colId xmlns:a16="http://schemas.microsoft.com/office/drawing/2014/main" val="20000"/>
                    </a:ext>
                  </a:extLst>
                </a:gridCol>
                <a:gridCol w="2232404">
                  <a:extLst>
                    <a:ext uri="{9D8B030D-6E8A-4147-A177-3AD203B41FA5}">
                      <a16:colId xmlns:a16="http://schemas.microsoft.com/office/drawing/2014/main" val="20001"/>
                    </a:ext>
                  </a:extLst>
                </a:gridCol>
                <a:gridCol w="2588047">
                  <a:extLst>
                    <a:ext uri="{9D8B030D-6E8A-4147-A177-3AD203B41FA5}">
                      <a16:colId xmlns:a16="http://schemas.microsoft.com/office/drawing/2014/main" val="20002"/>
                    </a:ext>
                  </a:extLst>
                </a:gridCol>
                <a:gridCol w="2365235">
                  <a:extLst>
                    <a:ext uri="{9D8B030D-6E8A-4147-A177-3AD203B41FA5}">
                      <a16:colId xmlns:a16="http://schemas.microsoft.com/office/drawing/2014/main" val="20003"/>
                    </a:ext>
                  </a:extLst>
                </a:gridCol>
                <a:gridCol w="2461643">
                  <a:extLst>
                    <a:ext uri="{9D8B030D-6E8A-4147-A177-3AD203B41FA5}">
                      <a16:colId xmlns:a16="http://schemas.microsoft.com/office/drawing/2014/main" val="20004"/>
                    </a:ext>
                  </a:extLst>
                </a:gridCol>
              </a:tblGrid>
              <a:tr h="66768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6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No capacity</a:t>
                      </a:r>
                    </a:p>
                  </a:txBody>
                  <a:tcPr marL="91433" marR="91433"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6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A little bit of capacity</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6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Some capacity</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6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Almost full capacity</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6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Full capacity</a:t>
                      </a:r>
                    </a:p>
                  </a:txBody>
                  <a:tcPr marL="91433" marR="91433"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13701">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6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No decision making</a:t>
                      </a:r>
                    </a:p>
                  </a:txBody>
                  <a:tcPr marL="91433" marR="91433"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6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Some small decisions</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6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Daily decisions and some voice in medical decisions, but not life-and-death decisions</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6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Larger voice in important decisions</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6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rPr>
                        <a:t>Full voice in his or her own decisions, including life-and-death decisions</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26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8696" name="Footer Placeholder 1">
            <a:extLst>
              <a:ext uri="{FF2B5EF4-FFF2-40B4-BE49-F238E27FC236}">
                <a16:creationId xmlns:a16="http://schemas.microsoft.com/office/drawing/2014/main" id="{62B91DDA-85D5-4015-80B1-A3E315683882}"/>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2" name="Google Shape;34;p5">
            <a:extLst>
              <a:ext uri="{FF2B5EF4-FFF2-40B4-BE49-F238E27FC236}">
                <a16:creationId xmlns:a16="http://schemas.microsoft.com/office/drawing/2014/main" id="{CBEBC3EF-E96D-458D-B1C2-AF47C85327D9}"/>
              </a:ext>
            </a:extLst>
          </p:cNvPr>
          <p:cNvSpPr txBox="1">
            <a:spLocks/>
          </p:cNvSpPr>
          <p:nvPr/>
        </p:nvSpPr>
        <p:spPr>
          <a:xfrm>
            <a:off x="-148166" y="18709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The Sliding Scale Decision Making</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4">
            <a:extLst>
              <a:ext uri="{FF2B5EF4-FFF2-40B4-BE49-F238E27FC236}">
                <a16:creationId xmlns:a16="http://schemas.microsoft.com/office/drawing/2014/main" id="{79D2D268-E6C8-4407-948C-4DBAA9345378}"/>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C4946E88-77F8-4F03-A919-64D1902B3FF4}" type="slidenum">
              <a:rPr lang="en-US" altLang="en-US" sz="1200">
                <a:latin typeface="Arial" panose="020B0604020202020204" pitchFamily="34" charset="0"/>
              </a:rPr>
              <a:pPr>
                <a:spcBef>
                  <a:spcPct val="0"/>
                </a:spcBef>
                <a:buClrTx/>
                <a:buSzTx/>
                <a:buFontTx/>
                <a:buNone/>
              </a:pPr>
              <a:t>23</a:t>
            </a:fld>
            <a:endParaRPr lang="en-US" altLang="en-US" sz="1200">
              <a:latin typeface="Arial" panose="020B0604020202020204" pitchFamily="34" charset="0"/>
            </a:endParaRPr>
          </a:p>
        </p:txBody>
      </p:sp>
      <p:sp>
        <p:nvSpPr>
          <p:cNvPr id="241666" name="Rectangle 2">
            <a:extLst>
              <a:ext uri="{FF2B5EF4-FFF2-40B4-BE49-F238E27FC236}">
                <a16:creationId xmlns:a16="http://schemas.microsoft.com/office/drawing/2014/main" id="{B9912D85-371B-4089-9B99-1F918CE4CC84}"/>
              </a:ext>
            </a:extLst>
          </p:cNvPr>
          <p:cNvSpPr>
            <a:spLocks noGrp="1" noRot="1" noChangeArrowheads="1"/>
          </p:cNvSpPr>
          <p:nvPr>
            <p:ph type="title"/>
          </p:nvPr>
        </p:nvSpPr>
        <p:spPr>
          <a:xfrm>
            <a:off x="1714500" y="1724025"/>
            <a:ext cx="8763000" cy="3886200"/>
          </a:xfrm>
        </p:spPr>
        <p:txBody>
          <a:bodyPr/>
          <a:lstStyle/>
          <a:p>
            <a:pPr eaLnBrk="1" hangingPunct="1">
              <a:defRPr/>
            </a:pPr>
            <a:r>
              <a:rPr lang="en-US" altLang="en-US" sz="4000" dirty="0">
                <a:solidFill>
                  <a:schemeClr val="tx1"/>
                </a:solidFill>
              </a:rPr>
              <a:t>It is no longer, </a:t>
            </a:r>
            <a:br>
              <a:rPr lang="en-US" altLang="en-US" sz="4000" dirty="0">
                <a:solidFill>
                  <a:schemeClr val="tx1"/>
                </a:solidFill>
              </a:rPr>
            </a:br>
            <a:r>
              <a:rPr lang="en-US" altLang="en-US" sz="4000" dirty="0">
                <a:solidFill>
                  <a:schemeClr val="tx1"/>
                </a:solidFill>
              </a:rPr>
              <a:t>“</a:t>
            </a:r>
            <a:r>
              <a:rPr lang="en-US" altLang="en-US" sz="4000" i="1" dirty="0">
                <a:solidFill>
                  <a:srgbClr val="8C0000"/>
                </a:solidFill>
              </a:rPr>
              <a:t>Should</a:t>
            </a:r>
            <a:r>
              <a:rPr lang="en-US" altLang="en-US" sz="4000" dirty="0">
                <a:solidFill>
                  <a:schemeClr val="tx1"/>
                </a:solidFill>
              </a:rPr>
              <a:t> We Step In?” </a:t>
            </a:r>
            <a:br>
              <a:rPr lang="en-US" altLang="en-US" sz="4000" dirty="0">
                <a:solidFill>
                  <a:schemeClr val="tx1"/>
                </a:solidFill>
              </a:rPr>
            </a:br>
            <a:br>
              <a:rPr lang="en-US" altLang="en-US" sz="4000" dirty="0">
                <a:solidFill>
                  <a:schemeClr val="tx1"/>
                </a:solidFill>
              </a:rPr>
            </a:br>
            <a:r>
              <a:rPr lang="en-US" altLang="en-US" sz="4000" dirty="0">
                <a:solidFill>
                  <a:schemeClr val="tx1"/>
                </a:solidFill>
              </a:rPr>
              <a:t>The question is now, </a:t>
            </a:r>
            <a:br>
              <a:rPr lang="en-US" altLang="en-US" sz="4000" dirty="0">
                <a:solidFill>
                  <a:schemeClr val="tx1"/>
                </a:solidFill>
              </a:rPr>
            </a:br>
            <a:r>
              <a:rPr lang="en-US" altLang="en-US" sz="4000" dirty="0">
                <a:solidFill>
                  <a:schemeClr val="tx1"/>
                </a:solidFill>
              </a:rPr>
              <a:t>“</a:t>
            </a:r>
            <a:r>
              <a:rPr lang="en-US" altLang="en-US" sz="4000" i="1" dirty="0">
                <a:solidFill>
                  <a:srgbClr val="8C0000"/>
                </a:solidFill>
              </a:rPr>
              <a:t>When</a:t>
            </a:r>
            <a:r>
              <a:rPr lang="en-US" altLang="en-US" sz="4000" dirty="0">
                <a:solidFill>
                  <a:schemeClr val="tx1"/>
                </a:solidFill>
              </a:rPr>
              <a:t> Should We Step In?”</a:t>
            </a:r>
          </a:p>
        </p:txBody>
      </p:sp>
      <p:sp>
        <p:nvSpPr>
          <p:cNvPr id="30724" name="Footer Placeholder 1">
            <a:extLst>
              <a:ext uri="{FF2B5EF4-FFF2-40B4-BE49-F238E27FC236}">
                <a16:creationId xmlns:a16="http://schemas.microsoft.com/office/drawing/2014/main" id="{8707D096-A2D5-48CE-BC88-8333C04EA399}"/>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a:extLst>
              <a:ext uri="{FF2B5EF4-FFF2-40B4-BE49-F238E27FC236}">
                <a16:creationId xmlns:a16="http://schemas.microsoft.com/office/drawing/2014/main" id="{2CDEDC5A-9BC0-420F-86BF-C7698B7C6A5F}"/>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EF38F43B-2D8C-4FDA-850E-27B8D529AB26}" type="slidenum">
              <a:rPr lang="en-US" altLang="en-US" sz="1200">
                <a:latin typeface="Arial" panose="020B0604020202020204" pitchFamily="34" charset="0"/>
              </a:rPr>
              <a:pPr>
                <a:spcBef>
                  <a:spcPct val="0"/>
                </a:spcBef>
                <a:buClrTx/>
                <a:buSzTx/>
                <a:buFontTx/>
                <a:buNone/>
              </a:pPr>
              <a:t>24</a:t>
            </a:fld>
            <a:endParaRPr lang="en-US" altLang="en-US" sz="1200">
              <a:latin typeface="Arial" panose="020B0604020202020204" pitchFamily="34" charset="0"/>
            </a:endParaRPr>
          </a:p>
        </p:txBody>
      </p:sp>
      <p:pic>
        <p:nvPicPr>
          <p:cNvPr id="32771" name="Picture 4">
            <a:extLst>
              <a:ext uri="{FF2B5EF4-FFF2-40B4-BE49-F238E27FC236}">
                <a16:creationId xmlns:a16="http://schemas.microsoft.com/office/drawing/2014/main" id="{83C61615-C1B0-4035-AA95-F06882804D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5201" y="1600200"/>
            <a:ext cx="48863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Footer Placeholder 1">
            <a:extLst>
              <a:ext uri="{FF2B5EF4-FFF2-40B4-BE49-F238E27FC236}">
                <a16:creationId xmlns:a16="http://schemas.microsoft.com/office/drawing/2014/main" id="{733F2668-F4BB-4E81-90E8-269CEED47C00}"/>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2" name="Google Shape;34;p5">
            <a:extLst>
              <a:ext uri="{FF2B5EF4-FFF2-40B4-BE49-F238E27FC236}">
                <a16:creationId xmlns:a16="http://schemas.microsoft.com/office/drawing/2014/main" id="{8D0E5A33-A5EE-4902-9B10-149E8925DC06}"/>
              </a:ext>
            </a:extLst>
          </p:cNvPr>
          <p:cNvSpPr txBox="1">
            <a:spLocks/>
          </p:cNvSpPr>
          <p:nvPr/>
        </p:nvSpPr>
        <p:spPr>
          <a:xfrm>
            <a:off x="-148166" y="18709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Watching Out For Red Flags</a:t>
            </a:r>
          </a:p>
        </p:txBody>
      </p:sp>
      <p:sp>
        <p:nvSpPr>
          <p:cNvPr id="6" name="Google Shape;34;p5">
            <a:extLst>
              <a:ext uri="{FF2B5EF4-FFF2-40B4-BE49-F238E27FC236}">
                <a16:creationId xmlns:a16="http://schemas.microsoft.com/office/drawing/2014/main" id="{3CA326FF-DCA5-4E76-8F58-5F7EA1A1A321}"/>
              </a:ext>
            </a:extLst>
          </p:cNvPr>
          <p:cNvSpPr txBox="1">
            <a:spLocks/>
          </p:cNvSpPr>
          <p:nvPr/>
        </p:nvSpPr>
        <p:spPr>
          <a:xfrm>
            <a:off x="-202670" y="557824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rgbClr val="8C0000"/>
                </a:solidFill>
                <a:latin typeface="Baskerville SemiBold" panose="02020502070401020303" pitchFamily="18" charset="0"/>
                <a:ea typeface="Baskerville SemiBold" panose="02020502070401020303" pitchFamily="18" charset="0"/>
              </a:rPr>
              <a:t>Has the Person Changed?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4">
            <a:extLst>
              <a:ext uri="{FF2B5EF4-FFF2-40B4-BE49-F238E27FC236}">
                <a16:creationId xmlns:a16="http://schemas.microsoft.com/office/drawing/2014/main" id="{787380EE-911D-48EA-A8C1-2C2D0F4A74BC}"/>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1D116B1A-0484-43FC-A9C6-D58674EB90A5}" type="slidenum">
              <a:rPr lang="en-US" altLang="en-US" sz="1200">
                <a:latin typeface="Arial" panose="020B0604020202020204" pitchFamily="34" charset="0"/>
              </a:rPr>
              <a:pPr>
                <a:spcBef>
                  <a:spcPct val="0"/>
                </a:spcBef>
                <a:buClrTx/>
                <a:buSzTx/>
                <a:buFontTx/>
                <a:buNone/>
              </a:pPr>
              <a:t>25</a:t>
            </a:fld>
            <a:endParaRPr lang="en-US" altLang="en-US" sz="1200">
              <a:latin typeface="Arial" panose="020B0604020202020204" pitchFamily="34" charset="0"/>
            </a:endParaRPr>
          </a:p>
        </p:txBody>
      </p:sp>
      <p:pic>
        <p:nvPicPr>
          <p:cNvPr id="33796" name="Picture 4" descr="Evaluating Risk Formula Diagram">
            <a:extLst>
              <a:ext uri="{FF2B5EF4-FFF2-40B4-BE49-F238E27FC236}">
                <a16:creationId xmlns:a16="http://schemas.microsoft.com/office/drawing/2014/main" id="{E417BC5E-ED5C-41A2-AD2B-6F5DF600260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43100" y="1371600"/>
            <a:ext cx="8305800"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7" name="Footer Placeholder 1">
            <a:extLst>
              <a:ext uri="{FF2B5EF4-FFF2-40B4-BE49-F238E27FC236}">
                <a16:creationId xmlns:a16="http://schemas.microsoft.com/office/drawing/2014/main" id="{6CC8C8AD-4004-4C84-9EA4-8C3771C3E549}"/>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2" name="Google Shape;34;p5">
            <a:extLst>
              <a:ext uri="{FF2B5EF4-FFF2-40B4-BE49-F238E27FC236}">
                <a16:creationId xmlns:a16="http://schemas.microsoft.com/office/drawing/2014/main" id="{F3F22354-D40E-40DC-A282-AF57AC352971}"/>
              </a:ext>
            </a:extLst>
          </p:cNvPr>
          <p:cNvSpPr txBox="1">
            <a:spLocks/>
          </p:cNvSpPr>
          <p:nvPr/>
        </p:nvSpPr>
        <p:spPr>
          <a:xfrm>
            <a:off x="-148166" y="18709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000" b="1" kern="0" dirty="0">
                <a:solidFill>
                  <a:schemeClr val="lt1"/>
                </a:solidFill>
                <a:latin typeface="Baskerville SemiBold" panose="02020502070401020303" pitchFamily="18" charset="0"/>
                <a:ea typeface="Baskerville SemiBold" panose="02020502070401020303" pitchFamily="18" charset="0"/>
              </a:rPr>
              <a:t>Balancing the Seriousness with the Chance the Danger Will Happen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2737D2F1-40AE-4BDD-A994-F09BCCD4A180}"/>
              </a:ext>
            </a:extLst>
          </p:cNvPr>
          <p:cNvSpPr>
            <a:spLocks noGrp="1" noRot="1" noChangeArrowheads="1"/>
          </p:cNvSpPr>
          <p:nvPr>
            <p:ph type="title"/>
          </p:nvPr>
        </p:nvSpPr>
        <p:spPr>
          <a:xfrm>
            <a:off x="721214" y="512001"/>
            <a:ext cx="8049299" cy="1059220"/>
          </a:xfrm>
        </p:spPr>
        <p:txBody>
          <a:bodyPr/>
          <a:lstStyle/>
          <a:p>
            <a:pPr eaLnBrk="1" hangingPunct="1">
              <a:defRPr/>
            </a:pPr>
            <a:r>
              <a:rPr lang="en-US" altLang="en-US" sz="3200" dirty="0">
                <a:solidFill>
                  <a:schemeClr val="tx1"/>
                </a:solidFill>
              </a:rPr>
              <a:t>What is </a:t>
            </a:r>
            <a:r>
              <a:rPr lang="en-US" altLang="en-US" sz="3200" i="1" u="sng" dirty="0">
                <a:solidFill>
                  <a:srgbClr val="8C0000"/>
                </a:solidFill>
              </a:rPr>
              <a:t>this person’s</a:t>
            </a:r>
            <a:r>
              <a:rPr lang="en-US" altLang="en-US" sz="3200" u="sng" dirty="0">
                <a:solidFill>
                  <a:srgbClr val="8C0000"/>
                </a:solidFill>
              </a:rPr>
              <a:t> </a:t>
            </a:r>
            <a:r>
              <a:rPr lang="en-US" altLang="en-US" sz="3200" dirty="0">
                <a:solidFill>
                  <a:schemeClr val="tx1"/>
                </a:solidFill>
              </a:rPr>
              <a:t>score when he or she is </a:t>
            </a:r>
            <a:r>
              <a:rPr lang="en-US" altLang="en-US" sz="3200" i="1" u="sng" dirty="0">
                <a:solidFill>
                  <a:srgbClr val="8C0000"/>
                </a:solidFill>
              </a:rPr>
              <a:t>not thinking</a:t>
            </a:r>
            <a:r>
              <a:rPr lang="en-US" altLang="en-US" sz="3200" u="sng" dirty="0">
                <a:solidFill>
                  <a:srgbClr val="8C0000"/>
                </a:solidFill>
              </a:rPr>
              <a:t> </a:t>
            </a:r>
            <a:r>
              <a:rPr lang="en-US" altLang="en-US" sz="3200" dirty="0">
                <a:solidFill>
                  <a:schemeClr val="tx1"/>
                </a:solidFill>
              </a:rPr>
              <a:t>clearly?</a:t>
            </a:r>
          </a:p>
        </p:txBody>
      </p:sp>
      <p:sp>
        <p:nvSpPr>
          <p:cNvPr id="35842" name="Slide Number Placeholder 5">
            <a:extLst>
              <a:ext uri="{FF2B5EF4-FFF2-40B4-BE49-F238E27FC236}">
                <a16:creationId xmlns:a16="http://schemas.microsoft.com/office/drawing/2014/main" id="{EC917616-9816-4EDD-8569-CAE966436A94}"/>
              </a:ext>
            </a:extLst>
          </p:cNvPr>
          <p:cNvSpPr>
            <a:spLocks noGrp="1"/>
          </p:cNvSpPr>
          <p:nvPr>
            <p:ph type="sldNum" sz="quarter" idx="4294967295"/>
          </p:nvPr>
        </p:nvSpPr>
        <p:spPr>
          <a:xfrm>
            <a:off x="0" y="0"/>
            <a:ext cx="0" cy="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5DEFC851-F9A0-40F2-8FA1-E4D664CE2465}" type="slidenum">
              <a:rPr lang="en-US" altLang="en-US" sz="1200">
                <a:latin typeface="Arial" panose="020B0604020202020204" pitchFamily="34" charset="0"/>
              </a:rPr>
              <a:pPr>
                <a:spcBef>
                  <a:spcPct val="0"/>
                </a:spcBef>
                <a:buClrTx/>
                <a:buSzTx/>
                <a:buFontTx/>
                <a:buNone/>
              </a:pPr>
              <a:t>26</a:t>
            </a:fld>
            <a:endParaRPr lang="en-US" altLang="en-US" sz="1200">
              <a:latin typeface="Arial" panose="020B0604020202020204" pitchFamily="34" charset="0"/>
            </a:endParaRPr>
          </a:p>
        </p:txBody>
      </p:sp>
      <p:sp>
        <p:nvSpPr>
          <p:cNvPr id="237571" name="Rectangle 3">
            <a:extLst>
              <a:ext uri="{FF2B5EF4-FFF2-40B4-BE49-F238E27FC236}">
                <a16:creationId xmlns:a16="http://schemas.microsoft.com/office/drawing/2014/main" id="{7DED95C7-52AD-4BA8-BA0D-CF9E6FC758AB}"/>
              </a:ext>
            </a:extLst>
          </p:cNvPr>
          <p:cNvSpPr>
            <a:spLocks noGrp="1" noChangeArrowheads="1"/>
          </p:cNvSpPr>
          <p:nvPr>
            <p:ph type="body" sz="half" idx="4294967295"/>
          </p:nvPr>
        </p:nvSpPr>
        <p:spPr>
          <a:xfrm>
            <a:off x="714710" y="2308333"/>
            <a:ext cx="3322638" cy="4495800"/>
          </a:xfrm>
        </p:spPr>
        <p:txBody>
          <a:bodyPr/>
          <a:lstStyle/>
          <a:p>
            <a:pPr eaLnBrk="1" hangingPunct="1">
              <a:defRPr/>
            </a:pPr>
            <a:r>
              <a:rPr lang="en-US" altLang="en-US" sz="3000" dirty="0"/>
              <a:t>Showering</a:t>
            </a:r>
          </a:p>
          <a:p>
            <a:pPr eaLnBrk="1" hangingPunct="1">
              <a:defRPr/>
            </a:pPr>
            <a:endParaRPr lang="en-US" altLang="en-US" sz="1400" dirty="0"/>
          </a:p>
          <a:p>
            <a:pPr eaLnBrk="1" hangingPunct="1">
              <a:defRPr/>
            </a:pPr>
            <a:r>
              <a:rPr lang="en-US" altLang="en-US" sz="3000" dirty="0"/>
              <a:t>Turning on the stove</a:t>
            </a:r>
          </a:p>
          <a:p>
            <a:pPr eaLnBrk="1" hangingPunct="1">
              <a:defRPr/>
            </a:pPr>
            <a:endParaRPr lang="en-US" altLang="en-US" sz="1400" dirty="0"/>
          </a:p>
          <a:p>
            <a:pPr eaLnBrk="1" hangingPunct="1">
              <a:defRPr/>
            </a:pPr>
            <a:r>
              <a:rPr lang="en-US" altLang="en-US" sz="3000" dirty="0"/>
              <a:t>Wandering</a:t>
            </a:r>
          </a:p>
          <a:p>
            <a:pPr eaLnBrk="1" hangingPunct="1">
              <a:defRPr/>
            </a:pPr>
            <a:endParaRPr lang="en-US" altLang="en-US" sz="1400" dirty="0"/>
          </a:p>
          <a:p>
            <a:pPr eaLnBrk="1" hangingPunct="1">
              <a:defRPr/>
            </a:pPr>
            <a:r>
              <a:rPr lang="en-US" altLang="en-US" sz="3000" dirty="0"/>
              <a:t>Managing money </a:t>
            </a:r>
          </a:p>
          <a:p>
            <a:pPr eaLnBrk="1" hangingPunct="1">
              <a:defRPr/>
            </a:pPr>
            <a:endParaRPr lang="en-US" altLang="en-US" sz="1400" dirty="0"/>
          </a:p>
          <a:p>
            <a:pPr eaLnBrk="1" hangingPunct="1">
              <a:defRPr/>
            </a:pPr>
            <a:r>
              <a:rPr lang="en-US" altLang="en-US" sz="3000" dirty="0"/>
              <a:t>Taking medications</a:t>
            </a:r>
          </a:p>
        </p:txBody>
      </p:sp>
      <p:pic>
        <p:nvPicPr>
          <p:cNvPr id="35845" name="Picture 4" descr="Evaluating Risk Formula Diagram">
            <a:extLst>
              <a:ext uri="{FF2B5EF4-FFF2-40B4-BE49-F238E27FC236}">
                <a16:creationId xmlns:a16="http://schemas.microsoft.com/office/drawing/2014/main" id="{1363F33D-86A0-4989-B622-ADF1350EE1D1}"/>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953815" y="1656989"/>
            <a:ext cx="7800036" cy="51200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6" name="Footer Placeholder 1">
            <a:extLst>
              <a:ext uri="{FF2B5EF4-FFF2-40B4-BE49-F238E27FC236}">
                <a16:creationId xmlns:a16="http://schemas.microsoft.com/office/drawing/2014/main" id="{E603AFAF-CE7F-4577-AC15-57D8B93AC014}"/>
              </a:ext>
            </a:extLst>
          </p:cNvPr>
          <p:cNvSpPr>
            <a:spLocks noGrp="1"/>
          </p:cNvSpPr>
          <p:nvPr>
            <p:ph type="ftr" sz="quarter" idx="4294967295"/>
          </p:nvPr>
        </p:nvSpPr>
        <p:spPr>
          <a:xfrm>
            <a:off x="0" y="0"/>
            <a:ext cx="0" cy="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dirty="0">
                <a:latin typeface="Arial" panose="020B0604020202020204" pitchFamily="34" charset="0"/>
              </a:rPr>
              <a:t>Copyright 2020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4">
            <a:extLst>
              <a:ext uri="{FF2B5EF4-FFF2-40B4-BE49-F238E27FC236}">
                <a16:creationId xmlns:a16="http://schemas.microsoft.com/office/drawing/2014/main" id="{28D5669E-AB61-4327-8121-17CA0F769DE7}"/>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D4511949-9BB6-459E-993A-9B7ED8FDCFFD}" type="slidenum">
              <a:rPr lang="en-US" altLang="en-US" sz="1200">
                <a:latin typeface="Arial" panose="020B0604020202020204" pitchFamily="34" charset="0"/>
              </a:rPr>
              <a:pPr>
                <a:spcBef>
                  <a:spcPct val="0"/>
                </a:spcBef>
                <a:buClrTx/>
                <a:buSzTx/>
                <a:buFontTx/>
                <a:buNone/>
              </a:pPr>
              <a:t>27</a:t>
            </a:fld>
            <a:endParaRPr lang="en-US" altLang="en-US" sz="1200">
              <a:latin typeface="Arial" panose="020B0604020202020204" pitchFamily="34" charset="0"/>
            </a:endParaRPr>
          </a:p>
        </p:txBody>
      </p:sp>
      <p:sp>
        <p:nvSpPr>
          <p:cNvPr id="242691" name="Rectangle 3">
            <a:extLst>
              <a:ext uri="{FF2B5EF4-FFF2-40B4-BE49-F238E27FC236}">
                <a16:creationId xmlns:a16="http://schemas.microsoft.com/office/drawing/2014/main" id="{DA1EFBB4-A7FE-4DCC-A381-8DAF8067F74A}"/>
              </a:ext>
            </a:extLst>
          </p:cNvPr>
          <p:cNvSpPr>
            <a:spLocks noGrp="1" noChangeArrowheads="1"/>
          </p:cNvSpPr>
          <p:nvPr>
            <p:ph type="body" idx="1"/>
          </p:nvPr>
        </p:nvSpPr>
        <p:spPr>
          <a:xfrm>
            <a:off x="1752600" y="2438400"/>
            <a:ext cx="8686800" cy="4008438"/>
          </a:xfrm>
        </p:spPr>
        <p:txBody>
          <a:bodyPr/>
          <a:lstStyle/>
          <a:p>
            <a:pPr eaLnBrk="1" hangingPunct="1">
              <a:lnSpc>
                <a:spcPct val="90000"/>
              </a:lnSpc>
              <a:defRPr/>
            </a:pPr>
            <a:r>
              <a:rPr lang="en-US" altLang="en-US" sz="3000" b="1" dirty="0"/>
              <a:t>Lower Score: </a:t>
            </a:r>
            <a:r>
              <a:rPr lang="en-US" altLang="en-US" sz="3000" dirty="0"/>
              <a:t> Take some time to develop a good long-term plan which both protects the person and provides a good quality of life</a:t>
            </a:r>
          </a:p>
          <a:p>
            <a:pPr eaLnBrk="1" hangingPunct="1">
              <a:lnSpc>
                <a:spcPct val="90000"/>
              </a:lnSpc>
              <a:defRPr/>
            </a:pPr>
            <a:endParaRPr lang="en-US" altLang="en-US" sz="3000" b="1" dirty="0"/>
          </a:p>
          <a:p>
            <a:pPr eaLnBrk="1" hangingPunct="1">
              <a:lnSpc>
                <a:spcPct val="90000"/>
              </a:lnSpc>
              <a:defRPr/>
            </a:pPr>
            <a:r>
              <a:rPr lang="en-US" altLang="en-US" sz="3000" b="1" dirty="0"/>
              <a:t>Higher Score: </a:t>
            </a:r>
            <a:r>
              <a:rPr lang="en-US" altLang="en-US" sz="3000" dirty="0"/>
              <a:t> Take action quickly and put a short-term plan in place.  Then take some time to create a better long-term plan</a:t>
            </a:r>
          </a:p>
          <a:p>
            <a:pPr eaLnBrk="1" hangingPunct="1">
              <a:lnSpc>
                <a:spcPct val="90000"/>
              </a:lnSpc>
              <a:defRPr/>
            </a:pPr>
            <a:endParaRPr lang="en-US" altLang="en-US" sz="3000" dirty="0"/>
          </a:p>
        </p:txBody>
      </p:sp>
      <p:sp>
        <p:nvSpPr>
          <p:cNvPr id="37893" name="Footer Placeholder 1">
            <a:extLst>
              <a:ext uri="{FF2B5EF4-FFF2-40B4-BE49-F238E27FC236}">
                <a16:creationId xmlns:a16="http://schemas.microsoft.com/office/drawing/2014/main" id="{9B58BBB4-0C09-4CDB-A069-3FFAC2328D7C}"/>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2" name="Google Shape;34;p5">
            <a:extLst>
              <a:ext uri="{FF2B5EF4-FFF2-40B4-BE49-F238E27FC236}">
                <a16:creationId xmlns:a16="http://schemas.microsoft.com/office/drawing/2014/main" id="{98731827-B378-4B8D-B3F7-7C5452BA1F00}"/>
              </a:ext>
            </a:extLst>
          </p:cNvPr>
          <p:cNvSpPr txBox="1">
            <a:spLocks/>
          </p:cNvSpPr>
          <p:nvPr/>
        </p:nvSpPr>
        <p:spPr>
          <a:xfrm>
            <a:off x="-148166" y="18709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Short-Term Plan vs. Long-Term Plan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4">
            <a:extLst>
              <a:ext uri="{FF2B5EF4-FFF2-40B4-BE49-F238E27FC236}">
                <a16:creationId xmlns:a16="http://schemas.microsoft.com/office/drawing/2014/main" id="{86CA03B8-A891-406C-BBDD-56DB28BE6DA7}"/>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6336D82F-5043-40D1-9120-976456F99FCB}" type="slidenum">
              <a:rPr lang="en-US" altLang="en-US" sz="1200">
                <a:latin typeface="Arial" panose="020B0604020202020204" pitchFamily="34" charset="0"/>
              </a:rPr>
              <a:pPr>
                <a:spcBef>
                  <a:spcPct val="0"/>
                </a:spcBef>
                <a:buClrTx/>
                <a:buSzTx/>
                <a:buFontTx/>
                <a:buNone/>
              </a:pPr>
              <a:t>28</a:t>
            </a:fld>
            <a:endParaRPr lang="en-US" altLang="en-US" sz="1200">
              <a:latin typeface="Arial" panose="020B0604020202020204" pitchFamily="34" charset="0"/>
            </a:endParaRPr>
          </a:p>
        </p:txBody>
      </p:sp>
      <p:sp>
        <p:nvSpPr>
          <p:cNvPr id="39940" name="Footer Placeholder 1">
            <a:extLst>
              <a:ext uri="{FF2B5EF4-FFF2-40B4-BE49-F238E27FC236}">
                <a16:creationId xmlns:a16="http://schemas.microsoft.com/office/drawing/2014/main" id="{9D3CF4FF-CD3C-4045-A4D9-B3D0C1B367CC}"/>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2" name="Google Shape;34;p5">
            <a:extLst>
              <a:ext uri="{FF2B5EF4-FFF2-40B4-BE49-F238E27FC236}">
                <a16:creationId xmlns:a16="http://schemas.microsoft.com/office/drawing/2014/main" id="{61FA53CE-1441-4E2D-8159-CEE91D041A8C}"/>
              </a:ext>
            </a:extLst>
          </p:cNvPr>
          <p:cNvSpPr txBox="1">
            <a:spLocks/>
          </p:cNvSpPr>
          <p:nvPr/>
        </p:nvSpPr>
        <p:spPr>
          <a:xfrm>
            <a:off x="1252538" y="2946286"/>
            <a:ext cx="9353550" cy="1982902"/>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rgbClr val="8C0000"/>
                </a:solidFill>
                <a:latin typeface="Baskerville SemiBold" panose="02020502070401020303" pitchFamily="18" charset="0"/>
                <a:ea typeface="Baskerville SemiBold" panose="02020502070401020303" pitchFamily="18" charset="0"/>
              </a:rPr>
              <a:t>Creating a Plan That Keeps the Person Safe While Providing for a Good Quality of Life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4">
            <a:extLst>
              <a:ext uri="{FF2B5EF4-FFF2-40B4-BE49-F238E27FC236}">
                <a16:creationId xmlns:a16="http://schemas.microsoft.com/office/drawing/2014/main" id="{2EFB18AD-AE4B-4146-BBE3-71342B226C61}"/>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ED1337FD-C5B7-4DE1-9E84-1385195CC070}" type="slidenum">
              <a:rPr lang="en-US" altLang="en-US" sz="1200">
                <a:latin typeface="Arial" panose="020B0604020202020204" pitchFamily="34" charset="0"/>
              </a:rPr>
              <a:pPr>
                <a:spcBef>
                  <a:spcPct val="0"/>
                </a:spcBef>
                <a:buClrTx/>
                <a:buSzTx/>
                <a:buFontTx/>
                <a:buNone/>
              </a:pPr>
              <a:t>29</a:t>
            </a:fld>
            <a:endParaRPr lang="en-US" altLang="en-US" sz="1200">
              <a:latin typeface="Arial" panose="020B0604020202020204" pitchFamily="34" charset="0"/>
            </a:endParaRPr>
          </a:p>
        </p:txBody>
      </p:sp>
      <p:sp>
        <p:nvSpPr>
          <p:cNvPr id="138243" name="Rectangle 3">
            <a:extLst>
              <a:ext uri="{FF2B5EF4-FFF2-40B4-BE49-F238E27FC236}">
                <a16:creationId xmlns:a16="http://schemas.microsoft.com/office/drawing/2014/main" id="{2FE1FA5B-DBD8-40B4-B7B3-15FE6D82F764}"/>
              </a:ext>
            </a:extLst>
          </p:cNvPr>
          <p:cNvSpPr>
            <a:spLocks noGrp="1" noChangeArrowheads="1"/>
          </p:cNvSpPr>
          <p:nvPr>
            <p:ph type="body" idx="1"/>
          </p:nvPr>
        </p:nvSpPr>
        <p:spPr>
          <a:xfrm>
            <a:off x="1752600" y="1981200"/>
            <a:ext cx="8686800" cy="4572000"/>
          </a:xfrm>
        </p:spPr>
        <p:txBody>
          <a:bodyPr/>
          <a:lstStyle/>
          <a:p>
            <a:pPr eaLnBrk="1" hangingPunct="1">
              <a:lnSpc>
                <a:spcPct val="90000"/>
              </a:lnSpc>
              <a:defRPr/>
            </a:pPr>
            <a:r>
              <a:rPr lang="en-US" altLang="en-US" sz="3000" dirty="0"/>
              <a:t>A life without danger may mean a life without meaning</a:t>
            </a:r>
          </a:p>
          <a:p>
            <a:pPr eaLnBrk="1" hangingPunct="1">
              <a:lnSpc>
                <a:spcPct val="90000"/>
              </a:lnSpc>
              <a:defRPr/>
            </a:pPr>
            <a:r>
              <a:rPr lang="en-US" altLang="en-US" sz="3000" dirty="0"/>
              <a:t>What are the </a:t>
            </a:r>
            <a:r>
              <a:rPr lang="en-US" altLang="en-US" sz="3000" b="1" dirty="0"/>
              <a:t>burdens</a:t>
            </a:r>
            <a:r>
              <a:rPr lang="en-US" altLang="en-US" sz="3000" dirty="0"/>
              <a:t> of the solution?</a:t>
            </a:r>
          </a:p>
          <a:p>
            <a:pPr lvl="1" eaLnBrk="1" hangingPunct="1">
              <a:lnSpc>
                <a:spcPct val="90000"/>
              </a:lnSpc>
              <a:buClr>
                <a:srgbClr val="8C0000"/>
              </a:buClr>
              <a:defRPr/>
            </a:pPr>
            <a:r>
              <a:rPr lang="en-US" altLang="en-US" sz="3000" dirty="0"/>
              <a:t>Emotional, physical, loss of control and dignity?</a:t>
            </a:r>
          </a:p>
          <a:p>
            <a:pPr lvl="1" eaLnBrk="1" hangingPunct="1">
              <a:lnSpc>
                <a:spcPct val="90000"/>
              </a:lnSpc>
              <a:defRPr/>
            </a:pPr>
            <a:endParaRPr lang="en-US" altLang="en-US" sz="1400" dirty="0"/>
          </a:p>
          <a:p>
            <a:pPr eaLnBrk="1" hangingPunct="1">
              <a:lnSpc>
                <a:spcPct val="90000"/>
              </a:lnSpc>
              <a:defRPr/>
            </a:pPr>
            <a:r>
              <a:rPr lang="en-US" altLang="en-US" sz="3000" b="1" i="1" dirty="0"/>
              <a:t>What will it feel like and be like for the person to experience this decision?</a:t>
            </a:r>
          </a:p>
          <a:p>
            <a:pPr eaLnBrk="1" hangingPunct="1">
              <a:lnSpc>
                <a:spcPct val="90000"/>
              </a:lnSpc>
              <a:defRPr/>
            </a:pPr>
            <a:r>
              <a:rPr lang="en-US" altLang="en-US" sz="3000" b="1" i="1" dirty="0"/>
              <a:t>If the person loses a part of their quality of life, what can we add to put more quality back into their life?</a:t>
            </a:r>
          </a:p>
        </p:txBody>
      </p:sp>
      <p:sp>
        <p:nvSpPr>
          <p:cNvPr id="41989" name="Footer Placeholder 1">
            <a:extLst>
              <a:ext uri="{FF2B5EF4-FFF2-40B4-BE49-F238E27FC236}">
                <a16:creationId xmlns:a16="http://schemas.microsoft.com/office/drawing/2014/main" id="{1ACE7A25-49EA-4E0B-BC6C-C82A16D70BFA}"/>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2" name="Google Shape;34;p5">
            <a:extLst>
              <a:ext uri="{FF2B5EF4-FFF2-40B4-BE49-F238E27FC236}">
                <a16:creationId xmlns:a16="http://schemas.microsoft.com/office/drawing/2014/main" id="{90F30823-79E9-4259-8EB8-B11C90613215}"/>
              </a:ext>
            </a:extLst>
          </p:cNvPr>
          <p:cNvSpPr txBox="1">
            <a:spLocks/>
          </p:cNvSpPr>
          <p:nvPr/>
        </p:nvSpPr>
        <p:spPr>
          <a:xfrm>
            <a:off x="-148166" y="18709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Balancing Reducing Risk While Improving Person’s Quality of Life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5839" y="2320811"/>
            <a:ext cx="10649025" cy="3184844"/>
          </a:xfrm>
        </p:spPr>
        <p:txBody>
          <a:bodyPr/>
          <a:lstStyle/>
          <a:p>
            <a:pPr marL="514350" indent="-285750">
              <a:buFont typeface="Arial" panose="020B0604020202020204" pitchFamily="34" charset="0"/>
              <a:buChar char="•"/>
            </a:pPr>
            <a:r>
              <a:rPr lang="en-US" sz="2800" dirty="0"/>
              <a:t>Please visit </a:t>
            </a:r>
            <a:r>
              <a:rPr lang="en-US" sz="2800" dirty="0">
                <a:hlinkClick r:id="rId2"/>
              </a:rPr>
              <a:t>https://eldercareanswers.com/event/ouragingnation2020/</a:t>
            </a:r>
            <a:r>
              <a:rPr lang="en-US" sz="2800" dirty="0"/>
              <a:t> </a:t>
            </a:r>
            <a:br>
              <a:rPr lang="en-US" sz="2800" dirty="0"/>
            </a:br>
            <a:r>
              <a:rPr lang="en-US" sz="2800" dirty="0"/>
              <a:t>for PowerPoints for all of today’s speakers</a:t>
            </a:r>
          </a:p>
        </p:txBody>
      </p:sp>
      <p:sp>
        <p:nvSpPr>
          <p:cNvPr id="4" name="Google Shape;34;p5">
            <a:extLst>
              <a:ext uri="{FF2B5EF4-FFF2-40B4-BE49-F238E27FC236}">
                <a16:creationId xmlns:a16="http://schemas.microsoft.com/office/drawing/2014/main" id="{33AF2F71-EC94-4624-ABB3-231AFC8A260F}"/>
              </a:ext>
            </a:extLst>
          </p:cNvPr>
          <p:cNvSpPr txBox="1">
            <a:spLocks/>
          </p:cNvSpPr>
          <p:nvPr/>
        </p:nvSpPr>
        <p:spPr>
          <a:xfrm>
            <a:off x="0" y="391111"/>
            <a:ext cx="12192000" cy="67220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2801" b="1" kern="0" dirty="0">
                <a:solidFill>
                  <a:schemeClr val="lt1"/>
                </a:solidFill>
                <a:latin typeface="Baskerville SemiBold" panose="02020502070401020303" pitchFamily="18" charset="0"/>
                <a:ea typeface="Baskerville SemiBold" panose="02020502070401020303" pitchFamily="18" charset="0"/>
              </a:rPr>
              <a:t>Where You Can Find PowerPoints from our Speakers</a:t>
            </a:r>
            <a:endParaRPr lang="en-US" sz="2600" b="1" kern="0" dirty="0">
              <a:solidFill>
                <a:schemeClr val="lt1"/>
              </a:solidFill>
            </a:endParaRPr>
          </a:p>
        </p:txBody>
      </p:sp>
    </p:spTree>
    <p:extLst>
      <p:ext uri="{BB962C8B-B14F-4D97-AF65-F5344CB8AC3E}">
        <p14:creationId xmlns:p14="http://schemas.microsoft.com/office/powerpoint/2010/main" val="882830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4">
            <a:extLst>
              <a:ext uri="{FF2B5EF4-FFF2-40B4-BE49-F238E27FC236}">
                <a16:creationId xmlns:a16="http://schemas.microsoft.com/office/drawing/2014/main" id="{D1BF20F0-9EE5-4BFC-99DB-B0F37DBC4ED1}"/>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C455E86E-498A-48EB-A023-F9D8302E2927}" type="slidenum">
              <a:rPr lang="en-US" altLang="en-US" sz="1200">
                <a:latin typeface="Arial" panose="020B0604020202020204" pitchFamily="34" charset="0"/>
              </a:rPr>
              <a:pPr>
                <a:spcBef>
                  <a:spcPct val="0"/>
                </a:spcBef>
                <a:buClrTx/>
                <a:buSzTx/>
                <a:buFontTx/>
                <a:buNone/>
              </a:pPr>
              <a:t>30</a:t>
            </a:fld>
            <a:endParaRPr lang="en-US" altLang="en-US" sz="1200">
              <a:latin typeface="Arial" panose="020B0604020202020204" pitchFamily="34" charset="0"/>
            </a:endParaRPr>
          </a:p>
        </p:txBody>
      </p:sp>
      <p:sp>
        <p:nvSpPr>
          <p:cNvPr id="235523" name="Rectangle 3">
            <a:extLst>
              <a:ext uri="{FF2B5EF4-FFF2-40B4-BE49-F238E27FC236}">
                <a16:creationId xmlns:a16="http://schemas.microsoft.com/office/drawing/2014/main" id="{51409218-AF3D-4B5B-B473-D1967EB235D9}"/>
              </a:ext>
            </a:extLst>
          </p:cNvPr>
          <p:cNvSpPr>
            <a:spLocks noGrp="1" noChangeArrowheads="1"/>
          </p:cNvSpPr>
          <p:nvPr>
            <p:ph type="body" idx="1"/>
          </p:nvPr>
        </p:nvSpPr>
        <p:spPr>
          <a:xfrm>
            <a:off x="1676400" y="1752600"/>
            <a:ext cx="8839200" cy="4876800"/>
          </a:xfrm>
        </p:spPr>
        <p:txBody>
          <a:bodyPr/>
          <a:lstStyle/>
          <a:p>
            <a:pPr eaLnBrk="1" hangingPunct="1">
              <a:defRPr/>
            </a:pPr>
            <a:r>
              <a:rPr lang="en-US" altLang="en-US" sz="3000" dirty="0"/>
              <a:t>Are there experts I can ask for advice?</a:t>
            </a:r>
          </a:p>
          <a:p>
            <a:pPr eaLnBrk="1" hangingPunct="1">
              <a:defRPr/>
            </a:pPr>
            <a:r>
              <a:rPr lang="en-US" altLang="en-US" sz="3000" dirty="0"/>
              <a:t>Will this option keep the person safe?</a:t>
            </a:r>
          </a:p>
          <a:p>
            <a:pPr eaLnBrk="1" hangingPunct="1">
              <a:defRPr/>
            </a:pPr>
            <a:r>
              <a:rPr lang="en-US" altLang="en-US" sz="3000" dirty="0"/>
              <a:t>Will it create any new risks?</a:t>
            </a:r>
          </a:p>
          <a:p>
            <a:pPr eaLnBrk="1" hangingPunct="1">
              <a:defRPr/>
            </a:pPr>
            <a:r>
              <a:rPr lang="en-US" altLang="en-US" sz="3000" dirty="0"/>
              <a:t>Can I include and empower the person in this decision?</a:t>
            </a:r>
          </a:p>
          <a:p>
            <a:pPr eaLnBrk="1" hangingPunct="1">
              <a:defRPr/>
            </a:pPr>
            <a:r>
              <a:rPr lang="en-US" altLang="en-US" sz="3000" dirty="0"/>
              <a:t>What will it feel like and be like for the person to live with this solution?</a:t>
            </a:r>
          </a:p>
          <a:p>
            <a:pPr eaLnBrk="1" hangingPunct="1">
              <a:defRPr/>
            </a:pPr>
            <a:r>
              <a:rPr lang="en-US" altLang="en-US" sz="3000" dirty="0"/>
              <a:t>What else can I do to improve this person’s quality of life while keeping him/her safe?</a:t>
            </a:r>
          </a:p>
          <a:p>
            <a:pPr eaLnBrk="1" hangingPunct="1">
              <a:defRPr/>
            </a:pPr>
            <a:r>
              <a:rPr lang="en-US" altLang="en-US" sz="3000" dirty="0"/>
              <a:t>How much time do you have?  Time to spend?</a:t>
            </a:r>
          </a:p>
        </p:txBody>
      </p:sp>
      <p:sp>
        <p:nvSpPr>
          <p:cNvPr id="44037" name="Footer Placeholder 1">
            <a:extLst>
              <a:ext uri="{FF2B5EF4-FFF2-40B4-BE49-F238E27FC236}">
                <a16:creationId xmlns:a16="http://schemas.microsoft.com/office/drawing/2014/main" id="{F8D151AB-2FDC-4AAC-B327-6BFCE9718F2F}"/>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2" name="Google Shape;34;p5">
            <a:extLst>
              <a:ext uri="{FF2B5EF4-FFF2-40B4-BE49-F238E27FC236}">
                <a16:creationId xmlns:a16="http://schemas.microsoft.com/office/drawing/2014/main" id="{91182F6A-88E0-490B-9547-1A2AD27AFBBC}"/>
              </a:ext>
            </a:extLst>
          </p:cNvPr>
          <p:cNvSpPr txBox="1">
            <a:spLocks/>
          </p:cNvSpPr>
          <p:nvPr/>
        </p:nvSpPr>
        <p:spPr>
          <a:xfrm>
            <a:off x="-55033" y="228600"/>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Using the Worksheet to Develop </a:t>
            </a:r>
          </a:p>
          <a:p>
            <a:pPr algn="ctr"/>
            <a:r>
              <a:rPr lang="en-US" sz="4400" b="1" kern="0" dirty="0">
                <a:solidFill>
                  <a:schemeClr val="lt1"/>
                </a:solidFill>
                <a:latin typeface="Baskerville SemiBold" panose="02020502070401020303" pitchFamily="18" charset="0"/>
                <a:ea typeface="Baskerville SemiBold" panose="02020502070401020303" pitchFamily="18" charset="0"/>
              </a:rPr>
              <a:t>a Better Long-Term Plan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EDB79-D86E-41BA-9724-558086B55715}"/>
              </a:ext>
            </a:extLst>
          </p:cNvPr>
          <p:cNvSpPr>
            <a:spLocks noGrp="1"/>
          </p:cNvSpPr>
          <p:nvPr>
            <p:ph type="title"/>
          </p:nvPr>
        </p:nvSpPr>
        <p:spPr>
          <a:xfrm>
            <a:off x="695459" y="1145685"/>
            <a:ext cx="4275786" cy="4953000"/>
          </a:xfrm>
        </p:spPr>
        <p:txBody>
          <a:bodyPr/>
          <a:lstStyle/>
          <a:p>
            <a:pPr>
              <a:defRPr/>
            </a:pPr>
            <a:r>
              <a:rPr lang="en-US" sz="4000" dirty="0">
                <a:solidFill>
                  <a:schemeClr val="tx1"/>
                </a:solidFill>
              </a:rPr>
              <a:t>A Positive Approach To Evaluate the Situation, Person and Needs </a:t>
            </a:r>
            <a:endParaRPr lang="en-US" sz="4000" i="1" dirty="0">
              <a:solidFill>
                <a:schemeClr val="tx1"/>
              </a:solidFill>
            </a:endParaRPr>
          </a:p>
        </p:txBody>
      </p:sp>
      <p:sp>
        <p:nvSpPr>
          <p:cNvPr id="45059" name="Slide Number Placeholder 3">
            <a:extLst>
              <a:ext uri="{FF2B5EF4-FFF2-40B4-BE49-F238E27FC236}">
                <a16:creationId xmlns:a16="http://schemas.microsoft.com/office/drawing/2014/main" id="{016CA331-3EF8-4961-B463-D0FBE129F73A}"/>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FB6DEF0B-3E94-41CC-A4E7-B40F8F6F8A0D}" type="slidenum">
              <a:rPr lang="en-US" altLang="en-US" sz="1200">
                <a:latin typeface="Arial" panose="020B0604020202020204" pitchFamily="34" charset="0"/>
              </a:rPr>
              <a:pPr>
                <a:spcBef>
                  <a:spcPct val="0"/>
                </a:spcBef>
                <a:buClrTx/>
                <a:buSzTx/>
                <a:buFontTx/>
                <a:buNone/>
              </a:pPr>
              <a:t>31</a:t>
            </a:fld>
            <a:endParaRPr lang="en-US" altLang="en-US" sz="1200">
              <a:latin typeface="Arial" panose="020B0604020202020204" pitchFamily="34" charset="0"/>
            </a:endParaRPr>
          </a:p>
        </p:txBody>
      </p:sp>
      <p:pic>
        <p:nvPicPr>
          <p:cNvPr id="45060" name="Picture 5">
            <a:extLst>
              <a:ext uri="{FF2B5EF4-FFF2-40B4-BE49-F238E27FC236}">
                <a16:creationId xmlns:a16="http://schemas.microsoft.com/office/drawing/2014/main" id="{693D421C-BE44-489A-B0A5-19A56A38AE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1701" y="1244648"/>
            <a:ext cx="5904963" cy="488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A20365D-B6A1-4EFA-9F02-07B9D56DD9D7}"/>
              </a:ext>
            </a:extLst>
          </p:cNvPr>
          <p:cNvSpPr txBox="1"/>
          <p:nvPr/>
        </p:nvSpPr>
        <p:spPr>
          <a:xfrm>
            <a:off x="4779137" y="6099938"/>
            <a:ext cx="7095185" cy="584200"/>
          </a:xfrm>
          <a:prstGeom prst="rect">
            <a:avLst/>
          </a:prstGeom>
          <a:noFill/>
        </p:spPr>
        <p:txBody>
          <a:bodyPr wrap="square">
            <a:spAutoFit/>
          </a:bodyPr>
          <a:lstStyle/>
          <a:p>
            <a:pPr algn="ctr">
              <a:defRPr/>
            </a:pPr>
            <a:r>
              <a:rPr lang="en-US" sz="3200" dirty="0">
                <a:effectLst>
                  <a:outerShdw blurRad="38100" dist="38100" dir="2700000" algn="tl">
                    <a:srgbClr val="000000">
                      <a:alpha val="43137"/>
                    </a:srgbClr>
                  </a:outerShdw>
                </a:effectLst>
              </a:rPr>
              <a:t>The Cards I’ve Been Dealt</a:t>
            </a:r>
          </a:p>
        </p:txBody>
      </p:sp>
      <p:sp>
        <p:nvSpPr>
          <p:cNvPr id="45062" name="Footer Placeholder 2">
            <a:extLst>
              <a:ext uri="{FF2B5EF4-FFF2-40B4-BE49-F238E27FC236}">
                <a16:creationId xmlns:a16="http://schemas.microsoft.com/office/drawing/2014/main" id="{CEBAE198-8E58-4A18-9631-B87F7A2D41F0}"/>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18449-7E0E-483D-B899-F4E41E2DC836}"/>
              </a:ext>
            </a:extLst>
          </p:cNvPr>
          <p:cNvSpPr>
            <a:spLocks noGrp="1"/>
          </p:cNvSpPr>
          <p:nvPr>
            <p:ph type="title"/>
          </p:nvPr>
        </p:nvSpPr>
        <p:spPr>
          <a:xfrm>
            <a:off x="1752600" y="1341438"/>
            <a:ext cx="8686800" cy="4068762"/>
          </a:xfrm>
        </p:spPr>
        <p:txBody>
          <a:bodyPr/>
          <a:lstStyle/>
          <a:p>
            <a:pPr>
              <a:defRPr/>
            </a:pPr>
            <a:r>
              <a:rPr lang="en-US" sz="4000" dirty="0">
                <a:solidFill>
                  <a:schemeClr val="tx1"/>
                </a:solidFill>
              </a:rPr>
              <a:t>Can We Include and Empower The Person in the Solution?</a:t>
            </a:r>
            <a:br>
              <a:rPr lang="en-US" sz="4000" dirty="0">
                <a:solidFill>
                  <a:schemeClr val="tx1"/>
                </a:solidFill>
              </a:rPr>
            </a:br>
            <a:br>
              <a:rPr lang="en-US" sz="4000" dirty="0">
                <a:solidFill>
                  <a:schemeClr val="tx1"/>
                </a:solidFill>
              </a:rPr>
            </a:br>
            <a:r>
              <a:rPr lang="en-US" sz="4000" dirty="0">
                <a:solidFill>
                  <a:schemeClr val="tx1"/>
                </a:solidFill>
              </a:rPr>
              <a:t>Moving Dad to Safety</a:t>
            </a:r>
            <a:endParaRPr lang="en-US" sz="4000" i="1" dirty="0">
              <a:solidFill>
                <a:schemeClr val="tx1"/>
              </a:solidFill>
            </a:endParaRPr>
          </a:p>
        </p:txBody>
      </p:sp>
      <p:sp>
        <p:nvSpPr>
          <p:cNvPr id="47107" name="Slide Number Placeholder 3">
            <a:extLst>
              <a:ext uri="{FF2B5EF4-FFF2-40B4-BE49-F238E27FC236}">
                <a16:creationId xmlns:a16="http://schemas.microsoft.com/office/drawing/2014/main" id="{594CA452-F826-451B-8553-EE24B1D2C942}"/>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AB48CCE8-2592-4484-BF75-F6A5AF3F9D15}" type="slidenum">
              <a:rPr lang="en-US" altLang="en-US" sz="1200">
                <a:latin typeface="Arial" panose="020B0604020202020204" pitchFamily="34" charset="0"/>
              </a:rPr>
              <a:pPr>
                <a:spcBef>
                  <a:spcPct val="0"/>
                </a:spcBef>
                <a:buClrTx/>
                <a:buSzTx/>
                <a:buFontTx/>
                <a:buNone/>
              </a:pPr>
              <a:t>32</a:t>
            </a:fld>
            <a:endParaRPr lang="en-US" altLang="en-US" sz="1200">
              <a:latin typeface="Arial" panose="020B0604020202020204" pitchFamily="34" charset="0"/>
            </a:endParaRPr>
          </a:p>
        </p:txBody>
      </p:sp>
      <p:sp>
        <p:nvSpPr>
          <p:cNvPr id="47108" name="Footer Placeholder 2">
            <a:extLst>
              <a:ext uri="{FF2B5EF4-FFF2-40B4-BE49-F238E27FC236}">
                <a16:creationId xmlns:a16="http://schemas.microsoft.com/office/drawing/2014/main" id="{2AFDA55B-3AED-4319-961E-4EB480222B4E}"/>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Rectangle 3">
            <a:extLst>
              <a:ext uri="{FF2B5EF4-FFF2-40B4-BE49-F238E27FC236}">
                <a16:creationId xmlns:a16="http://schemas.microsoft.com/office/drawing/2014/main" id="{B067E0EB-98F7-4221-89B4-E26C8A63B1FB}"/>
              </a:ext>
            </a:extLst>
          </p:cNvPr>
          <p:cNvSpPr>
            <a:spLocks noGrp="1" noChangeArrowheads="1"/>
          </p:cNvSpPr>
          <p:nvPr>
            <p:ph type="body" idx="1"/>
          </p:nvPr>
        </p:nvSpPr>
        <p:spPr>
          <a:xfrm>
            <a:off x="1828800" y="2057400"/>
            <a:ext cx="8686800" cy="4724400"/>
          </a:xfrm>
        </p:spPr>
        <p:txBody>
          <a:bodyPr/>
          <a:lstStyle/>
          <a:p>
            <a:pPr marL="228600" indent="0" eaLnBrk="1" hangingPunct="1">
              <a:lnSpc>
                <a:spcPct val="90000"/>
              </a:lnSpc>
              <a:defRPr/>
            </a:pPr>
            <a:r>
              <a:rPr lang="en-US" altLang="en-US" sz="3000" dirty="0"/>
              <a:t>1.  Evaluate the person’s mental age, maturity level, psychological condition and ability to give assent/dissent. </a:t>
            </a:r>
          </a:p>
          <a:p>
            <a:pPr marL="228600" indent="0" eaLnBrk="1" hangingPunct="1">
              <a:lnSpc>
                <a:spcPct val="90000"/>
              </a:lnSpc>
              <a:defRPr/>
            </a:pPr>
            <a:r>
              <a:rPr lang="en-US" altLang="en-US" sz="3000" dirty="0"/>
              <a:t>2.  Allow enough time to use an alternate method of communication.  </a:t>
            </a:r>
          </a:p>
          <a:p>
            <a:pPr marL="228600" indent="0" eaLnBrk="1" hangingPunct="1">
              <a:lnSpc>
                <a:spcPct val="90000"/>
              </a:lnSpc>
              <a:defRPr/>
            </a:pPr>
            <a:r>
              <a:rPr lang="en-US" altLang="en-US" sz="3000" dirty="0"/>
              <a:t>3.  Using developmentally appropriate language (language the patient can understand)</a:t>
            </a:r>
          </a:p>
          <a:p>
            <a:pPr marL="228600" indent="0" eaLnBrk="1" hangingPunct="1">
              <a:lnSpc>
                <a:spcPct val="90000"/>
              </a:lnSpc>
              <a:defRPr/>
            </a:pPr>
            <a:r>
              <a:rPr lang="en-US" altLang="en-US" sz="3000" dirty="0"/>
              <a:t>Use pictures, a video or a simply written handout.  </a:t>
            </a:r>
          </a:p>
        </p:txBody>
      </p:sp>
      <p:sp>
        <p:nvSpPr>
          <p:cNvPr id="48132" name="Footer Placeholder 1">
            <a:extLst>
              <a:ext uri="{FF2B5EF4-FFF2-40B4-BE49-F238E27FC236}">
                <a16:creationId xmlns:a16="http://schemas.microsoft.com/office/drawing/2014/main" id="{55849958-4520-4EA3-BD18-12AA3AAC52C7}"/>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dirty="0">
                <a:latin typeface="Arial" panose="020B0604020202020204" pitchFamily="34" charset="0"/>
              </a:rPr>
              <a:t>Copyright 2020</a:t>
            </a:r>
          </a:p>
        </p:txBody>
      </p:sp>
      <p:sp>
        <p:nvSpPr>
          <p:cNvPr id="48133" name="Slide Number Placeholder 2">
            <a:extLst>
              <a:ext uri="{FF2B5EF4-FFF2-40B4-BE49-F238E27FC236}">
                <a16:creationId xmlns:a16="http://schemas.microsoft.com/office/drawing/2014/main" id="{55DA7EBB-2957-45C8-9E7D-93B45AB7A9B1}"/>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495AF01E-539B-4DD8-851C-F72C354DC8DD}" type="slidenum">
              <a:rPr lang="en-US" altLang="en-US" sz="1200">
                <a:latin typeface="Arial" panose="020B0604020202020204" pitchFamily="34" charset="0"/>
              </a:rPr>
              <a:pPr>
                <a:spcBef>
                  <a:spcPct val="0"/>
                </a:spcBef>
                <a:buClrTx/>
                <a:buSzTx/>
                <a:buFontTx/>
                <a:buNone/>
              </a:pPr>
              <a:t>33</a:t>
            </a:fld>
            <a:endParaRPr lang="en-US" altLang="en-US" sz="1200">
              <a:latin typeface="Arial" panose="020B0604020202020204" pitchFamily="34" charset="0"/>
            </a:endParaRPr>
          </a:p>
        </p:txBody>
      </p:sp>
      <p:sp>
        <p:nvSpPr>
          <p:cNvPr id="2" name="Google Shape;34;p5">
            <a:extLst>
              <a:ext uri="{FF2B5EF4-FFF2-40B4-BE49-F238E27FC236}">
                <a16:creationId xmlns:a16="http://schemas.microsoft.com/office/drawing/2014/main" id="{199468A8-2F9B-41E8-B7E9-120F880F6549}"/>
              </a:ext>
            </a:extLst>
          </p:cNvPr>
          <p:cNvSpPr txBox="1">
            <a:spLocks/>
          </p:cNvSpPr>
          <p:nvPr/>
        </p:nvSpPr>
        <p:spPr>
          <a:xfrm>
            <a:off x="-148166" y="18709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Steps to Asking for Assent/Dissent</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B8C4D258-C572-45EC-ABFC-C7A1B951642C}"/>
              </a:ext>
            </a:extLst>
          </p:cNvPr>
          <p:cNvSpPr>
            <a:spLocks noGrp="1" noChangeArrowheads="1"/>
          </p:cNvSpPr>
          <p:nvPr>
            <p:ph type="body" idx="1"/>
          </p:nvPr>
        </p:nvSpPr>
        <p:spPr>
          <a:xfrm>
            <a:off x="1604962" y="1662112"/>
            <a:ext cx="8839200" cy="6172200"/>
          </a:xfrm>
        </p:spPr>
        <p:txBody>
          <a:bodyPr/>
          <a:lstStyle/>
          <a:p>
            <a:pPr eaLnBrk="1" hangingPunct="1">
              <a:lnSpc>
                <a:spcPct val="80000"/>
              </a:lnSpc>
              <a:defRPr/>
            </a:pPr>
            <a:r>
              <a:rPr lang="en-US" altLang="en-US" sz="3000" dirty="0"/>
              <a:t>4.  Give the person the details of the proposed treatment, test or surgery. Explain what the experience will be like </a:t>
            </a:r>
            <a:r>
              <a:rPr lang="en-US" altLang="en-US" sz="3000" i="1" dirty="0"/>
              <a:t>from the patient’s perspective.</a:t>
            </a:r>
            <a:r>
              <a:rPr lang="en-US" altLang="en-US" sz="3000" dirty="0"/>
              <a:t> </a:t>
            </a:r>
          </a:p>
          <a:p>
            <a:pPr lvl="1" eaLnBrk="1" hangingPunct="1">
              <a:lnSpc>
                <a:spcPct val="80000"/>
              </a:lnSpc>
              <a:buClr>
                <a:srgbClr val="8C0000"/>
              </a:buClr>
              <a:defRPr/>
            </a:pPr>
            <a:r>
              <a:rPr lang="en-US" altLang="en-US" sz="2600" dirty="0"/>
              <a:t>What will it be like for the patient to experience the proposed treatment, test or surgery?  Where will the test take place? </a:t>
            </a:r>
          </a:p>
          <a:p>
            <a:pPr lvl="1" eaLnBrk="1" hangingPunct="1">
              <a:lnSpc>
                <a:spcPct val="80000"/>
              </a:lnSpc>
              <a:buClr>
                <a:srgbClr val="8C0000"/>
              </a:buClr>
              <a:defRPr/>
            </a:pPr>
            <a:r>
              <a:rPr lang="en-US" altLang="en-US" sz="2600" dirty="0"/>
              <a:t>Will the test hurt?  Will the patient be left alone or can you stay with your loved one during the procedure? </a:t>
            </a:r>
          </a:p>
          <a:p>
            <a:pPr eaLnBrk="1" hangingPunct="1">
              <a:lnSpc>
                <a:spcPct val="80000"/>
              </a:lnSpc>
              <a:defRPr/>
            </a:pPr>
            <a:r>
              <a:rPr lang="en-US" altLang="en-US" sz="3000" dirty="0"/>
              <a:t>5.  If the person says yes, be careful that the person isn’t just saying that to make you happy. </a:t>
            </a:r>
          </a:p>
          <a:p>
            <a:pPr eaLnBrk="1" hangingPunct="1">
              <a:lnSpc>
                <a:spcPct val="80000"/>
              </a:lnSpc>
              <a:defRPr/>
            </a:pPr>
            <a:r>
              <a:rPr lang="en-US" altLang="en-US" sz="3000" dirty="0"/>
              <a:t>6.  If the patient doesn’t understand what you are talking about, then try again. If the person still can’t understand, then you shouldn’t use assent.</a:t>
            </a:r>
          </a:p>
        </p:txBody>
      </p:sp>
      <p:sp>
        <p:nvSpPr>
          <p:cNvPr id="50179" name="Footer Placeholder 1">
            <a:extLst>
              <a:ext uri="{FF2B5EF4-FFF2-40B4-BE49-F238E27FC236}">
                <a16:creationId xmlns:a16="http://schemas.microsoft.com/office/drawing/2014/main" id="{24623752-CE12-4809-B8FD-E01464555052}"/>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50180" name="Slide Number Placeholder 2">
            <a:extLst>
              <a:ext uri="{FF2B5EF4-FFF2-40B4-BE49-F238E27FC236}">
                <a16:creationId xmlns:a16="http://schemas.microsoft.com/office/drawing/2014/main" id="{150710ED-338E-4961-832B-7D04F56A539E}"/>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4AA4BA26-1482-46DF-8479-495B9303CD0F}" type="slidenum">
              <a:rPr lang="en-US" altLang="en-US" sz="1200">
                <a:latin typeface="Arial" panose="020B0604020202020204" pitchFamily="34" charset="0"/>
              </a:rPr>
              <a:pPr>
                <a:spcBef>
                  <a:spcPct val="0"/>
                </a:spcBef>
                <a:buClrTx/>
                <a:buSzTx/>
                <a:buFontTx/>
                <a:buNone/>
              </a:pPr>
              <a:t>34</a:t>
            </a:fld>
            <a:endParaRPr lang="en-US" altLang="en-US" sz="1200">
              <a:latin typeface="Arial" panose="020B0604020202020204" pitchFamily="34"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7D834CB-D909-4CB0-849C-6549B37F6695}"/>
              </a:ext>
            </a:extLst>
          </p:cNvPr>
          <p:cNvSpPr>
            <a:spLocks noGrp="1" noRot="1" noChangeArrowheads="1"/>
          </p:cNvSpPr>
          <p:nvPr>
            <p:ph type="title"/>
          </p:nvPr>
        </p:nvSpPr>
        <p:spPr>
          <a:xfrm>
            <a:off x="6822189" y="5255536"/>
            <a:ext cx="4953000" cy="1066800"/>
          </a:xfrm>
        </p:spPr>
        <p:txBody>
          <a:bodyPr/>
          <a:lstStyle/>
          <a:p>
            <a:pPr eaLnBrk="1" hangingPunct="1">
              <a:defRPr/>
            </a:pPr>
            <a:r>
              <a:rPr lang="en-US" altLang="en-US" sz="4800" b="1" dirty="0">
                <a:solidFill>
                  <a:schemeClr val="tx1"/>
                </a:solidFill>
              </a:rPr>
              <a:t>Gratitude</a:t>
            </a:r>
          </a:p>
        </p:txBody>
      </p:sp>
      <p:pic>
        <p:nvPicPr>
          <p:cNvPr id="52227" name="Picture 4" descr="calming-place-9208a5f9-8675-4e49-833e-da835072d89e">
            <a:extLst>
              <a:ext uri="{FF2B5EF4-FFF2-40B4-BE49-F238E27FC236}">
                <a16:creationId xmlns:a16="http://schemas.microsoft.com/office/drawing/2014/main" id="{B5D382AF-E2EB-4229-A6D4-D1504A8AADB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3851" y="1358020"/>
            <a:ext cx="5908338" cy="44309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8" name="Footer Placeholder 1">
            <a:extLst>
              <a:ext uri="{FF2B5EF4-FFF2-40B4-BE49-F238E27FC236}">
                <a16:creationId xmlns:a16="http://schemas.microsoft.com/office/drawing/2014/main" id="{DDDE335F-168B-4B89-BED0-B3A01A2EE7A2}"/>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52229" name="Slide Number Placeholder 2">
            <a:extLst>
              <a:ext uri="{FF2B5EF4-FFF2-40B4-BE49-F238E27FC236}">
                <a16:creationId xmlns:a16="http://schemas.microsoft.com/office/drawing/2014/main" id="{BAC728AD-51BA-4E18-B23A-3D4B7D4DF0CC}"/>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EAA48FF9-6F9C-4030-9524-212C3AC7D7DA}" type="slidenum">
              <a:rPr lang="en-US" altLang="en-US" sz="1200">
                <a:latin typeface="Arial" panose="020B0604020202020204" pitchFamily="34" charset="0"/>
              </a:rPr>
              <a:pPr>
                <a:spcBef>
                  <a:spcPct val="0"/>
                </a:spcBef>
                <a:buClrTx/>
                <a:buSzTx/>
                <a:buFontTx/>
                <a:buNone/>
              </a:pPr>
              <a:t>35</a:t>
            </a:fld>
            <a:endParaRPr lang="en-US" altLang="en-US" sz="1200">
              <a:latin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Content Placeholder 2">
            <a:extLst>
              <a:ext uri="{FF2B5EF4-FFF2-40B4-BE49-F238E27FC236}">
                <a16:creationId xmlns:a16="http://schemas.microsoft.com/office/drawing/2014/main" id="{A1B08E00-207B-4C37-A43C-1E26E0A88D02}"/>
              </a:ext>
            </a:extLst>
          </p:cNvPr>
          <p:cNvSpPr>
            <a:spLocks noGrp="1" noChangeArrowheads="1"/>
          </p:cNvSpPr>
          <p:nvPr>
            <p:ph idx="1"/>
          </p:nvPr>
        </p:nvSpPr>
        <p:spPr>
          <a:xfrm>
            <a:off x="1676400" y="1447800"/>
            <a:ext cx="8763000" cy="5029200"/>
          </a:xfrm>
        </p:spPr>
        <p:txBody>
          <a:bodyPr/>
          <a:lstStyle/>
          <a:p>
            <a:r>
              <a:rPr lang="en-US" altLang="en-US" sz="2800" dirty="0">
                <a:hlinkClick r:id="rId2"/>
              </a:rPr>
              <a:t>https://coalitionccc.org/tools-resources/people-with-developmental-disabilities/</a:t>
            </a:r>
            <a:endParaRPr lang="en-US" altLang="en-US" sz="2800" dirty="0"/>
          </a:p>
          <a:p>
            <a:r>
              <a:rPr lang="en-US" altLang="en-US" sz="2800" dirty="0"/>
              <a:t>Model Forms: </a:t>
            </a:r>
          </a:p>
          <a:p>
            <a:r>
              <a:rPr lang="en-US" altLang="en-US" sz="2800" dirty="0">
                <a:hlinkClick r:id="rId3"/>
              </a:rPr>
              <a:t>http://supporteddecisionmaking.org/node/390</a:t>
            </a:r>
            <a:r>
              <a:rPr lang="en-US" altLang="en-US" sz="2800" dirty="0"/>
              <a:t> </a:t>
            </a:r>
          </a:p>
          <a:p>
            <a:r>
              <a:rPr lang="en-US" altLang="en-US" sz="2800" dirty="0">
                <a:hlinkClick r:id="rId4"/>
              </a:rPr>
              <a:t>http://www.supporteddecisionmaking.org/node/390</a:t>
            </a:r>
            <a:r>
              <a:rPr lang="en-US" altLang="en-US" sz="2800" dirty="0"/>
              <a:t> </a:t>
            </a:r>
          </a:p>
          <a:p>
            <a:r>
              <a:rPr lang="en-US" altLang="en-US" sz="2800" dirty="0"/>
              <a:t>Supported Decision-Making Guides:</a:t>
            </a:r>
          </a:p>
          <a:p>
            <a:r>
              <a:rPr lang="en-US" altLang="en-US" sz="2800" dirty="0">
                <a:hlinkClick r:id="rId5"/>
              </a:rPr>
              <a:t>http://supporteddecisionmaking.org/legal-resource/supported-decision-making-brainstorming-guide</a:t>
            </a:r>
            <a:r>
              <a:rPr lang="en-US" altLang="en-US" sz="2800" dirty="0"/>
              <a:t> </a:t>
            </a:r>
          </a:p>
          <a:p>
            <a:r>
              <a:rPr lang="en-US" altLang="en-US" sz="2800" dirty="0"/>
              <a:t>Webinar:</a:t>
            </a:r>
          </a:p>
          <a:p>
            <a:r>
              <a:rPr lang="en-US" altLang="en-US" sz="2800" dirty="0">
                <a:hlinkClick r:id="rId6"/>
              </a:rPr>
              <a:t>http://www.supporteddecisionmaking.org/education</a:t>
            </a:r>
            <a:r>
              <a:rPr lang="en-US" altLang="en-US" sz="2800" dirty="0"/>
              <a:t> </a:t>
            </a:r>
          </a:p>
        </p:txBody>
      </p:sp>
      <p:sp>
        <p:nvSpPr>
          <p:cNvPr id="54276" name="Slide Number Placeholder 3">
            <a:extLst>
              <a:ext uri="{FF2B5EF4-FFF2-40B4-BE49-F238E27FC236}">
                <a16:creationId xmlns:a16="http://schemas.microsoft.com/office/drawing/2014/main" id="{BF47940A-B7ED-4CC1-988B-FCC8D858AB02}"/>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5D55CCC7-04D8-42DF-837F-3CB387090514}" type="slidenum">
              <a:rPr lang="en-US" altLang="en-US" sz="1200">
                <a:latin typeface="Arial" panose="020B0604020202020204" pitchFamily="34" charset="0"/>
              </a:rPr>
              <a:pPr>
                <a:spcBef>
                  <a:spcPct val="0"/>
                </a:spcBef>
                <a:buClrTx/>
                <a:buSzTx/>
                <a:buFontTx/>
                <a:buNone/>
              </a:pPr>
              <a:t>36</a:t>
            </a:fld>
            <a:endParaRPr lang="en-US" altLang="en-US" sz="1200">
              <a:latin typeface="Arial" panose="020B0604020202020204" pitchFamily="34" charset="0"/>
            </a:endParaRPr>
          </a:p>
        </p:txBody>
      </p:sp>
      <p:sp>
        <p:nvSpPr>
          <p:cNvPr id="54277" name="Footer Placeholder 3">
            <a:extLst>
              <a:ext uri="{FF2B5EF4-FFF2-40B4-BE49-F238E27FC236}">
                <a16:creationId xmlns:a16="http://schemas.microsoft.com/office/drawing/2014/main" id="{835C14FF-F4DE-40B2-9C79-B7F5C6ADC970}"/>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3" name="Google Shape;34;p5">
            <a:extLst>
              <a:ext uri="{FF2B5EF4-FFF2-40B4-BE49-F238E27FC236}">
                <a16:creationId xmlns:a16="http://schemas.microsoft.com/office/drawing/2014/main" id="{2C92EAE5-FD18-40E8-9726-3DD1A4026B15}"/>
              </a:ext>
            </a:extLst>
          </p:cNvPr>
          <p:cNvSpPr txBox="1">
            <a:spLocks/>
          </p:cNvSpPr>
          <p:nvPr/>
        </p:nvSpPr>
        <p:spPr>
          <a:xfrm>
            <a:off x="-148166" y="18709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Supported Decision Making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547BAD-F8FE-4A9A-A48F-81EE3FC62A24}"/>
              </a:ext>
            </a:extLst>
          </p:cNvPr>
          <p:cNvSpPr>
            <a:spLocks noGrp="1"/>
          </p:cNvSpPr>
          <p:nvPr>
            <p:ph idx="1"/>
          </p:nvPr>
        </p:nvSpPr>
        <p:spPr>
          <a:xfrm>
            <a:off x="1676400" y="1828800"/>
            <a:ext cx="8763000" cy="4572000"/>
          </a:xfrm>
        </p:spPr>
        <p:txBody>
          <a:bodyPr/>
          <a:lstStyle/>
          <a:p>
            <a:pPr>
              <a:defRPr/>
            </a:pPr>
            <a:r>
              <a:rPr lang="en-US" sz="3000" dirty="0"/>
              <a:t>What kind of decision needs to be made?</a:t>
            </a:r>
          </a:p>
          <a:p>
            <a:pPr>
              <a:defRPr/>
            </a:pPr>
            <a:r>
              <a:rPr lang="en-US" sz="3000" dirty="0"/>
              <a:t>How much risk is involved? </a:t>
            </a:r>
          </a:p>
          <a:p>
            <a:pPr>
              <a:defRPr/>
            </a:pPr>
            <a:r>
              <a:rPr lang="en-US" sz="3000" dirty="0"/>
              <a:t>How hard would it be to undo the decision?</a:t>
            </a:r>
          </a:p>
          <a:p>
            <a:pPr>
              <a:defRPr/>
            </a:pPr>
            <a:r>
              <a:rPr lang="en-US" sz="3000" dirty="0"/>
              <a:t>Has the person made a decision like this before?</a:t>
            </a:r>
          </a:p>
          <a:p>
            <a:pPr>
              <a:defRPr/>
            </a:pPr>
            <a:r>
              <a:rPr lang="en-US" sz="3000" dirty="0"/>
              <a:t>Is the decision likely to be challenged?</a:t>
            </a:r>
          </a:p>
          <a:p>
            <a:pPr>
              <a:defRPr/>
            </a:pPr>
            <a:r>
              <a:rPr lang="en-US" sz="3000" dirty="0"/>
              <a:t>What is the least restrictive support?</a:t>
            </a:r>
          </a:p>
          <a:p>
            <a:pPr marL="0" indent="0" algn="ctr">
              <a:defRPr/>
            </a:pPr>
            <a:endParaRPr lang="en-US" sz="3000" dirty="0"/>
          </a:p>
          <a:p>
            <a:pPr marL="0" indent="0" algn="ctr">
              <a:defRPr/>
            </a:pPr>
            <a:r>
              <a:rPr lang="en-US" sz="3000" dirty="0"/>
              <a:t>Morgan K. Whitlatch, Legal Director, Quality Trust Lead  Project   Director, National Resource Center for Supported Decision-Making </a:t>
            </a:r>
          </a:p>
          <a:p>
            <a:pPr>
              <a:defRPr/>
            </a:pPr>
            <a:endParaRPr lang="en-US" sz="3000" dirty="0"/>
          </a:p>
        </p:txBody>
      </p:sp>
      <p:sp>
        <p:nvSpPr>
          <p:cNvPr id="55300" name="Slide Number Placeholder 3">
            <a:extLst>
              <a:ext uri="{FF2B5EF4-FFF2-40B4-BE49-F238E27FC236}">
                <a16:creationId xmlns:a16="http://schemas.microsoft.com/office/drawing/2014/main" id="{CEA0855B-627F-4F3F-A305-21F78CDED6DA}"/>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E691C5FE-B771-4A43-B01D-0DCC0A52192C}" type="slidenum">
              <a:rPr lang="en-US" altLang="en-US" sz="1200">
                <a:latin typeface="Arial" panose="020B0604020202020204" pitchFamily="34" charset="0"/>
              </a:rPr>
              <a:pPr>
                <a:spcBef>
                  <a:spcPct val="0"/>
                </a:spcBef>
                <a:buClrTx/>
                <a:buSzTx/>
                <a:buFontTx/>
                <a:buNone/>
              </a:pPr>
              <a:t>37</a:t>
            </a:fld>
            <a:endParaRPr lang="en-US" altLang="en-US" sz="1200">
              <a:latin typeface="Arial" panose="020B0604020202020204" pitchFamily="34" charset="0"/>
            </a:endParaRPr>
          </a:p>
        </p:txBody>
      </p:sp>
      <p:sp>
        <p:nvSpPr>
          <p:cNvPr id="55301" name="Footer Placeholder 4">
            <a:extLst>
              <a:ext uri="{FF2B5EF4-FFF2-40B4-BE49-F238E27FC236}">
                <a16:creationId xmlns:a16="http://schemas.microsoft.com/office/drawing/2014/main" id="{D33C1AC6-EA39-4E3D-83F7-DB953B055FE0}"/>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4" name="Google Shape;34;p5">
            <a:extLst>
              <a:ext uri="{FF2B5EF4-FFF2-40B4-BE49-F238E27FC236}">
                <a16:creationId xmlns:a16="http://schemas.microsoft.com/office/drawing/2014/main" id="{0A7216C5-49AA-4CE2-8362-12090A58EA1D}"/>
              </a:ext>
            </a:extLst>
          </p:cNvPr>
          <p:cNvSpPr txBox="1">
            <a:spLocks/>
          </p:cNvSpPr>
          <p:nvPr/>
        </p:nvSpPr>
        <p:spPr>
          <a:xfrm>
            <a:off x="-148166" y="18709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Should the Person Participate?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3">
            <a:extLst>
              <a:ext uri="{FF2B5EF4-FFF2-40B4-BE49-F238E27FC236}">
                <a16:creationId xmlns:a16="http://schemas.microsoft.com/office/drawing/2014/main" id="{912196FC-E3B6-4845-BA2F-514870BE60B5}"/>
              </a:ext>
            </a:extLst>
          </p:cNvPr>
          <p:cNvSpPr>
            <a:spLocks noGrp="1" noChangeArrowheads="1"/>
          </p:cNvSpPr>
          <p:nvPr>
            <p:ph idx="1"/>
          </p:nvPr>
        </p:nvSpPr>
        <p:spPr>
          <a:xfrm>
            <a:off x="4876800" y="1647825"/>
            <a:ext cx="6948488" cy="4819649"/>
          </a:xfrm>
        </p:spPr>
        <p:txBody>
          <a:bodyPr>
            <a:noAutofit/>
          </a:bodyPr>
          <a:lstStyle/>
          <a:p>
            <a:pPr eaLnBrk="1" hangingPunct="1">
              <a:lnSpc>
                <a:spcPct val="80000"/>
              </a:lnSpc>
              <a:defRPr/>
            </a:pPr>
            <a:r>
              <a:rPr lang="en-US" altLang="en-US" sz="2900" dirty="0">
                <a:latin typeface="+mj-lt"/>
              </a:rPr>
              <a:t>Pts with prior diagnosis get Purple Angel wristband </a:t>
            </a:r>
          </a:p>
          <a:p>
            <a:pPr eaLnBrk="1" hangingPunct="1">
              <a:lnSpc>
                <a:spcPct val="80000"/>
              </a:lnSpc>
              <a:defRPr/>
            </a:pPr>
            <a:r>
              <a:rPr lang="en-US" altLang="en-US" sz="2900" dirty="0">
                <a:latin typeface="+mj-lt"/>
              </a:rPr>
              <a:t>Purple Angel on door so anyone entering knows to approach with patient’s special needs in mind</a:t>
            </a:r>
          </a:p>
          <a:p>
            <a:pPr eaLnBrk="1" hangingPunct="1">
              <a:lnSpc>
                <a:spcPct val="80000"/>
              </a:lnSpc>
              <a:defRPr/>
            </a:pPr>
            <a:r>
              <a:rPr lang="en-US" altLang="en-US" sz="2900" dirty="0">
                <a:latin typeface="+mj-lt"/>
              </a:rPr>
              <a:t>Dementia screening added to admission process </a:t>
            </a:r>
          </a:p>
          <a:p>
            <a:pPr eaLnBrk="1" hangingPunct="1">
              <a:lnSpc>
                <a:spcPct val="80000"/>
              </a:lnSpc>
              <a:defRPr/>
            </a:pPr>
            <a:r>
              <a:rPr lang="en-US" altLang="en-US" sz="2900" dirty="0">
                <a:latin typeface="+mj-lt"/>
              </a:rPr>
              <a:t>Use of “sitters” to allow families to take breaks</a:t>
            </a:r>
          </a:p>
          <a:p>
            <a:pPr eaLnBrk="1" hangingPunct="1">
              <a:lnSpc>
                <a:spcPct val="80000"/>
              </a:lnSpc>
              <a:defRPr/>
            </a:pPr>
            <a:r>
              <a:rPr lang="en-US" altLang="en-US" sz="2900" dirty="0">
                <a:latin typeface="+mj-lt"/>
              </a:rPr>
              <a:t>Hospital staff, volunteers and first responders receive training developed by Gary Joseph LeBlanc</a:t>
            </a:r>
          </a:p>
          <a:p>
            <a:pPr eaLnBrk="1" hangingPunct="1">
              <a:lnSpc>
                <a:spcPct val="80000"/>
              </a:lnSpc>
              <a:defRPr/>
            </a:pPr>
            <a:r>
              <a:rPr lang="en-US" altLang="en-US" sz="2900" dirty="0">
                <a:latin typeface="+mj-lt"/>
              </a:rPr>
              <a:t>www.commonsensecaregiving.com</a:t>
            </a:r>
          </a:p>
        </p:txBody>
      </p:sp>
      <p:pic>
        <p:nvPicPr>
          <p:cNvPr id="57348" name="Picture 4" descr="9b53ceb6fb0c1b251c560b59554ac2fb_nb7z">
            <a:extLst>
              <a:ext uri="{FF2B5EF4-FFF2-40B4-BE49-F238E27FC236}">
                <a16:creationId xmlns:a16="http://schemas.microsoft.com/office/drawing/2014/main" id="{26331EC7-EF99-4D1B-9A66-35FA173F8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647825"/>
            <a:ext cx="4038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Footer Placeholder 1">
            <a:extLst>
              <a:ext uri="{FF2B5EF4-FFF2-40B4-BE49-F238E27FC236}">
                <a16:creationId xmlns:a16="http://schemas.microsoft.com/office/drawing/2014/main" id="{5BF023C5-316A-41D1-8900-DF3B93CAB56B}"/>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57350" name="Slide Number Placeholder 2">
            <a:extLst>
              <a:ext uri="{FF2B5EF4-FFF2-40B4-BE49-F238E27FC236}">
                <a16:creationId xmlns:a16="http://schemas.microsoft.com/office/drawing/2014/main" id="{60104F47-C326-4DF4-924B-B00816D6AA70}"/>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A86814E4-BF7F-4BC8-BBCF-C58C7F4899C1}" type="slidenum">
              <a:rPr lang="en-US" altLang="en-US" sz="1200">
                <a:latin typeface="Arial" panose="020B0604020202020204" pitchFamily="34" charset="0"/>
              </a:rPr>
              <a:pPr>
                <a:spcBef>
                  <a:spcPct val="0"/>
                </a:spcBef>
                <a:buClrTx/>
                <a:buSzTx/>
                <a:buFontTx/>
                <a:buNone/>
              </a:pPr>
              <a:t>38</a:t>
            </a:fld>
            <a:endParaRPr lang="en-US" altLang="en-US" sz="1200">
              <a:latin typeface="Arial" panose="020B0604020202020204" pitchFamily="34" charset="0"/>
            </a:endParaRPr>
          </a:p>
        </p:txBody>
      </p:sp>
      <p:sp>
        <p:nvSpPr>
          <p:cNvPr id="2" name="Google Shape;34;p5">
            <a:extLst>
              <a:ext uri="{FF2B5EF4-FFF2-40B4-BE49-F238E27FC236}">
                <a16:creationId xmlns:a16="http://schemas.microsoft.com/office/drawing/2014/main" id="{7D5B6D5A-6A7C-4188-B49E-FE6B35AD00B2}"/>
              </a:ext>
            </a:extLst>
          </p:cNvPr>
          <p:cNvSpPr txBox="1">
            <a:spLocks/>
          </p:cNvSpPr>
          <p:nvPr/>
        </p:nvSpPr>
        <p:spPr>
          <a:xfrm>
            <a:off x="-148166" y="18709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Dementia Wristband Project</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a:extLst>
              <a:ext uri="{FF2B5EF4-FFF2-40B4-BE49-F238E27FC236}">
                <a16:creationId xmlns:a16="http://schemas.microsoft.com/office/drawing/2014/main" id="{62D38B4D-244C-4A9A-86E5-8BC479E39F9E}"/>
              </a:ext>
            </a:extLst>
          </p:cNvPr>
          <p:cNvSpPr>
            <a:spLocks noGrp="1" noChangeArrowheads="1"/>
          </p:cNvSpPr>
          <p:nvPr>
            <p:ph idx="1"/>
          </p:nvPr>
        </p:nvSpPr>
        <p:spPr>
          <a:xfrm>
            <a:off x="871538" y="1447800"/>
            <a:ext cx="10248900" cy="5257800"/>
          </a:xfrm>
        </p:spPr>
        <p:txBody>
          <a:bodyPr>
            <a:noAutofit/>
          </a:bodyPr>
          <a:lstStyle/>
          <a:p>
            <a:pPr>
              <a:lnSpc>
                <a:spcPct val="90000"/>
              </a:lnSpc>
              <a:defRPr/>
            </a:pPr>
            <a:r>
              <a:rPr lang="en-US" altLang="en-US" sz="3000" b="1" dirty="0"/>
              <a:t>Go Wish Cards</a:t>
            </a:r>
            <a:r>
              <a:rPr lang="en-US" altLang="en-US" sz="3000" dirty="0"/>
              <a:t> </a:t>
            </a:r>
            <a:r>
              <a:rPr lang="en-US" altLang="en-US" sz="3000" dirty="0">
                <a:hlinkClick r:id="rId3">
                  <a:extLst>
                    <a:ext uri="{A12FA001-AC4F-418D-AE19-62706E023703}">
                      <ahyp:hlinkClr xmlns:ahyp="http://schemas.microsoft.com/office/drawing/2018/hyperlinkcolor" val="tx"/>
                    </a:ext>
                  </a:extLst>
                </a:hlinkClick>
              </a:rPr>
              <a:t>www.gowish.org</a:t>
            </a:r>
            <a:r>
              <a:rPr lang="en-US" altLang="en-US" sz="3000" dirty="0"/>
              <a:t>  (English/Spanish)</a:t>
            </a:r>
          </a:p>
          <a:p>
            <a:pPr>
              <a:lnSpc>
                <a:spcPct val="90000"/>
              </a:lnSpc>
              <a:defRPr/>
            </a:pPr>
            <a:r>
              <a:rPr lang="en-US" altLang="en-US" sz="3000" b="1" dirty="0"/>
              <a:t>The Cards I’ve Been Dealt </a:t>
            </a:r>
            <a:r>
              <a:rPr lang="en-US" altLang="en-US" sz="3000" dirty="0"/>
              <a:t>– </a:t>
            </a:r>
            <a:r>
              <a:rPr lang="en-US" altLang="en-US" sz="3000" i="1" dirty="0"/>
              <a:t>Needs Assessment</a:t>
            </a:r>
            <a:r>
              <a:rPr lang="en-US" altLang="en-US" sz="3000" dirty="0"/>
              <a:t> cards and </a:t>
            </a:r>
            <a:r>
              <a:rPr lang="en-US" altLang="en-US" sz="3000" i="1" dirty="0"/>
              <a:t>Values and Wishes</a:t>
            </a:r>
            <a:r>
              <a:rPr lang="en-US" altLang="en-US" sz="3000" dirty="0"/>
              <a:t> cards to help the patient and/or family review the patient’s abilities, needs and preferences </a:t>
            </a:r>
            <a:r>
              <a:rPr lang="en-US" altLang="en-US" sz="3000" dirty="0">
                <a:hlinkClick r:id="rId4">
                  <a:extLst>
                    <a:ext uri="{A12FA001-AC4F-418D-AE19-62706E023703}">
                      <ahyp:hlinkClr xmlns:ahyp="http://schemas.microsoft.com/office/drawing/2018/hyperlinkcolor" val="tx"/>
                    </a:ext>
                  </a:extLst>
                </a:hlinkClick>
              </a:rPr>
              <a:t>www.thecardsivebeendealt.com</a:t>
            </a:r>
            <a:endParaRPr lang="en-US" altLang="en-US" sz="3000" dirty="0"/>
          </a:p>
          <a:p>
            <a:pPr>
              <a:lnSpc>
                <a:spcPct val="90000"/>
              </a:lnSpc>
              <a:defRPr/>
            </a:pPr>
            <a:r>
              <a:rPr lang="en-US" altLang="en-US" sz="3000" b="1" dirty="0"/>
              <a:t>Thinking Ahead Project</a:t>
            </a:r>
            <a:r>
              <a:rPr lang="en-US" altLang="en-US" sz="3000" dirty="0"/>
              <a:t> available in many languages </a:t>
            </a:r>
            <a:r>
              <a:rPr lang="en-US" altLang="en-US" sz="3000" dirty="0">
                <a:hlinkClick r:id="rId5">
                  <a:extLst>
                    <a:ext uri="{A12FA001-AC4F-418D-AE19-62706E023703}">
                      <ahyp:hlinkClr xmlns:ahyp="http://schemas.microsoft.com/office/drawing/2018/hyperlinkcolor" val="tx"/>
                    </a:ext>
                  </a:extLst>
                </a:hlinkClick>
              </a:rPr>
              <a:t>http://www.coalitionccc.org</a:t>
            </a:r>
            <a:endParaRPr lang="en-US" altLang="en-US" sz="3000" dirty="0"/>
          </a:p>
          <a:p>
            <a:pPr>
              <a:lnSpc>
                <a:spcPct val="90000"/>
              </a:lnSpc>
              <a:defRPr/>
            </a:pPr>
            <a:r>
              <a:rPr lang="en-US" altLang="en-US" sz="3000" b="1" dirty="0"/>
              <a:t>Consider the Conversation 1 and 2</a:t>
            </a:r>
            <a:r>
              <a:rPr lang="en-US" altLang="en-US" sz="3000" dirty="0"/>
              <a:t> –Documentaries about making the decisions meaningful </a:t>
            </a:r>
            <a:r>
              <a:rPr lang="en-US" altLang="en-US" sz="3000" dirty="0">
                <a:hlinkClick r:id="rId6">
                  <a:extLst>
                    <a:ext uri="{A12FA001-AC4F-418D-AE19-62706E023703}">
                      <ahyp:hlinkClr xmlns:ahyp="http://schemas.microsoft.com/office/drawing/2018/hyperlinkcolor" val="tx"/>
                    </a:ext>
                  </a:extLst>
                </a:hlinkClick>
              </a:rPr>
              <a:t>www.considertheconversation.org</a:t>
            </a:r>
            <a:r>
              <a:rPr lang="en-US" altLang="en-US" sz="3000" dirty="0"/>
              <a:t> </a:t>
            </a:r>
          </a:p>
          <a:p>
            <a:pPr>
              <a:lnSpc>
                <a:spcPct val="90000"/>
              </a:lnSpc>
              <a:defRPr/>
            </a:pPr>
            <a:r>
              <a:rPr lang="en-US" altLang="en-US" sz="3000" b="1" dirty="0"/>
              <a:t>Great end-of-life website</a:t>
            </a:r>
            <a:r>
              <a:rPr lang="en-US" altLang="en-US" sz="3000" dirty="0"/>
              <a:t>  </a:t>
            </a:r>
            <a:r>
              <a:rPr lang="en-US" altLang="en-US" sz="3000" dirty="0">
                <a:hlinkClick r:id="rId7">
                  <a:extLst>
                    <a:ext uri="{A12FA001-AC4F-418D-AE19-62706E023703}">
                      <ahyp:hlinkClr xmlns:ahyp="http://schemas.microsoft.com/office/drawing/2018/hyperlinkcolor" val="tx"/>
                    </a:ext>
                  </a:extLst>
                </a:hlinkClick>
              </a:rPr>
              <a:t>www.CAPOLST.org</a:t>
            </a:r>
            <a:endParaRPr lang="en-US" altLang="en-US" sz="3000" dirty="0"/>
          </a:p>
        </p:txBody>
      </p:sp>
      <p:sp>
        <p:nvSpPr>
          <p:cNvPr id="59396" name="Footer Placeholder 1">
            <a:extLst>
              <a:ext uri="{FF2B5EF4-FFF2-40B4-BE49-F238E27FC236}">
                <a16:creationId xmlns:a16="http://schemas.microsoft.com/office/drawing/2014/main" id="{B86DB2AE-4B1F-4CDC-B56A-0F70FDDACEFE}"/>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59397" name="Slide Number Placeholder 1">
            <a:extLst>
              <a:ext uri="{FF2B5EF4-FFF2-40B4-BE49-F238E27FC236}">
                <a16:creationId xmlns:a16="http://schemas.microsoft.com/office/drawing/2014/main" id="{5A1B2BA0-283C-4F6E-A89A-582487D7D96E}"/>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812B2738-2B73-4E80-86C5-625941DFC3A9}" type="slidenum">
              <a:rPr lang="en-US" altLang="en-US" sz="1200">
                <a:latin typeface="Arial" panose="020B0604020202020204" pitchFamily="34" charset="0"/>
              </a:rPr>
              <a:pPr>
                <a:spcBef>
                  <a:spcPct val="0"/>
                </a:spcBef>
                <a:buClrTx/>
                <a:buSzTx/>
                <a:buFontTx/>
                <a:buNone/>
              </a:pPr>
              <a:t>39</a:t>
            </a:fld>
            <a:endParaRPr lang="en-US" altLang="en-US" sz="1200">
              <a:latin typeface="Arial" panose="020B0604020202020204" pitchFamily="34" charset="0"/>
            </a:endParaRPr>
          </a:p>
        </p:txBody>
      </p:sp>
      <p:sp>
        <p:nvSpPr>
          <p:cNvPr id="2" name="Google Shape;34;p5">
            <a:extLst>
              <a:ext uri="{FF2B5EF4-FFF2-40B4-BE49-F238E27FC236}">
                <a16:creationId xmlns:a16="http://schemas.microsoft.com/office/drawing/2014/main" id="{22BF6C92-4475-48DF-BC81-C011755D2E47}"/>
              </a:ext>
            </a:extLst>
          </p:cNvPr>
          <p:cNvSpPr txBox="1">
            <a:spLocks/>
          </p:cNvSpPr>
          <p:nvPr/>
        </p:nvSpPr>
        <p:spPr>
          <a:xfrm>
            <a:off x="-262465" y="187099"/>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Decision Making Tools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46516" y="2287713"/>
            <a:ext cx="7523019" cy="2811026"/>
          </a:xfrm>
          <a:prstGeom prst="rect">
            <a:avLst/>
          </a:prstGeom>
          <a:noFill/>
        </p:spPr>
        <p:txBody>
          <a:bodyPr wrap="square" rtlCol="0">
            <a:spAutoFit/>
          </a:bodyPr>
          <a:lstStyle/>
          <a:p>
            <a:r>
              <a:rPr lang="en-US" dirty="0"/>
              <a:t> </a:t>
            </a:r>
          </a:p>
          <a:p>
            <a:pPr>
              <a:lnSpc>
                <a:spcPct val="150000"/>
              </a:lnSpc>
            </a:pPr>
            <a:r>
              <a:rPr lang="en-US" dirty="0"/>
              <a:t>09:00	Welcome</a:t>
            </a:r>
          </a:p>
          <a:p>
            <a:pPr>
              <a:lnSpc>
                <a:spcPct val="150000"/>
              </a:lnSpc>
            </a:pPr>
            <a:r>
              <a:rPr lang="en-US" dirty="0"/>
              <a:t>09:15	Viki Kind</a:t>
            </a:r>
          </a:p>
          <a:p>
            <a:pPr>
              <a:lnSpc>
                <a:spcPct val="150000"/>
              </a:lnSpc>
            </a:pPr>
            <a:r>
              <a:rPr lang="en-US" dirty="0"/>
              <a:t>10:15	Nicolle </a:t>
            </a:r>
            <a:r>
              <a:rPr lang="en-US" dirty="0" err="1"/>
              <a:t>Ionascu</a:t>
            </a:r>
            <a:endParaRPr lang="en-US" dirty="0"/>
          </a:p>
          <a:p>
            <a:pPr>
              <a:lnSpc>
                <a:spcPct val="150000"/>
              </a:lnSpc>
            </a:pPr>
            <a:r>
              <a:rPr lang="en-US" dirty="0"/>
              <a:t>11:15	Mindfulness with Hospice East Bay	</a:t>
            </a:r>
          </a:p>
          <a:p>
            <a:pPr>
              <a:lnSpc>
                <a:spcPct val="150000"/>
              </a:lnSpc>
            </a:pPr>
            <a:r>
              <a:rPr lang="en-US" dirty="0"/>
              <a:t>11:30  	</a:t>
            </a:r>
            <a:r>
              <a:rPr lang="en-US" dirty="0" err="1"/>
              <a:t>Micheal</a:t>
            </a:r>
            <a:r>
              <a:rPr lang="en-US" dirty="0"/>
              <a:t> Pope</a:t>
            </a:r>
          </a:p>
          <a:p>
            <a:pPr>
              <a:lnSpc>
                <a:spcPct val="150000"/>
              </a:lnSpc>
            </a:pPr>
            <a:r>
              <a:rPr lang="en-US" dirty="0"/>
              <a:t>12:30	Wrap Up and Q/A with the speakers </a:t>
            </a:r>
          </a:p>
        </p:txBody>
      </p:sp>
      <p:sp>
        <p:nvSpPr>
          <p:cNvPr id="7"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MinionPro-Regular"/>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Google Shape;34;p5">
            <a:extLst>
              <a:ext uri="{FF2B5EF4-FFF2-40B4-BE49-F238E27FC236}">
                <a16:creationId xmlns:a16="http://schemas.microsoft.com/office/drawing/2014/main" id="{57B815AA-BE0B-4510-B036-384E742DC229}"/>
              </a:ext>
            </a:extLst>
          </p:cNvPr>
          <p:cNvSpPr txBox="1">
            <a:spLocks/>
          </p:cNvSpPr>
          <p:nvPr/>
        </p:nvSpPr>
        <p:spPr>
          <a:xfrm>
            <a:off x="0" y="391111"/>
            <a:ext cx="12192000" cy="67220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2801" b="1" kern="0" dirty="0">
                <a:solidFill>
                  <a:schemeClr val="lt1"/>
                </a:solidFill>
                <a:latin typeface="Baskerville SemiBold" panose="02020502070401020303" pitchFamily="18" charset="0"/>
                <a:ea typeface="Baskerville SemiBold" panose="02020502070401020303" pitchFamily="18" charset="0"/>
              </a:rPr>
              <a:t>Outline</a:t>
            </a:r>
            <a:endParaRPr lang="en-US" sz="2600" b="1" kern="0" dirty="0">
              <a:solidFill>
                <a:schemeClr val="lt1"/>
              </a:solidFill>
            </a:endParaRPr>
          </a:p>
        </p:txBody>
      </p:sp>
    </p:spTree>
    <p:extLst>
      <p:ext uri="{BB962C8B-B14F-4D97-AF65-F5344CB8AC3E}">
        <p14:creationId xmlns:p14="http://schemas.microsoft.com/office/powerpoint/2010/main" val="2740905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a:extLst>
              <a:ext uri="{FF2B5EF4-FFF2-40B4-BE49-F238E27FC236}">
                <a16:creationId xmlns:a16="http://schemas.microsoft.com/office/drawing/2014/main" id="{3CC10DCD-CE13-49A2-B1ED-650850200E06}"/>
              </a:ext>
            </a:extLst>
          </p:cNvPr>
          <p:cNvSpPr>
            <a:spLocks noGrp="1" noChangeArrowheads="1"/>
          </p:cNvSpPr>
          <p:nvPr>
            <p:ph idx="1"/>
          </p:nvPr>
        </p:nvSpPr>
        <p:spPr>
          <a:xfrm>
            <a:off x="1752600" y="1819275"/>
            <a:ext cx="8686800" cy="4024314"/>
          </a:xfrm>
        </p:spPr>
        <p:txBody>
          <a:bodyPr>
            <a:noAutofit/>
          </a:bodyPr>
          <a:lstStyle/>
          <a:p>
            <a:pPr>
              <a:lnSpc>
                <a:spcPct val="80000"/>
              </a:lnSpc>
              <a:defRPr/>
            </a:pPr>
            <a:r>
              <a:rPr lang="en-US" altLang="en-US" sz="2900" b="1" u="sng" dirty="0">
                <a:latin typeface="+mj-lt"/>
              </a:rPr>
              <a:t>They’re My Parents Too</a:t>
            </a:r>
            <a:r>
              <a:rPr lang="en-US" altLang="en-US" sz="2900" dirty="0">
                <a:latin typeface="+mj-lt"/>
              </a:rPr>
              <a:t> by Francine Russo</a:t>
            </a:r>
            <a:r>
              <a:rPr lang="en-US" altLang="en-US" sz="2900" u="sng" dirty="0">
                <a:latin typeface="+mj-lt"/>
              </a:rPr>
              <a:t> </a:t>
            </a:r>
          </a:p>
          <a:p>
            <a:pPr>
              <a:lnSpc>
                <a:spcPct val="80000"/>
              </a:lnSpc>
              <a:defRPr/>
            </a:pPr>
            <a:r>
              <a:rPr lang="en-US" altLang="en-US" sz="2900" b="1" u="sng" dirty="0">
                <a:latin typeface="+mj-lt"/>
              </a:rPr>
              <a:t>The Lost Art of Listening – How learning to listen can improve relationships</a:t>
            </a:r>
            <a:r>
              <a:rPr lang="en-US" altLang="en-US" sz="2900" dirty="0">
                <a:latin typeface="+mj-lt"/>
              </a:rPr>
              <a:t> by Michael P. Nichols PhD</a:t>
            </a:r>
          </a:p>
          <a:p>
            <a:pPr>
              <a:lnSpc>
                <a:spcPct val="80000"/>
              </a:lnSpc>
              <a:defRPr/>
            </a:pPr>
            <a:r>
              <a:rPr lang="en-US" altLang="en-US" sz="2900" b="1" u="sng" dirty="0">
                <a:latin typeface="+mj-lt"/>
              </a:rPr>
              <a:t>How to Say it to Seniors – Closing the communication gap with our elders</a:t>
            </a:r>
            <a:r>
              <a:rPr lang="en-US" altLang="en-US" sz="2900" dirty="0">
                <a:latin typeface="+mj-lt"/>
              </a:rPr>
              <a:t> by David Solie, MS, PA  </a:t>
            </a:r>
          </a:p>
          <a:p>
            <a:pPr>
              <a:lnSpc>
                <a:spcPct val="80000"/>
              </a:lnSpc>
              <a:defRPr/>
            </a:pPr>
            <a:r>
              <a:rPr lang="en-US" altLang="zh-CN" sz="2900" b="1" u="sng" dirty="0">
                <a:latin typeface="+mj-lt"/>
                <a:ea typeface="宋体" panose="02010600030101010101" pitchFamily="2" charset="-122"/>
              </a:rPr>
              <a:t>To Weep For A Stranger – Compassion Fatigue in Caregiving</a:t>
            </a:r>
            <a:r>
              <a:rPr lang="en-US" altLang="zh-CN" sz="2900" b="1" dirty="0">
                <a:latin typeface="+mj-lt"/>
                <a:ea typeface="宋体" panose="02010600030101010101" pitchFamily="2" charset="-122"/>
              </a:rPr>
              <a:t> </a:t>
            </a:r>
            <a:r>
              <a:rPr lang="en-US" altLang="zh-CN" sz="2900" dirty="0">
                <a:latin typeface="+mj-lt"/>
                <a:ea typeface="宋体" panose="02010600030101010101" pitchFamily="2" charset="-122"/>
              </a:rPr>
              <a:t>by Patricia Smith</a:t>
            </a:r>
          </a:p>
          <a:p>
            <a:pPr>
              <a:lnSpc>
                <a:spcPct val="80000"/>
              </a:lnSpc>
              <a:defRPr/>
            </a:pPr>
            <a:r>
              <a:rPr lang="en-US" altLang="en-US" sz="2900" b="1" u="sng" dirty="0">
                <a:latin typeface="+mj-lt"/>
              </a:rPr>
              <a:t>Virtual Dementia Kit</a:t>
            </a:r>
            <a:r>
              <a:rPr lang="en-US" altLang="en-US" sz="2900" u="sng" dirty="0">
                <a:latin typeface="+mj-lt"/>
              </a:rPr>
              <a:t> </a:t>
            </a:r>
            <a:r>
              <a:rPr lang="en-US" altLang="en-US" sz="2900" u="sng" dirty="0">
                <a:latin typeface="+mj-lt"/>
                <a:hlinkClick r:id="rId3"/>
              </a:rPr>
              <a:t>https://www.youtube.com/watch?v=LL_Gq7Shc-Y</a:t>
            </a:r>
            <a:endParaRPr lang="en-US" altLang="en-US" sz="2900" u="sng" dirty="0">
              <a:latin typeface="+mj-lt"/>
            </a:endParaRPr>
          </a:p>
          <a:p>
            <a:pPr>
              <a:lnSpc>
                <a:spcPct val="80000"/>
              </a:lnSpc>
              <a:defRPr/>
            </a:pPr>
            <a:r>
              <a:rPr lang="en-US" altLang="en-US" sz="2900" b="1" u="sng" dirty="0">
                <a:latin typeface="+mj-lt"/>
              </a:rPr>
              <a:t>My Stroke of Insight: A Brain Scientist's Personal Journey</a:t>
            </a:r>
            <a:r>
              <a:rPr lang="en-US" altLang="en-US" sz="2900" dirty="0">
                <a:latin typeface="+mj-lt"/>
              </a:rPr>
              <a:t> by Dr. Jill Bolte Taylor</a:t>
            </a:r>
          </a:p>
        </p:txBody>
      </p:sp>
      <p:sp>
        <p:nvSpPr>
          <p:cNvPr id="61445" name="Slide Number Placeholder 1">
            <a:extLst>
              <a:ext uri="{FF2B5EF4-FFF2-40B4-BE49-F238E27FC236}">
                <a16:creationId xmlns:a16="http://schemas.microsoft.com/office/drawing/2014/main" id="{51CB9691-E231-4884-A427-3B3054D0F194}"/>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DCD2AE3A-E188-44C4-BCAF-47BEC989760F}" type="slidenum">
              <a:rPr lang="en-US" altLang="en-US" sz="1200">
                <a:latin typeface="Arial" panose="020B0604020202020204" pitchFamily="34" charset="0"/>
              </a:rPr>
              <a:pPr>
                <a:spcBef>
                  <a:spcPct val="0"/>
                </a:spcBef>
                <a:buClrTx/>
                <a:buSzTx/>
                <a:buFontTx/>
                <a:buNone/>
              </a:pPr>
              <a:t>40</a:t>
            </a:fld>
            <a:endParaRPr lang="en-US" altLang="en-US" sz="1200">
              <a:latin typeface="Arial" panose="020B0604020202020204" pitchFamily="34" charset="0"/>
            </a:endParaRPr>
          </a:p>
        </p:txBody>
      </p:sp>
      <p:sp>
        <p:nvSpPr>
          <p:cNvPr id="2" name="Google Shape;34;p5">
            <a:extLst>
              <a:ext uri="{FF2B5EF4-FFF2-40B4-BE49-F238E27FC236}">
                <a16:creationId xmlns:a16="http://schemas.microsoft.com/office/drawing/2014/main" id="{CC75EA39-5F5E-4E05-944C-904AFCA5B9FD}"/>
              </a:ext>
            </a:extLst>
          </p:cNvPr>
          <p:cNvSpPr txBox="1">
            <a:spLocks/>
          </p:cNvSpPr>
          <p:nvPr/>
        </p:nvSpPr>
        <p:spPr>
          <a:xfrm>
            <a:off x="-148166" y="187098"/>
            <a:ext cx="12302066"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Some of Viki’s Favorite Resources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FEA65F-9E9F-4B16-8AFC-93232104E557}"/>
              </a:ext>
            </a:extLst>
          </p:cNvPr>
          <p:cNvSpPr>
            <a:spLocks noGrp="1"/>
          </p:cNvSpPr>
          <p:nvPr>
            <p:ph idx="1"/>
          </p:nvPr>
        </p:nvSpPr>
        <p:spPr>
          <a:xfrm>
            <a:off x="1752600" y="1951038"/>
            <a:ext cx="8763000" cy="4525962"/>
          </a:xfrm>
        </p:spPr>
        <p:txBody>
          <a:bodyPr/>
          <a:lstStyle/>
          <a:p>
            <a:pPr>
              <a:defRPr/>
            </a:pPr>
            <a:r>
              <a:rPr lang="en-US" sz="3000" dirty="0">
                <a:solidFill>
                  <a:schemeClr val="tx1"/>
                </a:solidFill>
              </a:rPr>
              <a:t>American Medical Association Assessing Older Drivers resources:  </a:t>
            </a:r>
            <a:r>
              <a:rPr lang="en-US" sz="3000" dirty="0">
                <a:solidFill>
                  <a:schemeClr val="tx1"/>
                </a:solidFill>
                <a:hlinkClick r:id="rId2">
                  <a:extLst>
                    <a:ext uri="{A12FA001-AC4F-418D-AE19-62706E023703}">
                      <ahyp:hlinkClr xmlns:ahyp="http://schemas.microsoft.com/office/drawing/2018/hyperlinkcolor" val="tx"/>
                    </a:ext>
                  </a:extLst>
                </a:hlinkClick>
              </a:rPr>
              <a:t>http://www.ama-assn.org/ama/pub/physician-resources/public-health/promoting-healthy-lifestyles/geriatric-health.page</a:t>
            </a:r>
            <a:endParaRPr lang="en-US" sz="3000" dirty="0">
              <a:solidFill>
                <a:schemeClr val="tx1"/>
              </a:solidFill>
            </a:endParaRPr>
          </a:p>
          <a:p>
            <a:pPr>
              <a:defRPr/>
            </a:pPr>
            <a:r>
              <a:rPr lang="en-US" sz="3000" dirty="0">
                <a:solidFill>
                  <a:schemeClr val="tx1"/>
                </a:solidFill>
              </a:rPr>
              <a:t>Keeping Us Safe:  </a:t>
            </a:r>
            <a:r>
              <a:rPr lang="en-US" sz="3000" dirty="0">
                <a:solidFill>
                  <a:schemeClr val="tx1"/>
                </a:solidFill>
                <a:hlinkClick r:id="rId3">
                  <a:extLst>
                    <a:ext uri="{A12FA001-AC4F-418D-AE19-62706E023703}">
                      <ahyp:hlinkClr xmlns:ahyp="http://schemas.microsoft.com/office/drawing/2018/hyperlinkcolor" val="tx"/>
                    </a:ext>
                  </a:extLst>
                </a:hlinkClick>
              </a:rPr>
              <a:t>www.keepingussafe.org</a:t>
            </a:r>
            <a:r>
              <a:rPr lang="en-US" sz="3000" dirty="0">
                <a:solidFill>
                  <a:schemeClr val="tx1"/>
                </a:solidFill>
              </a:rPr>
              <a:t> </a:t>
            </a:r>
          </a:p>
          <a:p>
            <a:pPr>
              <a:defRPr/>
            </a:pPr>
            <a:r>
              <a:rPr lang="en-US" sz="3000" dirty="0">
                <a:solidFill>
                  <a:schemeClr val="tx1"/>
                </a:solidFill>
              </a:rPr>
              <a:t>Department of Motor Vehicles – Anonymous reporting form</a:t>
            </a:r>
          </a:p>
        </p:txBody>
      </p:sp>
      <p:sp>
        <p:nvSpPr>
          <p:cNvPr id="63492" name="Slide Number Placeholder 3">
            <a:extLst>
              <a:ext uri="{FF2B5EF4-FFF2-40B4-BE49-F238E27FC236}">
                <a16:creationId xmlns:a16="http://schemas.microsoft.com/office/drawing/2014/main" id="{5EB7CB4F-BD90-42E4-80B6-6F99DB591B19}"/>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90DBB1EE-CCA7-44E7-809E-09D5233A91AA}" type="slidenum">
              <a:rPr lang="en-US" altLang="en-US" sz="1200">
                <a:latin typeface="Arial" panose="020B0604020202020204" pitchFamily="34" charset="0"/>
              </a:rPr>
              <a:pPr>
                <a:spcBef>
                  <a:spcPct val="0"/>
                </a:spcBef>
                <a:buClrTx/>
                <a:buSzTx/>
                <a:buFontTx/>
                <a:buNone/>
              </a:pPr>
              <a:t>41</a:t>
            </a:fld>
            <a:endParaRPr lang="en-US" altLang="en-US" sz="1200">
              <a:latin typeface="Arial" panose="020B0604020202020204" pitchFamily="34" charset="0"/>
            </a:endParaRPr>
          </a:p>
        </p:txBody>
      </p:sp>
      <p:sp>
        <p:nvSpPr>
          <p:cNvPr id="63493" name="Footer Placeholder 3">
            <a:extLst>
              <a:ext uri="{FF2B5EF4-FFF2-40B4-BE49-F238E27FC236}">
                <a16:creationId xmlns:a16="http://schemas.microsoft.com/office/drawing/2014/main" id="{9B43DB75-B714-45CD-AB95-616C336DDCF0}"/>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a:latin typeface="Arial" panose="020B0604020202020204" pitchFamily="34" charset="0"/>
              </a:rPr>
              <a:t>Copyright 2020</a:t>
            </a:r>
          </a:p>
        </p:txBody>
      </p:sp>
      <p:sp>
        <p:nvSpPr>
          <p:cNvPr id="4" name="Google Shape;34;p5">
            <a:extLst>
              <a:ext uri="{FF2B5EF4-FFF2-40B4-BE49-F238E27FC236}">
                <a16:creationId xmlns:a16="http://schemas.microsoft.com/office/drawing/2014/main" id="{B28BA1CA-CD01-43C5-BD67-A5DA1FE57EB3}"/>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Assessing and Reporting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2F107-E58B-44D1-B9FD-31FA481692F5}"/>
              </a:ext>
            </a:extLst>
          </p:cNvPr>
          <p:cNvSpPr>
            <a:spLocks noGrp="1"/>
          </p:cNvSpPr>
          <p:nvPr>
            <p:ph type="ctrTitle"/>
          </p:nvPr>
        </p:nvSpPr>
        <p:spPr>
          <a:xfrm>
            <a:off x="307817" y="461727"/>
            <a:ext cx="11588435" cy="1647729"/>
          </a:xfrm>
        </p:spPr>
        <p:txBody>
          <a:bodyPr/>
          <a:lstStyle/>
          <a:p>
            <a:pPr algn="ctr"/>
            <a:r>
              <a:rPr lang="en-US" sz="6600" b="1" dirty="0">
                <a:solidFill>
                  <a:schemeClr val="lt1"/>
                </a:solidFill>
                <a:latin typeface="Baskerville SemiBold" panose="02020502070401020303" pitchFamily="18" charset="0"/>
              </a:rPr>
              <a:t>Q &amp; A with Viki Kind</a:t>
            </a:r>
          </a:p>
        </p:txBody>
      </p:sp>
      <p:pic>
        <p:nvPicPr>
          <p:cNvPr id="4" name="Picture 3" descr="A person smiling for the camera&#10;&#10;Description automatically generated">
            <a:extLst>
              <a:ext uri="{FF2B5EF4-FFF2-40B4-BE49-F238E27FC236}">
                <a16:creationId xmlns:a16="http://schemas.microsoft.com/office/drawing/2014/main" id="{20581469-4F8C-488E-A01A-B9203E81E8DB}"/>
              </a:ext>
            </a:extLst>
          </p:cNvPr>
          <p:cNvPicPr>
            <a:picLocks noChangeAspect="1"/>
          </p:cNvPicPr>
          <p:nvPr/>
        </p:nvPicPr>
        <p:blipFill>
          <a:blip r:embed="rId2"/>
          <a:stretch>
            <a:fillRect/>
          </a:stretch>
        </p:blipFill>
        <p:spPr>
          <a:xfrm>
            <a:off x="4401688" y="2579486"/>
            <a:ext cx="3388624" cy="4020941"/>
          </a:xfrm>
          <a:prstGeom prst="rect">
            <a:avLst/>
          </a:prstGeom>
        </p:spPr>
      </p:pic>
    </p:spTree>
    <p:extLst>
      <p:ext uri="{BB962C8B-B14F-4D97-AF65-F5344CB8AC3E}">
        <p14:creationId xmlns:p14="http://schemas.microsoft.com/office/powerpoint/2010/main" val="1509297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9733"/>
            <a:ext cx="12192000" cy="1143867"/>
          </a:xfrm>
        </p:spPr>
        <p:txBody>
          <a:bodyPr/>
          <a:lstStyle/>
          <a:p>
            <a:pPr algn="ctr"/>
            <a:r>
              <a:rPr lang="en-US" b="1" dirty="0">
                <a:solidFill>
                  <a:schemeClr val="tx1"/>
                </a:solidFill>
              </a:rPr>
              <a:t>Dr. Nicolle </a:t>
            </a:r>
            <a:r>
              <a:rPr lang="en-US" b="1" dirty="0" err="1">
                <a:solidFill>
                  <a:schemeClr val="tx1"/>
                </a:solidFill>
              </a:rPr>
              <a:t>Ionascu</a:t>
            </a:r>
            <a:endParaRPr lang="en-US" sz="2800" dirty="0">
              <a:solidFill>
                <a:schemeClr val="tx1"/>
              </a:solidFill>
            </a:endParaRPr>
          </a:p>
        </p:txBody>
      </p:sp>
      <p:sp>
        <p:nvSpPr>
          <p:cNvPr id="4" name="Google Shape;34;p5">
            <a:extLst>
              <a:ext uri="{FF2B5EF4-FFF2-40B4-BE49-F238E27FC236}">
                <a16:creationId xmlns:a16="http://schemas.microsoft.com/office/drawing/2014/main" id="{887744A3-BF38-4929-8865-7C2B0712C2CF}"/>
              </a:ext>
            </a:extLst>
          </p:cNvPr>
          <p:cNvSpPr txBox="1">
            <a:spLocks/>
          </p:cNvSpPr>
          <p:nvPr/>
        </p:nvSpPr>
        <p:spPr>
          <a:xfrm>
            <a:off x="0" y="391111"/>
            <a:ext cx="12192000" cy="67220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2801" b="1" kern="0" dirty="0">
                <a:solidFill>
                  <a:schemeClr val="lt1"/>
                </a:solidFill>
                <a:latin typeface="Baskerville SemiBold" panose="02020502070401020303" pitchFamily="18" charset="0"/>
                <a:ea typeface="Baskerville SemiBold" panose="02020502070401020303" pitchFamily="18" charset="0"/>
              </a:rPr>
              <a:t>Welcome</a:t>
            </a:r>
            <a:endParaRPr lang="en-US" sz="2600" b="1" kern="0" dirty="0">
              <a:solidFill>
                <a:schemeClr val="lt1"/>
              </a:solidFill>
            </a:endParaRPr>
          </a:p>
        </p:txBody>
      </p:sp>
      <p:sp>
        <p:nvSpPr>
          <p:cNvPr id="9" name="Text Placeholder 2">
            <a:extLst>
              <a:ext uri="{FF2B5EF4-FFF2-40B4-BE49-F238E27FC236}">
                <a16:creationId xmlns:a16="http://schemas.microsoft.com/office/drawing/2014/main" id="{3030253E-27DB-4C67-ABA4-3C778CEFA954}"/>
              </a:ext>
            </a:extLst>
          </p:cNvPr>
          <p:cNvSpPr txBox="1">
            <a:spLocks/>
          </p:cNvSpPr>
          <p:nvPr/>
        </p:nvSpPr>
        <p:spPr>
          <a:xfrm>
            <a:off x="-150920" y="2223778"/>
            <a:ext cx="12192000" cy="369371"/>
          </a:xfrm>
          <a:prstGeom prst="rect">
            <a:avLst/>
          </a:prstGeom>
          <a:noFill/>
          <a:ln>
            <a:noFill/>
          </a:ln>
        </p:spPr>
        <p:txBody>
          <a:bodyPr spcFirstLastPara="1" wrap="square" lIns="0" tIns="0" rIns="0" bIns="0" numCol="1" anchor="t" anchorCtr="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400"/>
              <a:buFont typeface="Arial"/>
              <a:buNone/>
              <a:defRPr sz="1800" b="0" i="0" u="none" strike="noStrike" cap="all" baseline="0">
                <a:solidFill>
                  <a:schemeClr val="tx1">
                    <a:tint val="75000"/>
                  </a:schemeClr>
                </a:solidFill>
                <a:latin typeface="Arial"/>
                <a:ea typeface="Arial"/>
                <a:cs typeface="Arial"/>
                <a:sym typeface="Arial"/>
              </a:defRPr>
            </a:lvl1pPr>
            <a:lvl2pPr marL="457200" marR="0" lvl="1" indent="0" algn="l" rtl="0">
              <a:lnSpc>
                <a:spcPct val="100000"/>
              </a:lnSpc>
              <a:spcBef>
                <a:spcPts val="0"/>
              </a:spcBef>
              <a:spcAft>
                <a:spcPts val="0"/>
              </a:spcAft>
              <a:buClr>
                <a:schemeClr val="accent1"/>
              </a:buClr>
              <a:buSzPts val="1760"/>
              <a:buFont typeface="Noto Sans Symbols"/>
              <a:buNone/>
              <a:defRPr sz="1800" b="0" i="0" u="none" strike="noStrike" cap="none">
                <a:solidFill>
                  <a:schemeClr val="tx1">
                    <a:tint val="75000"/>
                  </a:schemeClr>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600"/>
              <a:buFont typeface="Arial"/>
              <a:buNone/>
              <a:defRPr sz="1800" b="0" i="0" u="none" strike="noStrike" cap="none">
                <a:solidFill>
                  <a:schemeClr val="tx1">
                    <a:tint val="75000"/>
                  </a:schemeClr>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9pPr>
          </a:lstStyle>
          <a:p>
            <a:pPr algn="ctr" defTabSz="914400"/>
            <a:r>
              <a:rPr lang="en-US" sz="2400" kern="0" dirty="0"/>
              <a:t>Housekeeping items</a:t>
            </a:r>
            <a:endParaRPr lang="en-US" sz="3600" kern="0" cap="none" dirty="0"/>
          </a:p>
        </p:txBody>
      </p:sp>
      <p:sp>
        <p:nvSpPr>
          <p:cNvPr id="11" name="Rectangle 7">
            <a:extLst>
              <a:ext uri="{FF2B5EF4-FFF2-40B4-BE49-F238E27FC236}">
                <a16:creationId xmlns:a16="http://schemas.microsoft.com/office/drawing/2014/main" id="{072490E8-5A90-4E17-9BE7-5A451B68B6C4}"/>
              </a:ext>
            </a:extLst>
          </p:cNvPr>
          <p:cNvSpPr>
            <a:spLocks noChangeArrowheads="1"/>
          </p:cNvSpPr>
          <p:nvPr/>
        </p:nvSpPr>
        <p:spPr bwMode="auto">
          <a:xfrm>
            <a:off x="246802" y="3287489"/>
            <a:ext cx="11622291"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lvl="0" indent="-285750">
              <a:buFont typeface="Arial" panose="020B0604020202020204" pitchFamily="34" charset="0"/>
              <a:buChar char="•"/>
            </a:pPr>
            <a:r>
              <a:rPr lang="en-US" sz="1650" dirty="0">
                <a:solidFill>
                  <a:schemeClr val="bg1">
                    <a:lumMod val="50000"/>
                  </a:schemeClr>
                </a:solidFill>
              </a:rPr>
              <a:t>Please remain logged in for full webinar</a:t>
            </a:r>
          </a:p>
          <a:p>
            <a:pPr marL="285750" lvl="0" indent="-285750">
              <a:buFont typeface="Arial" panose="020B0604020202020204" pitchFamily="34" charset="0"/>
              <a:buChar char="•"/>
            </a:pPr>
            <a:r>
              <a:rPr lang="en-US" sz="1650" dirty="0">
                <a:solidFill>
                  <a:schemeClr val="bg1">
                    <a:lumMod val="50000"/>
                  </a:schemeClr>
                </a:solidFill>
              </a:rPr>
              <a:t>Please participate in polls and questions</a:t>
            </a:r>
          </a:p>
          <a:p>
            <a:pPr marL="285750" lvl="0" indent="-285750">
              <a:buFont typeface="Arial" panose="020B0604020202020204" pitchFamily="34" charset="0"/>
              <a:buChar char="•"/>
            </a:pPr>
            <a:r>
              <a:rPr lang="en-US" sz="1650" dirty="0">
                <a:solidFill>
                  <a:schemeClr val="bg1">
                    <a:lumMod val="50000"/>
                  </a:schemeClr>
                </a:solidFill>
              </a:rPr>
              <a:t>Please remain muted </a:t>
            </a:r>
          </a:p>
          <a:p>
            <a:pPr marL="285750" lvl="0" indent="-285750">
              <a:buFont typeface="Arial" panose="020B0604020202020204" pitchFamily="34" charset="0"/>
              <a:buChar char="•"/>
            </a:pPr>
            <a:r>
              <a:rPr lang="en-US" sz="1650" dirty="0">
                <a:solidFill>
                  <a:schemeClr val="bg1">
                    <a:lumMod val="50000"/>
                  </a:schemeClr>
                </a:solidFill>
              </a:rPr>
              <a:t>Please submit all questions through the Chat, each presenter will answer questions at the end of their presentation. We will have a Q &amp; A with our Panel at the end of the day.</a:t>
            </a:r>
          </a:p>
          <a:p>
            <a:pPr marL="285750" lvl="0" indent="-285750">
              <a:buFont typeface="Arial" panose="020B0604020202020204" pitchFamily="34" charset="0"/>
              <a:buChar char="•"/>
            </a:pPr>
            <a:r>
              <a:rPr lang="en-US" sz="1650" dirty="0">
                <a:solidFill>
                  <a:schemeClr val="bg1">
                    <a:lumMod val="50000"/>
                  </a:schemeClr>
                </a:solidFill>
              </a:rPr>
              <a:t>PowerPoint slides are available here:</a:t>
            </a:r>
          </a:p>
          <a:p>
            <a:pPr marL="285750" indent="-285750">
              <a:buFont typeface="Arial" panose="020B0604020202020204" pitchFamily="34" charset="0"/>
              <a:buChar char="•"/>
            </a:pPr>
            <a:r>
              <a:rPr lang="en-US" sz="1650" u="sng" dirty="0">
                <a:solidFill>
                  <a:schemeClr val="bg1">
                    <a:lumMod val="50000"/>
                  </a:schemeClr>
                </a:solidFill>
                <a:hlinkClick r:id="rId2">
                  <a:extLst>
                    <a:ext uri="{A12FA001-AC4F-418D-AE19-62706E023703}">
                      <ahyp:hlinkClr xmlns:ahyp="http://schemas.microsoft.com/office/drawing/2018/hyperlinkcolor" val="tx"/>
                    </a:ext>
                  </a:extLst>
                </a:hlinkClick>
              </a:rPr>
              <a:t>https://eldercareanswers.Com/event/ouragingnation2020/</a:t>
            </a:r>
            <a:r>
              <a:rPr lang="en-US" sz="1650" dirty="0">
                <a:solidFill>
                  <a:schemeClr val="bg1">
                    <a:lumMod val="50000"/>
                  </a:schemeClr>
                </a:solidFill>
              </a:rPr>
              <a:t> </a:t>
            </a:r>
          </a:p>
          <a:p>
            <a:pPr marL="285750" indent="-285750">
              <a:buFont typeface="Arial" panose="020B0604020202020204" pitchFamily="34" charset="0"/>
              <a:buChar char="•"/>
            </a:pPr>
            <a:endParaRPr lang="en-US" sz="1650" dirty="0">
              <a:solidFill>
                <a:schemeClr val="bg1">
                  <a:lumMod val="50000"/>
                </a:schemeClr>
              </a:solidFill>
            </a:endParaRPr>
          </a:p>
          <a:p>
            <a:pPr marL="285750" indent="-285750">
              <a:buFont typeface="Arial" panose="020B0604020202020204" pitchFamily="34" charset="0"/>
              <a:buChar char="•"/>
            </a:pPr>
            <a:endParaRPr lang="en-US" sz="1650" dirty="0">
              <a:solidFill>
                <a:schemeClr val="bg1">
                  <a:lumMod val="50000"/>
                </a:schemeClr>
              </a:solidFill>
            </a:endParaRPr>
          </a:p>
          <a:p>
            <a:pPr marL="285750" lvl="0" indent="-285750">
              <a:buFont typeface="Arial" panose="020B0604020202020204" pitchFamily="34" charset="0"/>
              <a:buChar char="•"/>
            </a:pPr>
            <a:endParaRPr lang="en-US" sz="1650" dirty="0">
              <a:solidFill>
                <a:schemeClr val="bg1">
                  <a:lumMod val="50000"/>
                </a:schemeClr>
              </a:solidFill>
            </a:endParaRPr>
          </a:p>
          <a:p>
            <a:pPr marL="285750" lvl="0" indent="-285750">
              <a:buFont typeface="Arial" panose="020B0604020202020204" pitchFamily="34" charset="0"/>
              <a:buChar char="•"/>
            </a:pPr>
            <a:r>
              <a:rPr lang="en-US" sz="1650" dirty="0">
                <a:solidFill>
                  <a:schemeClr val="bg1">
                    <a:lumMod val="50000"/>
                  </a:schemeClr>
                </a:solidFill>
              </a:rPr>
              <a:t>Please be sure to submit your completed evaluation which will be emailed at the end of the presentation today. Please email it back to </a:t>
            </a:r>
            <a:r>
              <a:rPr lang="en-US" sz="1650" u="sng" dirty="0">
                <a:solidFill>
                  <a:schemeClr val="bg1">
                    <a:lumMod val="50000"/>
                  </a:schemeClr>
                </a:solidFill>
                <a:hlinkClick r:id="rId3">
                  <a:extLst>
                    <a:ext uri="{A12FA001-AC4F-418D-AE19-62706E023703}">
                      <ahyp:hlinkClr xmlns:ahyp="http://schemas.microsoft.com/office/drawing/2018/hyperlinkcolor" val="tx"/>
                    </a:ext>
                  </a:extLst>
                </a:hlinkClick>
              </a:rPr>
              <a:t>sgunnett@homecareassistance.com</a:t>
            </a:r>
            <a:r>
              <a:rPr lang="en-US" sz="1650" dirty="0">
                <a:solidFill>
                  <a:schemeClr val="bg1">
                    <a:lumMod val="50000"/>
                  </a:schemeClr>
                </a:solidFill>
              </a:rPr>
              <a:t>  </a:t>
            </a:r>
          </a:p>
          <a:p>
            <a:pPr marL="285750" indent="-285750">
              <a:buFont typeface="Arial" panose="020B0604020202020204" pitchFamily="34" charset="0"/>
              <a:buChar char="•"/>
            </a:pPr>
            <a:r>
              <a:rPr lang="en-US" sz="1650" dirty="0">
                <a:solidFill>
                  <a:schemeClr val="bg1">
                    <a:lumMod val="50000"/>
                  </a:schemeClr>
                </a:solidFill>
              </a:rPr>
              <a:t>If your email address changes please email sgunnett@homecareassistance.com </a:t>
            </a:r>
          </a:p>
          <a:p>
            <a:pPr marL="285750" lvl="0" indent="-285750">
              <a:buFont typeface="Arial" panose="020B0604020202020204" pitchFamily="34" charset="0"/>
              <a:buChar char="•"/>
            </a:pPr>
            <a:r>
              <a:rPr lang="en-US" sz="1650" dirty="0">
                <a:solidFill>
                  <a:schemeClr val="bg1">
                    <a:lumMod val="50000"/>
                  </a:schemeClr>
                </a:solidFill>
              </a:rPr>
              <a:t>For those who successfully watch, participate and submit their evaluation form, a certificate will be emailed to you. </a:t>
            </a:r>
            <a:r>
              <a:rPr lang="en-US" sz="1650" b="1" dirty="0">
                <a:solidFill>
                  <a:schemeClr val="bg1">
                    <a:lumMod val="50000"/>
                  </a:schemeClr>
                </a:solidFill>
              </a:rPr>
              <a:t>Please allow two weeks for e-mail delivery of your certificates</a:t>
            </a:r>
            <a:endParaRPr kumimoji="0" lang="en-US" altLang="en-US" sz="1650" b="0" i="0" u="none" strike="noStrike" cap="none" normalizeH="0" baseline="0" dirty="0">
              <a:ln>
                <a:noFill/>
              </a:ln>
              <a:solidFill>
                <a:schemeClr val="accent6">
                  <a:lumMod val="50000"/>
                </a:schemeClr>
              </a:solidFill>
              <a:effectLst/>
              <a:latin typeface="Arial" panose="020B0604020202020204" pitchFamily="34" charset="0"/>
            </a:endParaRPr>
          </a:p>
        </p:txBody>
      </p:sp>
    </p:spTree>
    <p:extLst>
      <p:ext uri="{BB962C8B-B14F-4D97-AF65-F5344CB8AC3E}">
        <p14:creationId xmlns:p14="http://schemas.microsoft.com/office/powerpoint/2010/main" val="1052628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0" y="1300020"/>
            <a:ext cx="12192000" cy="1247204"/>
          </a:xfrm>
        </p:spPr>
        <p:txBody>
          <a:bodyPr/>
          <a:lstStyle/>
          <a:p>
            <a:pPr algn="ctr"/>
            <a:endParaRPr lang="en-US" dirty="0"/>
          </a:p>
          <a:p>
            <a:pPr algn="ctr"/>
            <a:r>
              <a:rPr lang="en-US" sz="2400" b="1" dirty="0"/>
              <a:t>10:15 AM: </a:t>
            </a:r>
            <a:r>
              <a:rPr lang="en-US" sz="2400" b="1" dirty="0">
                <a:solidFill>
                  <a:srgbClr val="8C0000"/>
                </a:solidFill>
              </a:rPr>
              <a:t>Social Isolation During a Pandemic: Depression, Anxiety &amp; </a:t>
            </a:r>
            <a:r>
              <a:rPr lang="en-US" sz="2400" b="1" dirty="0" err="1">
                <a:solidFill>
                  <a:srgbClr val="8C0000"/>
                </a:solidFill>
              </a:rPr>
              <a:t>Trama</a:t>
            </a:r>
            <a:endParaRPr lang="en-US" sz="2400" b="1" dirty="0">
              <a:solidFill>
                <a:srgbClr val="8C0000"/>
              </a:solidFill>
            </a:endParaRPr>
          </a:p>
          <a:p>
            <a:pPr algn="ctr"/>
            <a:endParaRPr lang="en-US" dirty="0"/>
          </a:p>
        </p:txBody>
      </p:sp>
      <p:sp>
        <p:nvSpPr>
          <p:cNvPr id="6" name="TextBox 5"/>
          <p:cNvSpPr txBox="1"/>
          <p:nvPr/>
        </p:nvSpPr>
        <p:spPr>
          <a:xfrm>
            <a:off x="2049816" y="2074975"/>
            <a:ext cx="9737710" cy="4639540"/>
          </a:xfrm>
          <a:prstGeom prst="rect">
            <a:avLst/>
          </a:prstGeom>
          <a:noFill/>
        </p:spPr>
        <p:txBody>
          <a:bodyPr wrap="square" rtlCol="0">
            <a:spAutoFit/>
          </a:bodyPr>
          <a:lstStyle/>
          <a:p>
            <a:pPr marR="0" lvl="0" fontAlgn="base">
              <a:lnSpc>
                <a:spcPts val="1950"/>
              </a:lnSpc>
              <a:spcBef>
                <a:spcPts val="0"/>
              </a:spcBef>
              <a:spcAft>
                <a:spcPts val="1200"/>
              </a:spcAft>
              <a:buSzPts val="1000"/>
              <a:tabLst>
                <a:tab pos="457200" algn="l"/>
              </a:tabLst>
            </a:pPr>
            <a:r>
              <a:rPr lang="en-US" sz="1400" dirty="0">
                <a:solidFill>
                  <a:srgbClr val="000000"/>
                </a:solidFill>
                <a:effectLst/>
                <a:latin typeface="Arial" panose="020B0604020202020204" pitchFamily="34" charset="0"/>
                <a:ea typeface="Calibri" panose="020F0502020204030204" pitchFamily="34" charset="0"/>
              </a:rPr>
              <a:t>Dr. Nicolle </a:t>
            </a:r>
            <a:r>
              <a:rPr lang="en-US" sz="1400" dirty="0" err="1">
                <a:solidFill>
                  <a:srgbClr val="000000"/>
                </a:solidFill>
                <a:effectLst/>
                <a:latin typeface="Arial" panose="020B0604020202020204" pitchFamily="34" charset="0"/>
                <a:ea typeface="Calibri" panose="020F0502020204030204" pitchFamily="34" charset="0"/>
              </a:rPr>
              <a:t>Ionascu</a:t>
            </a:r>
            <a:r>
              <a:rPr lang="en-US" sz="1400" dirty="0">
                <a:solidFill>
                  <a:srgbClr val="000000"/>
                </a:solidFill>
                <a:effectLst/>
                <a:latin typeface="Arial" panose="020B0604020202020204" pitchFamily="34" charset="0"/>
                <a:ea typeface="Calibri" panose="020F0502020204030204" pitchFamily="34" charset="0"/>
              </a:rPr>
              <a:t> is a UCSF trained clinical neuropsychologist  with over 15 years of experience in neuropsychological evaluation, diagnosis, and treatment of patients with developmental, age, and trauma related neuro-cognitive challenges.</a:t>
            </a:r>
            <a:endParaRPr lang="en-US" sz="1400" dirty="0">
              <a:effectLst/>
              <a:latin typeface="Calibri" panose="020F0502020204030204" pitchFamily="34" charset="0"/>
              <a:ea typeface="Calibri" panose="020F0502020204030204" pitchFamily="34" charset="0"/>
            </a:endParaRPr>
          </a:p>
          <a:p>
            <a:pPr marR="0" fontAlgn="base">
              <a:lnSpc>
                <a:spcPts val="1950"/>
              </a:lnSpc>
              <a:spcBef>
                <a:spcPts val="0"/>
              </a:spcBef>
              <a:spcAft>
                <a:spcPts val="1200"/>
              </a:spcAft>
            </a:pPr>
            <a:r>
              <a:rPr lang="en-US" sz="1400" dirty="0">
                <a:solidFill>
                  <a:srgbClr val="000000"/>
                </a:solidFill>
                <a:effectLst/>
                <a:latin typeface="Arial" panose="020B0604020202020204" pitchFamily="34" charset="0"/>
                <a:ea typeface="Calibri" panose="020F0502020204030204" pitchFamily="34" charset="0"/>
              </a:rPr>
              <a:t>She is the staff neuropsychologist in the Department of Neurology and Neurosurgery at UCSF Benioff Children's Hospital Oakland.  Previously she was staff neuropsychologist at Presbyterian Hospital's Rehabilitation Center and Carolinas Center for Development and Rehabilitation in Charlotte N.C.  She began her neuropsychology career at San Francisco General Hospital and Veteran's Affairs Medical Center in San Francisco.</a:t>
            </a:r>
            <a:endParaRPr lang="en-US" sz="1400" dirty="0">
              <a:effectLst/>
              <a:latin typeface="Calibri" panose="020F0502020204030204" pitchFamily="34" charset="0"/>
              <a:ea typeface="Calibri" panose="020F0502020204030204" pitchFamily="34" charset="0"/>
            </a:endParaRPr>
          </a:p>
          <a:p>
            <a:pPr marR="0" fontAlgn="base">
              <a:lnSpc>
                <a:spcPts val="1950"/>
              </a:lnSpc>
              <a:spcBef>
                <a:spcPts val="0"/>
              </a:spcBef>
              <a:spcAft>
                <a:spcPts val="1200"/>
              </a:spcAft>
            </a:pPr>
            <a:r>
              <a:rPr lang="en-US" sz="1400" dirty="0">
                <a:solidFill>
                  <a:srgbClr val="000000"/>
                </a:solidFill>
                <a:effectLst/>
                <a:latin typeface="Arial" panose="020B0604020202020204" pitchFamily="34" charset="0"/>
                <a:ea typeface="Calibri" panose="020F0502020204030204" pitchFamily="34" charset="0"/>
              </a:rPr>
              <a:t>Dr. </a:t>
            </a:r>
            <a:r>
              <a:rPr lang="en-US" sz="1400" dirty="0" err="1">
                <a:solidFill>
                  <a:srgbClr val="000000"/>
                </a:solidFill>
                <a:effectLst/>
                <a:latin typeface="Arial" panose="020B0604020202020204" pitchFamily="34" charset="0"/>
                <a:ea typeface="Calibri" panose="020F0502020204030204" pitchFamily="34" charset="0"/>
              </a:rPr>
              <a:t>Ionascu</a:t>
            </a:r>
            <a:r>
              <a:rPr lang="en-US" sz="1400" dirty="0">
                <a:solidFill>
                  <a:srgbClr val="000000"/>
                </a:solidFill>
                <a:effectLst/>
                <a:latin typeface="Arial" panose="020B0604020202020204" pitchFamily="34" charset="0"/>
                <a:ea typeface="Calibri" panose="020F0502020204030204" pitchFamily="34" charset="0"/>
              </a:rPr>
              <a:t> is a Co-founder of </a:t>
            </a:r>
            <a:r>
              <a:rPr lang="en-US" sz="1400" dirty="0" err="1">
                <a:solidFill>
                  <a:srgbClr val="000000"/>
                </a:solidFill>
                <a:effectLst/>
                <a:latin typeface="Arial" panose="020B0604020202020204" pitchFamily="34" charset="0"/>
                <a:ea typeface="Calibri" panose="020F0502020204030204" pitchFamily="34" charset="0"/>
              </a:rPr>
              <a:t>Eysz</a:t>
            </a:r>
            <a:r>
              <a:rPr lang="en-US" sz="1400" dirty="0">
                <a:solidFill>
                  <a:srgbClr val="000000"/>
                </a:solidFill>
                <a:effectLst/>
                <a:latin typeface="Arial" panose="020B0604020202020204" pitchFamily="34" charset="0"/>
                <a:ea typeface="Calibri" panose="020F0502020204030204" pitchFamily="34" charset="0"/>
              </a:rPr>
              <a:t> Inc. (a company dedicated to non-intrusive seizure detection), a Medical Advisory Board member for of </a:t>
            </a:r>
            <a:r>
              <a:rPr lang="en-US" sz="1400" dirty="0" err="1">
                <a:solidFill>
                  <a:srgbClr val="000000"/>
                </a:solidFill>
                <a:effectLst/>
                <a:latin typeface="Arial" panose="020B0604020202020204" pitchFamily="34" charset="0"/>
                <a:ea typeface="Calibri" panose="020F0502020204030204" pitchFamily="34" charset="0"/>
              </a:rPr>
              <a:t>SimpleTherapy</a:t>
            </a:r>
            <a:r>
              <a:rPr lang="en-US" sz="1400" dirty="0">
                <a:solidFill>
                  <a:srgbClr val="000000"/>
                </a:solidFill>
                <a:effectLst/>
                <a:latin typeface="Arial" panose="020B0604020202020204" pitchFamily="34" charset="0"/>
                <a:ea typeface="Calibri" panose="020F0502020204030204" pitchFamily="34" charset="0"/>
              </a:rPr>
              <a:t> Inc. (a company dedicated to alternative approaches to pain management), and an affiliate neuropsychologist for the Federal Aviation Administration (FAA) performing evaluations of Pilot and Air Traffic Controller cognitive and behavioral fitness.  She is a Qualified Medical Evaluator with 10 locations throughout California and has conducted dozens of Independent Medical / Expert Witness evaluations.</a:t>
            </a:r>
            <a:endParaRPr lang="en-US" sz="1400" dirty="0">
              <a:effectLst/>
              <a:latin typeface="Calibri" panose="020F0502020204030204" pitchFamily="34" charset="0"/>
              <a:ea typeface="Calibri" panose="020F0502020204030204" pitchFamily="34" charset="0"/>
            </a:endParaRPr>
          </a:p>
          <a:p>
            <a:pPr marR="0" fontAlgn="base">
              <a:lnSpc>
                <a:spcPts val="1950"/>
              </a:lnSpc>
              <a:spcBef>
                <a:spcPts val="0"/>
              </a:spcBef>
              <a:spcAft>
                <a:spcPts val="1125"/>
              </a:spcAft>
            </a:pPr>
            <a:r>
              <a:rPr lang="en-US" sz="1400" dirty="0">
                <a:solidFill>
                  <a:srgbClr val="000000"/>
                </a:solidFill>
                <a:effectLst/>
                <a:latin typeface="Arial" panose="020B0604020202020204" pitchFamily="34" charset="0"/>
                <a:ea typeface="Calibri" panose="020F0502020204030204" pitchFamily="34" charset="0"/>
              </a:rPr>
              <a:t>Dr. </a:t>
            </a:r>
            <a:r>
              <a:rPr lang="en-US" sz="1400" dirty="0" err="1">
                <a:solidFill>
                  <a:srgbClr val="000000"/>
                </a:solidFill>
                <a:effectLst/>
                <a:latin typeface="Arial" panose="020B0604020202020204" pitchFamily="34" charset="0"/>
                <a:ea typeface="Calibri" panose="020F0502020204030204" pitchFamily="34" charset="0"/>
              </a:rPr>
              <a:t>Ionascu</a:t>
            </a:r>
            <a:r>
              <a:rPr lang="en-US" sz="1400" dirty="0">
                <a:solidFill>
                  <a:srgbClr val="000000"/>
                </a:solidFill>
                <a:effectLst/>
                <a:latin typeface="Arial" panose="020B0604020202020204" pitchFamily="34" charset="0"/>
                <a:ea typeface="Calibri" panose="020F0502020204030204" pitchFamily="34" charset="0"/>
              </a:rPr>
              <a:t> taught undergraduate and graduate psychology courses at Queens University and Argosy University.  She co-authored numerous medical journal as well as magazine articles in the areas of neuropsychology and child development.  Additionally she is a research neuropsychologist in clinical trials of rare developmental cognitive diseases.  She obtained her undergraduate degree at U.C. Berkeley and her doctoral degree at the Wright Institute in Berkeley Ca.</a:t>
            </a:r>
            <a:endParaRPr lang="en-US" sz="1400" dirty="0">
              <a:effectLst/>
              <a:latin typeface="Calibri" panose="020F0502020204030204" pitchFamily="34" charset="0"/>
              <a:ea typeface="Calibri" panose="020F0502020204030204" pitchFamily="34" charset="0"/>
            </a:endParaRPr>
          </a:p>
        </p:txBody>
      </p:sp>
      <p:sp>
        <p:nvSpPr>
          <p:cNvPr id="5" name="Google Shape;34;p5">
            <a:extLst>
              <a:ext uri="{FF2B5EF4-FFF2-40B4-BE49-F238E27FC236}">
                <a16:creationId xmlns:a16="http://schemas.microsoft.com/office/drawing/2014/main" id="{3C280C1B-E58D-4B45-A0CE-3EC921FA6A77}"/>
              </a:ext>
            </a:extLst>
          </p:cNvPr>
          <p:cNvSpPr txBox="1">
            <a:spLocks/>
          </p:cNvSpPr>
          <p:nvPr/>
        </p:nvSpPr>
        <p:spPr>
          <a:xfrm>
            <a:off x="0" y="391111"/>
            <a:ext cx="12192000" cy="67220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2801" b="1" kern="0" dirty="0">
                <a:solidFill>
                  <a:schemeClr val="lt1"/>
                </a:solidFill>
                <a:latin typeface="Baskerville SemiBold" panose="02020502070401020303" pitchFamily="18" charset="0"/>
                <a:ea typeface="Baskerville SemiBold" panose="02020502070401020303" pitchFamily="18" charset="0"/>
              </a:rPr>
              <a:t>Second Speaker: Dr. Nicolle </a:t>
            </a:r>
            <a:r>
              <a:rPr lang="en-US" sz="2801" b="1" kern="0" dirty="0" err="1">
                <a:solidFill>
                  <a:schemeClr val="lt1"/>
                </a:solidFill>
                <a:latin typeface="Baskerville SemiBold" panose="02020502070401020303" pitchFamily="18" charset="0"/>
                <a:ea typeface="Baskerville SemiBold" panose="02020502070401020303" pitchFamily="18" charset="0"/>
              </a:rPr>
              <a:t>Ionascu</a:t>
            </a:r>
            <a:endParaRPr lang="en-US" sz="2600" b="1" kern="0" dirty="0">
              <a:solidFill>
                <a:schemeClr val="lt1"/>
              </a:solidFill>
            </a:endParaRPr>
          </a:p>
        </p:txBody>
      </p:sp>
      <p:pic>
        <p:nvPicPr>
          <p:cNvPr id="2" name="Picture 1">
            <a:extLst>
              <a:ext uri="{FF2B5EF4-FFF2-40B4-BE49-F238E27FC236}">
                <a16:creationId xmlns:a16="http://schemas.microsoft.com/office/drawing/2014/main" id="{5E2DA78A-DE6B-47E3-B924-9A6D6DD19E2D}"/>
              </a:ext>
            </a:extLst>
          </p:cNvPr>
          <p:cNvPicPr>
            <a:picLocks noChangeAspect="1"/>
          </p:cNvPicPr>
          <p:nvPr/>
        </p:nvPicPr>
        <p:blipFill>
          <a:blip r:embed="rId2"/>
          <a:srcRect/>
          <a:stretch/>
        </p:blipFill>
        <p:spPr>
          <a:xfrm>
            <a:off x="404474" y="2074975"/>
            <a:ext cx="1485764" cy="208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3729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4;p5">
            <a:extLst>
              <a:ext uri="{FF2B5EF4-FFF2-40B4-BE49-F238E27FC236}">
                <a16:creationId xmlns:a16="http://schemas.microsoft.com/office/drawing/2014/main" id="{8303F3D9-44F2-4900-8854-26BA88277734}"/>
              </a:ext>
            </a:extLst>
          </p:cNvPr>
          <p:cNvSpPr txBox="1">
            <a:spLocks/>
          </p:cNvSpPr>
          <p:nvPr/>
        </p:nvSpPr>
        <p:spPr>
          <a:xfrm>
            <a:off x="-296332" y="538535"/>
            <a:ext cx="12488332" cy="3037114"/>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Social Isolation During a Pandemic:</a:t>
            </a:r>
          </a:p>
          <a:p>
            <a:pPr algn="ctr"/>
            <a:r>
              <a:rPr lang="en-US" sz="4400" b="1" kern="0" dirty="0">
                <a:solidFill>
                  <a:schemeClr val="lt1"/>
                </a:solidFill>
                <a:latin typeface="Baskerville SemiBold" panose="02020502070401020303" pitchFamily="18" charset="0"/>
                <a:ea typeface="Baskerville SemiBold" panose="02020502070401020303" pitchFamily="18" charset="0"/>
              </a:rPr>
              <a:t>Depression, Anxiety &amp; Trauma</a:t>
            </a:r>
          </a:p>
        </p:txBody>
      </p:sp>
      <p:sp>
        <p:nvSpPr>
          <p:cNvPr id="7" name="Google Shape;28;p4">
            <a:extLst>
              <a:ext uri="{FF2B5EF4-FFF2-40B4-BE49-F238E27FC236}">
                <a16:creationId xmlns:a16="http://schemas.microsoft.com/office/drawing/2014/main" id="{44F2E949-FB8A-4F7D-93AC-76114A36CE67}"/>
              </a:ext>
            </a:extLst>
          </p:cNvPr>
          <p:cNvSpPr txBox="1">
            <a:spLocks/>
          </p:cNvSpPr>
          <p:nvPr/>
        </p:nvSpPr>
        <p:spPr>
          <a:xfrm>
            <a:off x="6881004" y="6319465"/>
            <a:ext cx="5060022" cy="421954"/>
          </a:xfrm>
          <a:prstGeom prst="rect">
            <a:avLst/>
          </a:prstGeom>
          <a:noFill/>
          <a:ln>
            <a:noFill/>
          </a:ln>
        </p:spPr>
        <p:txBody>
          <a:bodyPr spcFirstLastPara="1" wrap="square" lIns="89200" tIns="44600" rIns="89200" bIns="446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9pPr>
          </a:lstStyle>
          <a:p>
            <a:pPr defTabSz="914400">
              <a:lnSpc>
                <a:spcPct val="90000"/>
              </a:lnSpc>
            </a:pPr>
            <a:r>
              <a:rPr lang="en-US" sz="1800" kern="0" dirty="0">
                <a:solidFill>
                  <a:srgbClr val="706259"/>
                </a:solidFill>
                <a:latin typeface="Core Sans C 35 Light" panose="020B0603030302020204" pitchFamily="34" charset="0"/>
              </a:rPr>
              <a:t>Presented by Dr. Nicolle </a:t>
            </a:r>
            <a:r>
              <a:rPr lang="en-US" sz="1800" kern="0" dirty="0" err="1">
                <a:solidFill>
                  <a:srgbClr val="706259"/>
                </a:solidFill>
                <a:latin typeface="Core Sans C 35 Light" panose="020B0603030302020204" pitchFamily="34" charset="0"/>
              </a:rPr>
              <a:t>Ionascu</a:t>
            </a:r>
            <a:endParaRPr lang="en-US" kern="0" dirty="0">
              <a:solidFill>
                <a:srgbClr val="706259"/>
              </a:solidFill>
              <a:latin typeface="Core Sans C 35 Light" panose="020B0603030302020204" pitchFamily="34" charset="0"/>
            </a:endParaRPr>
          </a:p>
        </p:txBody>
      </p:sp>
    </p:spTree>
    <p:extLst>
      <p:ext uri="{BB962C8B-B14F-4D97-AF65-F5344CB8AC3E}">
        <p14:creationId xmlns:p14="http://schemas.microsoft.com/office/powerpoint/2010/main" val="1440844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C6FD53-C4DE-0942-AF92-838107687F63}"/>
              </a:ext>
            </a:extLst>
          </p:cNvPr>
          <p:cNvSpPr>
            <a:spLocks noGrp="1"/>
          </p:cNvSpPr>
          <p:nvPr>
            <p:ph idx="1"/>
          </p:nvPr>
        </p:nvSpPr>
        <p:spPr>
          <a:xfrm>
            <a:off x="719210" y="1666875"/>
            <a:ext cx="11268003" cy="4930695"/>
          </a:xfrm>
        </p:spPr>
        <p:txBody>
          <a:bodyPr>
            <a:noAutofit/>
          </a:bodyPr>
          <a:lstStyle/>
          <a:p>
            <a:pPr>
              <a:buFont typeface="Wingdings" panose="05000000000000000000" pitchFamily="2" charset="2"/>
              <a:buChar char="v"/>
            </a:pPr>
            <a:r>
              <a:rPr lang="en-US" dirty="0">
                <a:latin typeface="Arial" panose="020B0604020202020204" pitchFamily="34" charset="0"/>
                <a:cs typeface="Arial" panose="020B0604020202020204" pitchFamily="34" charset="0"/>
              </a:rPr>
              <a:t>The notion that social isolation creates mental health problems is clear. However, research reveals that certain groups are at higher risk for poorer mental health outcomes:</a:t>
            </a:r>
            <a:endParaRPr lang="en-US" sz="2000" dirty="0">
              <a:latin typeface="Arial" panose="020B0604020202020204" pitchFamily="34" charset="0"/>
              <a:cs typeface="Arial" panose="020B0604020202020204" pitchFamily="34" charset="0"/>
            </a:endParaRPr>
          </a:p>
          <a:p>
            <a:pPr lvl="1">
              <a:buClr>
                <a:srgbClr val="8C0000"/>
              </a:buClr>
              <a:buFont typeface="Wingdings" panose="05000000000000000000" pitchFamily="2" charset="2"/>
              <a:buChar char="ü"/>
            </a:pPr>
            <a:r>
              <a:rPr lang="en-US" dirty="0">
                <a:latin typeface="Arial" panose="020B0604020202020204" pitchFamily="34" charset="0"/>
                <a:cs typeface="Arial" panose="020B0604020202020204" pitchFamily="34" charset="0"/>
              </a:rPr>
              <a:t> Children and Adolescents</a:t>
            </a:r>
          </a:p>
          <a:p>
            <a:pPr lvl="1">
              <a:buClr>
                <a:srgbClr val="8C0000"/>
              </a:buClr>
              <a:buFont typeface="Wingdings" panose="05000000000000000000" pitchFamily="2" charset="2"/>
              <a:buChar char="ü"/>
            </a:pPr>
            <a:r>
              <a:rPr lang="en-US" dirty="0">
                <a:latin typeface="Arial" panose="020B0604020202020204" pitchFamily="34" charset="0"/>
                <a:cs typeface="Arial" panose="020B0604020202020204" pitchFamily="34" charset="0"/>
              </a:rPr>
              <a:t>Older Adults</a:t>
            </a:r>
          </a:p>
          <a:p>
            <a:pPr lvl="1">
              <a:buClr>
                <a:srgbClr val="8C0000"/>
              </a:buClr>
              <a:buFont typeface="Wingdings" panose="05000000000000000000" pitchFamily="2" charset="2"/>
              <a:buChar char="ü"/>
            </a:pPr>
            <a:r>
              <a:rPr lang="en-US" dirty="0">
                <a:latin typeface="Arial" panose="020B0604020202020204" pitchFamily="34" charset="0"/>
                <a:cs typeface="Arial" panose="020B0604020202020204" pitchFamily="34" charset="0"/>
              </a:rPr>
              <a:t>Minority Groups</a:t>
            </a:r>
          </a:p>
          <a:p>
            <a:pPr lvl="1">
              <a:buClr>
                <a:srgbClr val="8C0000"/>
              </a:buClr>
              <a:buFont typeface="Wingdings" panose="05000000000000000000" pitchFamily="2" charset="2"/>
              <a:buChar char="ü"/>
            </a:pPr>
            <a:r>
              <a:rPr lang="en-US" dirty="0">
                <a:latin typeface="Arial" panose="020B0604020202020204" pitchFamily="34" charset="0"/>
                <a:cs typeface="Arial" panose="020B0604020202020204" pitchFamily="34" charset="0"/>
              </a:rPr>
              <a:t>Those from lower socio-economic groups</a:t>
            </a:r>
          </a:p>
          <a:p>
            <a:pPr lvl="1">
              <a:buClr>
                <a:srgbClr val="8C0000"/>
              </a:buClr>
              <a:buFont typeface="Wingdings" panose="05000000000000000000" pitchFamily="2" charset="2"/>
              <a:buChar char="ü"/>
            </a:pPr>
            <a:r>
              <a:rPr lang="en-US" dirty="0">
                <a:latin typeface="Arial" panose="020B0604020202020204" pitchFamily="34" charset="0"/>
                <a:cs typeface="Arial" panose="020B0604020202020204" pitchFamily="34" charset="0"/>
              </a:rPr>
              <a:t>Women</a:t>
            </a:r>
          </a:p>
          <a:p>
            <a:pPr lvl="1">
              <a:buClr>
                <a:srgbClr val="8C0000"/>
              </a:buClr>
              <a:buFont typeface="Wingdings" panose="05000000000000000000" pitchFamily="2" charset="2"/>
              <a:buChar char="ü"/>
            </a:pPr>
            <a:r>
              <a:rPr lang="en-US" dirty="0">
                <a:latin typeface="Arial" panose="020B0604020202020204" pitchFamily="34" charset="0"/>
                <a:cs typeface="Arial" panose="020B0604020202020204" pitchFamily="34" charset="0"/>
              </a:rPr>
              <a:t>Those with pre-existing mental health conditions</a:t>
            </a:r>
          </a:p>
          <a:p>
            <a:pPr marL="274320" lvl="1" indent="0">
              <a:buNone/>
            </a:pPr>
            <a:r>
              <a:rPr lang="en-US" sz="4200" i="1" dirty="0">
                <a:latin typeface="Arial" panose="020B0604020202020204" pitchFamily="34" charset="0"/>
                <a:cs typeface="Arial" panose="020B0604020202020204" pitchFamily="34" charset="0"/>
              </a:rPr>
              <a:t>Many older adults fall into most of these categories</a:t>
            </a:r>
          </a:p>
          <a:p>
            <a:pPr marL="274320" lvl="1" indent="0">
              <a:buNone/>
            </a:pPr>
            <a:r>
              <a:rPr lang="en-US" sz="1200" i="1" dirty="0">
                <a:latin typeface="Arial" panose="020B0604020202020204" pitchFamily="34" charset="0"/>
                <a:cs typeface="Arial" panose="020B0604020202020204" pitchFamily="34" charset="0"/>
              </a:rPr>
              <a:t>Journal of Clinical Nursing, 2020; 29: 2756-2757</a:t>
            </a:r>
          </a:p>
          <a:p>
            <a:endParaRPr lang="en-US" dirty="0">
              <a:latin typeface="Arial" panose="020B0604020202020204" pitchFamily="34" charset="0"/>
              <a:cs typeface="Arial" panose="020B0604020202020204" pitchFamily="34" charset="0"/>
            </a:endParaRPr>
          </a:p>
        </p:txBody>
      </p:sp>
      <p:sp>
        <p:nvSpPr>
          <p:cNvPr id="5" name="Google Shape;34;p5">
            <a:extLst>
              <a:ext uri="{FF2B5EF4-FFF2-40B4-BE49-F238E27FC236}">
                <a16:creationId xmlns:a16="http://schemas.microsoft.com/office/drawing/2014/main" id="{ABAA567F-7FD3-46BC-AFB2-7DECCFEBBC2A}"/>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Life in the Pandemic: </a:t>
            </a:r>
            <a:br>
              <a:rPr lang="en-US" sz="4400" b="1" kern="0" dirty="0">
                <a:solidFill>
                  <a:schemeClr val="lt1"/>
                </a:solidFill>
                <a:latin typeface="Baskerville SemiBold" panose="02020502070401020303" pitchFamily="18" charset="0"/>
                <a:ea typeface="Baskerville SemiBold" panose="02020502070401020303" pitchFamily="18" charset="0"/>
              </a:rPr>
            </a:br>
            <a:r>
              <a:rPr lang="en-US" sz="4400" b="1" kern="0" dirty="0">
                <a:solidFill>
                  <a:schemeClr val="lt1"/>
                </a:solidFill>
                <a:latin typeface="Baskerville SemiBold" panose="02020502070401020303" pitchFamily="18" charset="0"/>
                <a:ea typeface="Baskerville SemiBold" panose="02020502070401020303" pitchFamily="18" charset="0"/>
              </a:rPr>
              <a:t>Social Isolation &amp; Mental Health</a:t>
            </a:r>
          </a:p>
        </p:txBody>
      </p:sp>
    </p:spTree>
    <p:extLst>
      <p:ext uri="{BB962C8B-B14F-4D97-AF65-F5344CB8AC3E}">
        <p14:creationId xmlns:p14="http://schemas.microsoft.com/office/powerpoint/2010/main" val="280050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p:cTn id="7" dur="3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9" dur="3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10" dur="3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3196F9B-5883-4BC9-A9DA-D3303E91D9BF}"/>
              </a:ext>
            </a:extLst>
          </p:cNvPr>
          <p:cNvSpPr>
            <a:spLocks noGrp="1"/>
          </p:cNvSpPr>
          <p:nvPr>
            <p:ph idx="1"/>
          </p:nvPr>
        </p:nvSpPr>
        <p:spPr>
          <a:xfrm>
            <a:off x="1111249" y="1435102"/>
            <a:ext cx="4783138" cy="4931292"/>
          </a:xfrm>
        </p:spPr>
        <p:txBody>
          <a:bodyPr>
            <a:noAutofit/>
          </a:bodyPr>
          <a:lstStyle/>
          <a:p>
            <a:pPr>
              <a:lnSpc>
                <a:spcPct val="110000"/>
              </a:lnSpc>
              <a:buFont typeface="Wingdings" panose="05000000000000000000" pitchFamily="2" charset="2"/>
              <a:buChar char="v"/>
            </a:pPr>
            <a:r>
              <a:rPr lang="en-US" sz="1400" dirty="0">
                <a:latin typeface="+mj-lt"/>
              </a:rPr>
              <a:t> </a:t>
            </a:r>
            <a:r>
              <a:rPr lang="en-US" sz="1800" dirty="0">
                <a:latin typeface="+mj-lt"/>
              </a:rPr>
              <a:t>The brains of lonely people react differently than those with strong social networks</a:t>
            </a:r>
          </a:p>
          <a:p>
            <a:pPr>
              <a:lnSpc>
                <a:spcPct val="110000"/>
              </a:lnSpc>
              <a:buFont typeface="Wingdings" panose="05000000000000000000" pitchFamily="2" charset="2"/>
              <a:buChar char="v"/>
            </a:pPr>
            <a:r>
              <a:rPr lang="en-US" sz="1800" dirty="0">
                <a:latin typeface="+mj-lt"/>
              </a:rPr>
              <a:t>One study found that when viewing pleasant pictures, non-lonely subjects showed much more activity in a section of the brain known as the ventral striatum than the lonely subjects. The </a:t>
            </a:r>
            <a:r>
              <a:rPr lang="en-US" sz="1800" b="1" dirty="0">
                <a:latin typeface="+mj-lt"/>
              </a:rPr>
              <a:t>ventral striatum</a:t>
            </a:r>
            <a:r>
              <a:rPr lang="en-US" sz="1800" dirty="0">
                <a:latin typeface="+mj-lt"/>
              </a:rPr>
              <a:t> plays an important role in learning</a:t>
            </a:r>
          </a:p>
          <a:p>
            <a:pPr>
              <a:lnSpc>
                <a:spcPct val="110000"/>
              </a:lnSpc>
              <a:buFont typeface="Wingdings" panose="05000000000000000000" pitchFamily="2" charset="2"/>
              <a:buChar char="v"/>
            </a:pPr>
            <a:r>
              <a:rPr lang="en-US" sz="1800" dirty="0">
                <a:latin typeface="+mj-lt"/>
              </a:rPr>
              <a:t>Additionally, when non-lonely subjects viewed  unpleasant pictures, they demonstrated activity in the </a:t>
            </a:r>
            <a:r>
              <a:rPr lang="en-US" sz="1800" b="1" dirty="0">
                <a:latin typeface="+mj-lt"/>
              </a:rPr>
              <a:t>temporoparietal junction</a:t>
            </a:r>
            <a:r>
              <a:rPr lang="en-US" sz="1800" dirty="0">
                <a:latin typeface="+mj-lt"/>
              </a:rPr>
              <a:t>, an area of the brain associated with empathy; the lonely subjects had a lesser response </a:t>
            </a:r>
          </a:p>
          <a:p>
            <a:pPr marL="0" indent="0">
              <a:lnSpc>
                <a:spcPct val="110000"/>
              </a:lnSpc>
              <a:buNone/>
            </a:pPr>
            <a:endParaRPr lang="en-US" sz="1400" i="1" dirty="0">
              <a:latin typeface="+mj-lt"/>
            </a:endParaRPr>
          </a:p>
          <a:p>
            <a:pPr>
              <a:lnSpc>
                <a:spcPct val="110000"/>
              </a:lnSpc>
            </a:pPr>
            <a:endParaRPr lang="en-US" sz="1400" dirty="0">
              <a:latin typeface="+mj-lt"/>
            </a:endParaRPr>
          </a:p>
        </p:txBody>
      </p:sp>
      <p:pic>
        <p:nvPicPr>
          <p:cNvPr id="5" name="Content Placeholder 8">
            <a:extLst>
              <a:ext uri="{FF2B5EF4-FFF2-40B4-BE49-F238E27FC236}">
                <a16:creationId xmlns:a16="http://schemas.microsoft.com/office/drawing/2014/main" id="{C2762D1E-A901-4A49-999B-993B1FB793F7}"/>
              </a:ext>
            </a:extLst>
          </p:cNvPr>
          <p:cNvPicPr>
            <a:picLocks/>
          </p:cNvPicPr>
          <p:nvPr/>
        </p:nvPicPr>
        <p:blipFill rotWithShape="1">
          <a:blip r:embed="rId2">
            <a:extLst>
              <a:ext uri="{28A0092B-C50C-407E-A947-70E740481C1C}">
                <a14:useLocalDpi xmlns:a14="http://schemas.microsoft.com/office/drawing/2010/main" val="0"/>
              </a:ext>
            </a:extLst>
          </a:blip>
          <a:srcRect t="3073" r="2" b="2646"/>
          <a:stretch/>
        </p:blipFill>
        <p:spPr bwMode="auto">
          <a:xfrm>
            <a:off x="6632574" y="1324877"/>
            <a:ext cx="4962568" cy="493129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7317AE8-6425-C849-BA5A-AB40A9906864}"/>
              </a:ext>
            </a:extLst>
          </p:cNvPr>
          <p:cNvSpPr txBox="1"/>
          <p:nvPr/>
        </p:nvSpPr>
        <p:spPr>
          <a:xfrm>
            <a:off x="6553201" y="6347736"/>
            <a:ext cx="3586162" cy="646331"/>
          </a:xfrm>
          <a:prstGeom prst="rect">
            <a:avLst/>
          </a:prstGeom>
          <a:noFill/>
        </p:spPr>
        <p:txBody>
          <a:bodyPr wrap="square" rtlCol="0">
            <a:spAutoFit/>
          </a:bodyPr>
          <a:lstStyle/>
          <a:p>
            <a:r>
              <a:rPr lang="en-US" i="1" dirty="0">
                <a:latin typeface="Bodoni MT" panose="02070603080606020203" pitchFamily="18" charset="0"/>
              </a:rPr>
              <a:t>University of Chicago, 2019</a:t>
            </a:r>
          </a:p>
          <a:p>
            <a:endParaRPr lang="en-US" dirty="0"/>
          </a:p>
        </p:txBody>
      </p:sp>
      <p:sp>
        <p:nvSpPr>
          <p:cNvPr id="3" name="Google Shape;34;p5">
            <a:extLst>
              <a:ext uri="{FF2B5EF4-FFF2-40B4-BE49-F238E27FC236}">
                <a16:creationId xmlns:a16="http://schemas.microsoft.com/office/drawing/2014/main" id="{B7512F9E-76BA-4B9E-B612-23679F4ECBFA}"/>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Isolation Impacts the Psyche and the Brain</a:t>
            </a:r>
          </a:p>
        </p:txBody>
      </p:sp>
    </p:spTree>
    <p:extLst>
      <p:ext uri="{BB962C8B-B14F-4D97-AF65-F5344CB8AC3E}">
        <p14:creationId xmlns:p14="http://schemas.microsoft.com/office/powerpoint/2010/main" val="1436753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062AD-36C6-404A-90BA-95F56B5D3063}"/>
              </a:ext>
            </a:extLst>
          </p:cNvPr>
          <p:cNvSpPr>
            <a:spLocks noGrp="1"/>
          </p:cNvSpPr>
          <p:nvPr>
            <p:ph idx="1"/>
          </p:nvPr>
        </p:nvSpPr>
        <p:spPr>
          <a:xfrm>
            <a:off x="826314" y="2436430"/>
            <a:ext cx="10677988" cy="1247204"/>
          </a:xfrm>
        </p:spPr>
        <p:txBody>
          <a:bodyPr>
            <a:normAutofit/>
          </a:bodyPr>
          <a:lstStyle/>
          <a:p>
            <a:pPr>
              <a:buFont typeface="Wingdings" pitchFamily="2" charset="2"/>
              <a:buChar char="v"/>
            </a:pPr>
            <a:r>
              <a:rPr lang="en-US" sz="2400" dirty="0">
                <a:latin typeface="Arial" panose="020B0604020202020204" pitchFamily="34" charset="0"/>
                <a:cs typeface="Arial" panose="020B0604020202020204" pitchFamily="34" charset="0"/>
              </a:rPr>
              <a:t>Specific Increased Mental Health Concerns in the Elderly</a:t>
            </a:r>
          </a:p>
          <a:p>
            <a:pPr>
              <a:buFont typeface="Wingdings" pitchFamily="2" charset="2"/>
              <a:buChar char="v"/>
            </a:pPr>
            <a:r>
              <a:rPr lang="en-US" sz="2400" dirty="0">
                <a:latin typeface="Arial" panose="020B0604020202020204" pitchFamily="34" charset="0"/>
                <a:cs typeface="Arial" panose="020B0604020202020204" pitchFamily="34" charset="0"/>
              </a:rPr>
              <a:t>Intervention Strategies</a:t>
            </a:r>
          </a:p>
          <a:p>
            <a:pPr>
              <a:buFont typeface="Wingdings" pitchFamily="2" charset="2"/>
              <a:buChar char="v"/>
            </a:pPr>
            <a:r>
              <a:rPr lang="en-US" sz="2400" dirty="0">
                <a:latin typeface="Arial" panose="020B0604020202020204" pitchFamily="34" charset="0"/>
                <a:cs typeface="Arial" panose="020B0604020202020204" pitchFamily="34" charset="0"/>
              </a:rPr>
              <a:t>Self-Care and protection for the mental health clinician</a:t>
            </a:r>
          </a:p>
          <a:p>
            <a:endParaRPr lang="en-US" sz="2400" dirty="0">
              <a:latin typeface="Arial" panose="020B0604020202020204" pitchFamily="34" charset="0"/>
              <a:cs typeface="Arial" panose="020B0604020202020204" pitchFamily="34" charset="0"/>
            </a:endParaRPr>
          </a:p>
        </p:txBody>
      </p:sp>
      <p:sp>
        <p:nvSpPr>
          <p:cNvPr id="5" name="Google Shape;34;p5">
            <a:extLst>
              <a:ext uri="{FF2B5EF4-FFF2-40B4-BE49-F238E27FC236}">
                <a16:creationId xmlns:a16="http://schemas.microsoft.com/office/drawing/2014/main" id="{CA7A435B-3BC5-42ED-8DE9-0B13E5E28BF0}"/>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Given that we know the brain and psyche are impacted… We must consider</a:t>
            </a:r>
          </a:p>
        </p:txBody>
      </p:sp>
    </p:spTree>
    <p:extLst>
      <p:ext uri="{BB962C8B-B14F-4D97-AF65-F5344CB8AC3E}">
        <p14:creationId xmlns:p14="http://schemas.microsoft.com/office/powerpoint/2010/main" val="354752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Getting Past your Past – Conquering Anxiety and Dealing with PTSD ...">
            <a:extLst>
              <a:ext uri="{FF2B5EF4-FFF2-40B4-BE49-F238E27FC236}">
                <a16:creationId xmlns:a16="http://schemas.microsoft.com/office/drawing/2014/main" id="{8471DD20-04F3-324B-9C47-48DCD5F368D3}"/>
              </a:ext>
            </a:extLst>
          </p:cNvPr>
          <p:cNvPicPr>
            <a:picLocks noGrp="1" noChangeAspect="1" noChangeArrowheads="1"/>
          </p:cNvPicPr>
          <p:nvPr>
            <p:ph sz="half" idx="2"/>
          </p:nvPr>
        </p:nvPicPr>
        <p:blipFill rotWithShape="1">
          <a:blip r:embed="rId2" r:link="rId3">
            <a:duotone>
              <a:prstClr val="black"/>
              <a:schemeClr val="accent5">
                <a:tint val="45000"/>
                <a:satMod val="400000"/>
              </a:schemeClr>
            </a:duotone>
            <a:alphaModFix/>
            <a:extLst>
              <a:ext uri="{28A0092B-C50C-407E-A947-70E740481C1C}">
                <a14:useLocalDpi xmlns:a14="http://schemas.microsoft.com/office/drawing/2010/main" val="0"/>
              </a:ext>
            </a:extLst>
          </a:blip>
          <a:srcRect t="11329" b="11329"/>
          <a:stretch>
            <a:fillRect/>
          </a:stretch>
        </p:blipFill>
        <p:spPr bwMode="auto">
          <a:xfrm>
            <a:off x="1557218" y="1381371"/>
            <a:ext cx="8193364" cy="52508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BD170F-9408-BB43-A03F-1AE0CA47E42A}"/>
              </a:ext>
            </a:extLst>
          </p:cNvPr>
          <p:cNvSpPr>
            <a:spLocks noGrp="1"/>
          </p:cNvSpPr>
          <p:nvPr>
            <p:ph type="title"/>
          </p:nvPr>
        </p:nvSpPr>
        <p:spPr>
          <a:xfrm>
            <a:off x="1143002" y="112461"/>
            <a:ext cx="9905998" cy="1092200"/>
          </a:xfrm>
        </p:spPr>
        <p:txBody>
          <a:bodyPr vert="horz" lIns="91440" tIns="45720" rIns="91440" bIns="45720" rtlCol="0" anchor="ctr">
            <a:normAutofit/>
          </a:bodyPr>
          <a:lstStyle/>
          <a:p>
            <a:pPr algn="ctr"/>
            <a:r>
              <a:rPr lang="en-US" sz="4000" dirty="0">
                <a:solidFill>
                  <a:schemeClr val="bg1"/>
                </a:solidFill>
                <a:latin typeface="Baskerville Old Face" panose="02020602080505020303" pitchFamily="18" charset="77"/>
              </a:rPr>
              <a:t>PTSD: The Trauma of Pandemic</a:t>
            </a:r>
          </a:p>
        </p:txBody>
      </p:sp>
      <p:sp>
        <p:nvSpPr>
          <p:cNvPr id="3" name="Content Placeholder 2">
            <a:extLst>
              <a:ext uri="{FF2B5EF4-FFF2-40B4-BE49-F238E27FC236}">
                <a16:creationId xmlns:a16="http://schemas.microsoft.com/office/drawing/2014/main" id="{1946C944-E252-584B-AFD8-20F5A7F9B446}"/>
              </a:ext>
            </a:extLst>
          </p:cNvPr>
          <p:cNvSpPr>
            <a:spLocks noGrp="1"/>
          </p:cNvSpPr>
          <p:nvPr>
            <p:ph sz="half" idx="1"/>
          </p:nvPr>
        </p:nvSpPr>
        <p:spPr>
          <a:xfrm>
            <a:off x="1143001" y="2252134"/>
            <a:ext cx="9905999" cy="3454399"/>
          </a:xfrm>
        </p:spPr>
        <p:txBody>
          <a:bodyPr vert="horz" lIns="91440" tIns="45720" rIns="91440" bIns="45720" rtlCol="0" anchor="ctr">
            <a:normAutofit/>
          </a:bodyPr>
          <a:lstStyle/>
          <a:p>
            <a:r>
              <a:rPr lang="en-US" sz="3200" dirty="0">
                <a:latin typeface="Baskerville Old Face" panose="02020602080505020303" pitchFamily="18" charset="77"/>
              </a:rPr>
              <a:t>Both earlier and recent findings suggest that infectious disease epidemics and pandemics can be highly </a:t>
            </a:r>
            <a:r>
              <a:rPr lang="en-US" sz="3200" dirty="0">
                <a:solidFill>
                  <a:schemeClr val="tx1"/>
                </a:solidFill>
                <a:latin typeface="Baskerville Old Face" panose="02020602080505020303" pitchFamily="18" charset="77"/>
              </a:rPr>
              <a:t>traumatic</a:t>
            </a:r>
            <a:r>
              <a:rPr lang="en-US" sz="3200" dirty="0">
                <a:latin typeface="Baskerville Old Face" panose="02020602080505020303" pitchFamily="18" charset="77"/>
              </a:rPr>
              <a:t> and lead to PTSD and chronic psychological distress</a:t>
            </a:r>
          </a:p>
          <a:p>
            <a:r>
              <a:rPr lang="en-US" sz="3200" dirty="0">
                <a:latin typeface="Baskerville Old Face" panose="02020602080505020303" pitchFamily="18" charset="77"/>
              </a:rPr>
              <a:t>Understanding risk factors is key for early identification, intervention and treatment</a:t>
            </a:r>
          </a:p>
          <a:p>
            <a:endParaRPr lang="en-US" sz="2000" dirty="0"/>
          </a:p>
        </p:txBody>
      </p:sp>
    </p:spTree>
    <p:extLst>
      <p:ext uri="{BB962C8B-B14F-4D97-AF65-F5344CB8AC3E}">
        <p14:creationId xmlns:p14="http://schemas.microsoft.com/office/powerpoint/2010/main" val="1389207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2926" y="1393086"/>
            <a:ext cx="9400309" cy="1143000"/>
          </a:xfrm>
        </p:spPr>
        <p:txBody>
          <a:bodyPr>
            <a:normAutofit/>
          </a:bodyPr>
          <a:lstStyle/>
          <a:p>
            <a:r>
              <a:rPr lang="en-US" b="1" dirty="0">
                <a:solidFill>
                  <a:schemeClr val="tx1"/>
                </a:solidFill>
              </a:rPr>
              <a:t>Brian O’Toole</a:t>
            </a:r>
            <a:br>
              <a:rPr lang="en-US" b="1" dirty="0">
                <a:solidFill>
                  <a:schemeClr val="tx1"/>
                </a:solidFill>
              </a:rPr>
            </a:br>
            <a:r>
              <a:rPr lang="en-US" dirty="0">
                <a:solidFill>
                  <a:schemeClr val="tx1"/>
                </a:solidFill>
              </a:rPr>
              <a:t>Attorney At Law</a:t>
            </a:r>
            <a:endParaRPr lang="en-US" sz="2800" dirty="0">
              <a:solidFill>
                <a:schemeClr val="tx1"/>
              </a:solidFill>
            </a:endParaRPr>
          </a:p>
        </p:txBody>
      </p:sp>
      <p:sp>
        <p:nvSpPr>
          <p:cNvPr id="4" name="Google Shape;34;p5">
            <a:extLst>
              <a:ext uri="{FF2B5EF4-FFF2-40B4-BE49-F238E27FC236}">
                <a16:creationId xmlns:a16="http://schemas.microsoft.com/office/drawing/2014/main" id="{887744A3-BF38-4929-8865-7C2B0712C2CF}"/>
              </a:ext>
            </a:extLst>
          </p:cNvPr>
          <p:cNvSpPr txBox="1">
            <a:spLocks/>
          </p:cNvSpPr>
          <p:nvPr/>
        </p:nvSpPr>
        <p:spPr>
          <a:xfrm>
            <a:off x="0" y="391111"/>
            <a:ext cx="12192000" cy="67220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2801" b="1" kern="0" dirty="0">
                <a:solidFill>
                  <a:schemeClr val="lt1"/>
                </a:solidFill>
                <a:latin typeface="Baskerville SemiBold" panose="02020502070401020303" pitchFamily="18" charset="0"/>
                <a:ea typeface="Baskerville SemiBold" panose="02020502070401020303" pitchFamily="18" charset="0"/>
              </a:rPr>
              <a:t>Welcome</a:t>
            </a:r>
            <a:endParaRPr lang="en-US" sz="2600" b="1" kern="0" dirty="0">
              <a:solidFill>
                <a:schemeClr val="lt1"/>
              </a:solidFill>
            </a:endParaRPr>
          </a:p>
        </p:txBody>
      </p:sp>
      <p:pic>
        <p:nvPicPr>
          <p:cNvPr id="7" name="Picture 6">
            <a:extLst>
              <a:ext uri="{FF2B5EF4-FFF2-40B4-BE49-F238E27FC236}">
                <a16:creationId xmlns:a16="http://schemas.microsoft.com/office/drawing/2014/main" id="{AC145A98-729E-47A9-A32E-F10610578FF7}"/>
              </a:ext>
            </a:extLst>
          </p:cNvPr>
          <p:cNvPicPr>
            <a:picLocks noChangeAspect="1"/>
          </p:cNvPicPr>
          <p:nvPr/>
        </p:nvPicPr>
        <p:blipFill>
          <a:blip r:embed="rId2"/>
          <a:srcRect/>
          <a:stretch/>
        </p:blipFill>
        <p:spPr>
          <a:xfrm>
            <a:off x="282837" y="1393086"/>
            <a:ext cx="1765501" cy="2741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238B90BE-8764-4DA0-ABA5-FF16FC5C2B29}"/>
              </a:ext>
            </a:extLst>
          </p:cNvPr>
          <p:cNvSpPr txBox="1"/>
          <p:nvPr/>
        </p:nvSpPr>
        <p:spPr>
          <a:xfrm>
            <a:off x="2292926" y="2536086"/>
            <a:ext cx="9746673" cy="4152675"/>
          </a:xfrm>
          <a:prstGeom prst="rect">
            <a:avLst/>
          </a:prstGeom>
          <a:noFill/>
        </p:spPr>
        <p:txBody>
          <a:bodyPr wrap="square" rtlCol="0">
            <a:spAutoFit/>
          </a:bodyPr>
          <a:lstStyle/>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Brian O'Toole’s practice emphasizes Estate Planning, Elder Law, Medi-Cal Eligibility, Long-Term Care Planning, Trust Administration, and Probate Administration.  In addition to creating wills and trusts, administering trusts, and navigating probate court, he is particularly experienced in creating strategies to protect assets from the overwhelming costs associated with skilled nursing home care.</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Brian attended the University of California at Davis and completed his undergraduate work in 1999, receiving a Bachelor of Science in Genetics and a Bachelor of Arts in Philosophy.  From 2001 to 2003 Brian served in the Peace Corps as a health adviser in The Gambia, West Africa.  He received his J.D. from the University of California, Hastings College of the Law.</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Brian is a member of the National Academy of Elder Law Attorneys, has created and presented continuing education courses for attorneys in estate planning and elder law at the University of Pacific McGeorge School of Law, and often provides informational seminars for various organizations, including Eldercare Services and local schools.</a:t>
            </a:r>
          </a:p>
        </p:txBody>
      </p:sp>
    </p:spTree>
    <p:extLst>
      <p:ext uri="{BB962C8B-B14F-4D97-AF65-F5344CB8AC3E}">
        <p14:creationId xmlns:p14="http://schemas.microsoft.com/office/powerpoint/2010/main" val="2760458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5FECCC-34B6-364B-89E0-EFE56A068B85}"/>
              </a:ext>
            </a:extLst>
          </p:cNvPr>
          <p:cNvSpPr>
            <a:spLocks noGrp="1"/>
          </p:cNvSpPr>
          <p:nvPr>
            <p:ph idx="1"/>
          </p:nvPr>
        </p:nvSpPr>
        <p:spPr>
          <a:xfrm>
            <a:off x="276225" y="1166813"/>
            <a:ext cx="10770783" cy="6088062"/>
          </a:xfrm>
        </p:spPr>
        <p:txBody>
          <a:bodyPr anchor="ctr">
            <a:noAutofit/>
          </a:bodyPr>
          <a:lstStyle/>
          <a:p>
            <a:pPr>
              <a:buFont typeface="Wingdings" pitchFamily="2" charset="2"/>
              <a:buChar char="v"/>
            </a:pPr>
            <a:r>
              <a:rPr lang="en-US" dirty="0">
                <a:latin typeface="Baskerville Old Face" panose="02020602080505020303" pitchFamily="18" charset="77"/>
              </a:rPr>
              <a:t>Level of Exposure</a:t>
            </a:r>
          </a:p>
          <a:p>
            <a:pPr lvl="3">
              <a:buFont typeface="Wingdings" pitchFamily="2" charset="2"/>
              <a:buChar char="ü"/>
            </a:pPr>
            <a:r>
              <a:rPr lang="en-US" sz="2400" dirty="0">
                <a:latin typeface="Baskerville Old Face" panose="02020602080505020303" pitchFamily="18" charset="77"/>
              </a:rPr>
              <a:t> Older adults are more like to report PTSD symptoms than middle aged adults </a:t>
            </a:r>
          </a:p>
          <a:p>
            <a:pPr marL="822960" lvl="3" indent="0">
              <a:buNone/>
            </a:pPr>
            <a:endParaRPr lang="en-US" sz="2400" dirty="0">
              <a:latin typeface="Baskerville Old Face" panose="02020602080505020303" pitchFamily="18" charset="77"/>
            </a:endParaRPr>
          </a:p>
          <a:p>
            <a:pPr lvl="3">
              <a:buFont typeface="Wingdings" pitchFamily="2" charset="2"/>
              <a:buChar char="ü"/>
            </a:pPr>
            <a:r>
              <a:rPr lang="en-US" sz="2400" dirty="0">
                <a:latin typeface="Baskerville Old Face" panose="02020602080505020303" pitchFamily="18" charset="77"/>
              </a:rPr>
              <a:t>Living in highly affected areas can be an independent risk factor of PTSD – particularly among older adults – even if the individual and those who are close to them do not contract the disease (Lee et al, 2006)</a:t>
            </a:r>
          </a:p>
          <a:p>
            <a:endParaRPr lang="en-US" sz="2000" dirty="0"/>
          </a:p>
        </p:txBody>
      </p:sp>
      <p:sp>
        <p:nvSpPr>
          <p:cNvPr id="5" name="Google Shape;34;p5">
            <a:extLst>
              <a:ext uri="{FF2B5EF4-FFF2-40B4-BE49-F238E27FC236}">
                <a16:creationId xmlns:a16="http://schemas.microsoft.com/office/drawing/2014/main" id="{2C0575D0-0C5B-490E-9A9D-3BC6173856FA}"/>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Probable Risk Factors for PTSD and Chronic Psychological Dysfunction</a:t>
            </a:r>
          </a:p>
        </p:txBody>
      </p:sp>
    </p:spTree>
    <p:extLst>
      <p:ext uri="{BB962C8B-B14F-4D97-AF65-F5344CB8AC3E}">
        <p14:creationId xmlns:p14="http://schemas.microsoft.com/office/powerpoint/2010/main" val="94763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3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A7E916-C81E-734E-B086-F9C078D38576}"/>
              </a:ext>
            </a:extLst>
          </p:cNvPr>
          <p:cNvSpPr>
            <a:spLocks noGrp="1"/>
          </p:cNvSpPr>
          <p:nvPr>
            <p:ph idx="1"/>
          </p:nvPr>
        </p:nvSpPr>
        <p:spPr>
          <a:xfrm>
            <a:off x="4708525" y="1230840"/>
            <a:ext cx="6616700" cy="5679547"/>
          </a:xfrm>
        </p:spPr>
        <p:txBody>
          <a:bodyPr>
            <a:normAutofit/>
          </a:bodyPr>
          <a:lstStyle/>
          <a:p>
            <a:pPr>
              <a:buFont typeface="Wingdings" pitchFamily="2" charset="2"/>
              <a:buChar char="v"/>
            </a:pPr>
            <a:r>
              <a:rPr lang="en-US" sz="2800" dirty="0">
                <a:latin typeface="Baskerville Old Face" panose="02020602080505020303" pitchFamily="18" charset="77"/>
              </a:rPr>
              <a:t> Other Risk Factors Revealed by Research</a:t>
            </a:r>
          </a:p>
          <a:p>
            <a:pPr lvl="1">
              <a:buClr>
                <a:srgbClr val="8C0000"/>
              </a:buClr>
              <a:buFont typeface="Wingdings" pitchFamily="2" charset="2"/>
              <a:buChar char="ü"/>
            </a:pPr>
            <a:r>
              <a:rPr lang="en-US" sz="2600" dirty="0">
                <a:latin typeface="Baskerville Old Face" panose="02020602080505020303" pitchFamily="18" charset="77"/>
              </a:rPr>
              <a:t> Isolation </a:t>
            </a:r>
          </a:p>
          <a:p>
            <a:pPr lvl="1">
              <a:buClr>
                <a:srgbClr val="8C0000"/>
              </a:buClr>
              <a:buFont typeface="Wingdings" pitchFamily="2" charset="2"/>
              <a:buChar char="ü"/>
            </a:pPr>
            <a:r>
              <a:rPr lang="en-US" sz="2600" dirty="0">
                <a:latin typeface="Baskerville Old Face" panose="02020602080505020303" pitchFamily="18" charset="77"/>
              </a:rPr>
              <a:t>Social inequalities</a:t>
            </a:r>
          </a:p>
          <a:p>
            <a:pPr lvl="1">
              <a:buClr>
                <a:srgbClr val="8C0000"/>
              </a:buClr>
              <a:buFont typeface="Wingdings" pitchFamily="2" charset="2"/>
              <a:buChar char="ü"/>
            </a:pPr>
            <a:r>
              <a:rPr lang="en-US" sz="2600" dirty="0">
                <a:latin typeface="Baskerville Old Face" panose="02020602080505020303" pitchFamily="18" charset="77"/>
              </a:rPr>
              <a:t>Living with a Disability</a:t>
            </a:r>
          </a:p>
          <a:p>
            <a:pPr lvl="1">
              <a:buClr>
                <a:srgbClr val="8C0000"/>
              </a:buClr>
              <a:buFont typeface="Wingdings" pitchFamily="2" charset="2"/>
              <a:buChar char="ü"/>
            </a:pPr>
            <a:r>
              <a:rPr lang="en-US" sz="2600" dirty="0">
                <a:latin typeface="Baskerville Old Face" panose="02020602080505020303" pitchFamily="18" charset="77"/>
              </a:rPr>
              <a:t>Gender </a:t>
            </a:r>
          </a:p>
          <a:p>
            <a:pPr lvl="1">
              <a:buClr>
                <a:srgbClr val="8C0000"/>
              </a:buClr>
              <a:buFont typeface="Wingdings" pitchFamily="2" charset="2"/>
              <a:buChar char="ü"/>
            </a:pPr>
            <a:r>
              <a:rPr lang="en-US" sz="2600" dirty="0">
                <a:latin typeface="Baskerville Old Face" panose="02020602080505020303" pitchFamily="18" charset="77"/>
              </a:rPr>
              <a:t>Age</a:t>
            </a:r>
          </a:p>
          <a:p>
            <a:pPr marL="57150" lvl="1" indent="-42863">
              <a:buNone/>
            </a:pPr>
            <a:r>
              <a:rPr lang="en-US" sz="2800" b="1" dirty="0">
                <a:latin typeface="Baskerville Old Face" panose="02020602080505020303" pitchFamily="18" charset="77"/>
              </a:rPr>
              <a:t>As such, early detection of risk factors and early intervention play a critical role in mitigating the effects of Covid-19 on psychological functioning</a:t>
            </a:r>
          </a:p>
          <a:p>
            <a:endParaRPr lang="en-US" dirty="0"/>
          </a:p>
        </p:txBody>
      </p:sp>
      <p:sp>
        <p:nvSpPr>
          <p:cNvPr id="5" name="Text Placeholder 4">
            <a:extLst>
              <a:ext uri="{FF2B5EF4-FFF2-40B4-BE49-F238E27FC236}">
                <a16:creationId xmlns:a16="http://schemas.microsoft.com/office/drawing/2014/main" id="{1156BBF5-73B1-D642-BC27-7985B2E19D1D}"/>
              </a:ext>
            </a:extLst>
          </p:cNvPr>
          <p:cNvSpPr>
            <a:spLocks noGrp="1"/>
          </p:cNvSpPr>
          <p:nvPr>
            <p:ph type="body" sz="half" idx="2"/>
          </p:nvPr>
        </p:nvSpPr>
        <p:spPr>
          <a:xfrm>
            <a:off x="513292" y="1429543"/>
            <a:ext cx="3856037" cy="3457574"/>
          </a:xfrm>
          <a:prstGeom prst="rect">
            <a:avLst/>
          </a:prstGeom>
          <a:blipFill rotWithShape="1">
            <a:blip r:embed="rId2">
              <a:extLst>
                <a:ext uri="{28A0092B-C50C-407E-A947-70E740481C1C}">
                  <a14:useLocalDpi xmlns:a14="http://schemas.microsoft.com/office/drawing/2010/main" val="0"/>
                </a:ext>
              </a:extLst>
            </a:blip>
            <a:srcRect/>
            <a:stretch>
              <a:fillRect l="-33000" r="-33000"/>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 name="Google Shape;34;p5">
            <a:extLst>
              <a:ext uri="{FF2B5EF4-FFF2-40B4-BE49-F238E27FC236}">
                <a16:creationId xmlns:a16="http://schemas.microsoft.com/office/drawing/2014/main" id="{46460B3D-78D9-441D-A9BF-69CEF67B504D}"/>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Continued</a:t>
            </a:r>
          </a:p>
        </p:txBody>
      </p:sp>
    </p:spTree>
    <p:extLst>
      <p:ext uri="{BB962C8B-B14F-4D97-AF65-F5344CB8AC3E}">
        <p14:creationId xmlns:p14="http://schemas.microsoft.com/office/powerpoint/2010/main" val="35709695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113AD-59DE-B54B-87E5-319F887F3443}"/>
              </a:ext>
            </a:extLst>
          </p:cNvPr>
          <p:cNvSpPr>
            <a:spLocks noGrp="1"/>
          </p:cNvSpPr>
          <p:nvPr>
            <p:ph idx="1"/>
          </p:nvPr>
        </p:nvSpPr>
        <p:spPr>
          <a:xfrm>
            <a:off x="1235075" y="1990726"/>
            <a:ext cx="9840911" cy="3990182"/>
          </a:xfrm>
        </p:spPr>
        <p:txBody>
          <a:bodyPr anchor="t">
            <a:noAutofit/>
          </a:bodyPr>
          <a:lstStyle/>
          <a:p>
            <a:r>
              <a:rPr lang="en-US" sz="2800" dirty="0">
                <a:latin typeface="Baskerville Old Face" panose="02020602080505020303" pitchFamily="18" charset="77"/>
              </a:rPr>
              <a:t>Anna is 60-year-old female who had recently been diagnosed with Post Concussive Syndrome</a:t>
            </a:r>
          </a:p>
          <a:p>
            <a:r>
              <a:rPr lang="en-US" sz="2800" dirty="0">
                <a:latin typeface="Baskerville Old Face" panose="02020602080505020303" pitchFamily="18" charset="77"/>
              </a:rPr>
              <a:t>Due to the pandemic, her mother’s caregiver stopped coming, causing Anna to have to go care for her elderly mother</a:t>
            </a:r>
          </a:p>
          <a:p>
            <a:r>
              <a:rPr lang="en-US" sz="2800" dirty="0">
                <a:latin typeface="Baskerville Old Face" panose="02020602080505020303" pitchFamily="18" charset="77"/>
              </a:rPr>
              <a:t>Anna, a nurse herself, was already on disability to due her concussion</a:t>
            </a:r>
          </a:p>
          <a:p>
            <a:r>
              <a:rPr lang="en-US" sz="2800" dirty="0">
                <a:latin typeface="Baskerville Old Face" panose="02020602080505020303" pitchFamily="18" charset="77"/>
              </a:rPr>
              <a:t>Once Anna began to care for her mother her isolation increased</a:t>
            </a:r>
          </a:p>
          <a:p>
            <a:pPr marL="0" indent="0">
              <a:buNone/>
            </a:pPr>
            <a:endParaRPr lang="en-US" dirty="0"/>
          </a:p>
        </p:txBody>
      </p:sp>
      <p:sp>
        <p:nvSpPr>
          <p:cNvPr id="5" name="Google Shape;34;p5">
            <a:extLst>
              <a:ext uri="{FF2B5EF4-FFF2-40B4-BE49-F238E27FC236}">
                <a16:creationId xmlns:a16="http://schemas.microsoft.com/office/drawing/2014/main" id="{91EABBF4-6F68-44DC-A806-0D6FB0FBD9E1}"/>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Case Study: Anna</a:t>
            </a:r>
          </a:p>
        </p:txBody>
      </p:sp>
    </p:spTree>
    <p:extLst>
      <p:ext uri="{BB962C8B-B14F-4D97-AF65-F5344CB8AC3E}">
        <p14:creationId xmlns:p14="http://schemas.microsoft.com/office/powerpoint/2010/main" val="1049752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84DAE2B-A14D-A647-A7C4-E578833A984A}"/>
              </a:ext>
            </a:extLst>
          </p:cNvPr>
          <p:cNvSpPr>
            <a:spLocks noGrp="1"/>
          </p:cNvSpPr>
          <p:nvPr>
            <p:ph type="subTitle" idx="1"/>
          </p:nvPr>
        </p:nvSpPr>
        <p:spPr>
          <a:xfrm>
            <a:off x="495300" y="1376363"/>
            <a:ext cx="11387139" cy="5219700"/>
          </a:xfrm>
        </p:spPr>
        <p:txBody>
          <a:bodyPr vert="horz" lIns="91440" tIns="45720" rIns="91440" bIns="45720" rtlCol="0" anchor="ctr">
            <a:noAutofit/>
          </a:bodyPr>
          <a:lstStyle/>
          <a:p>
            <a:pPr indent="-228600">
              <a:buFont typeface="Arial" panose="020B0604020202020204" pitchFamily="34" charset="0"/>
              <a:buChar char="•"/>
            </a:pPr>
            <a:r>
              <a:rPr lang="en-US" sz="2800" dirty="0">
                <a:solidFill>
                  <a:schemeClr val="tx1"/>
                </a:solidFill>
              </a:rPr>
              <a:t>Anna had been engaging in PT and OT, both of which switched to telemedicine</a:t>
            </a:r>
          </a:p>
          <a:p>
            <a:pPr indent="-228600">
              <a:buFont typeface="Arial" panose="020B0604020202020204" pitchFamily="34" charset="0"/>
              <a:buChar char="•"/>
            </a:pPr>
            <a:r>
              <a:rPr lang="en-US" sz="2800" dirty="0">
                <a:solidFill>
                  <a:schemeClr val="tx1"/>
                </a:solidFill>
              </a:rPr>
              <a:t>She found herself canceling appointments to care for her mother</a:t>
            </a:r>
          </a:p>
          <a:p>
            <a:pPr indent="-228600">
              <a:buFont typeface="Arial" panose="020B0604020202020204" pitchFamily="34" charset="0"/>
              <a:buChar char="•"/>
            </a:pPr>
            <a:r>
              <a:rPr lang="en-US" sz="2800" dirty="0">
                <a:solidFill>
                  <a:schemeClr val="tx1"/>
                </a:solidFill>
              </a:rPr>
              <a:t>She became exhausted, developed nightmares, and described feeling in a mental fog</a:t>
            </a:r>
          </a:p>
          <a:p>
            <a:pPr indent="-228600">
              <a:buFont typeface="Arial" panose="020B0604020202020204" pitchFamily="34" charset="0"/>
              <a:buChar char="•"/>
            </a:pPr>
            <a:r>
              <a:rPr lang="en-US" sz="2800" dirty="0">
                <a:solidFill>
                  <a:schemeClr val="tx1"/>
                </a:solidFill>
              </a:rPr>
              <a:t>Anna was at high risk for PTSD due to the mechanism of her injury – the disruption of her mother’s care and the fact that she had to step in further increased her risk</a:t>
            </a:r>
          </a:p>
          <a:p>
            <a:pPr indent="-228600">
              <a:buFont typeface="Arial" panose="020B0604020202020204" pitchFamily="34" charset="0"/>
              <a:buChar char="•"/>
            </a:pPr>
            <a:endParaRPr lang="en-US" sz="1800" dirty="0">
              <a:solidFill>
                <a:schemeClr val="tx1"/>
              </a:solidFill>
            </a:endParaRPr>
          </a:p>
        </p:txBody>
      </p:sp>
      <p:sp>
        <p:nvSpPr>
          <p:cNvPr id="7" name="Google Shape;34;p5">
            <a:extLst>
              <a:ext uri="{FF2B5EF4-FFF2-40B4-BE49-F238E27FC236}">
                <a16:creationId xmlns:a16="http://schemas.microsoft.com/office/drawing/2014/main" id="{2F565112-B8D6-4D8A-979B-26BBDE036B39}"/>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Continued</a:t>
            </a:r>
          </a:p>
        </p:txBody>
      </p:sp>
    </p:spTree>
    <p:extLst>
      <p:ext uri="{BB962C8B-B14F-4D97-AF65-F5344CB8AC3E}">
        <p14:creationId xmlns:p14="http://schemas.microsoft.com/office/powerpoint/2010/main" val="17486186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D4FEAE-3854-3547-A7B9-B761D64766B8}"/>
              </a:ext>
            </a:extLst>
          </p:cNvPr>
          <p:cNvSpPr>
            <a:spLocks noGrp="1"/>
          </p:cNvSpPr>
          <p:nvPr>
            <p:ph sz="half" idx="1"/>
          </p:nvPr>
        </p:nvSpPr>
        <p:spPr/>
        <p:txBody>
          <a:bodyPr>
            <a:noAutofit/>
          </a:bodyPr>
          <a:lstStyle/>
          <a:p>
            <a:pPr>
              <a:buFont typeface="Wingdings" pitchFamily="2" charset="2"/>
              <a:buChar char="v"/>
            </a:pPr>
            <a:r>
              <a:rPr lang="en-US" sz="2400" dirty="0">
                <a:latin typeface="+mj-lt"/>
              </a:rPr>
              <a:t>The elderly are particularly susceptible to the adverse effects of isolation</a:t>
            </a:r>
          </a:p>
          <a:p>
            <a:pPr>
              <a:buFont typeface="Wingdings" pitchFamily="2" charset="2"/>
              <a:buChar char="v"/>
            </a:pPr>
            <a:r>
              <a:rPr lang="en-US" sz="2400" dirty="0">
                <a:latin typeface="+mj-lt"/>
              </a:rPr>
              <a:t> Living alone, loneliness, and social isolation are well-recognized risk factors for suicide later in life</a:t>
            </a:r>
          </a:p>
        </p:txBody>
      </p:sp>
      <p:sp>
        <p:nvSpPr>
          <p:cNvPr id="4" name="Content Placeholder 3">
            <a:extLst>
              <a:ext uri="{FF2B5EF4-FFF2-40B4-BE49-F238E27FC236}">
                <a16:creationId xmlns:a16="http://schemas.microsoft.com/office/drawing/2014/main" id="{E7C87A80-EB55-2146-A6BE-CBF5EFD3F192}"/>
              </a:ext>
            </a:extLst>
          </p:cNvPr>
          <p:cNvSpPr>
            <a:spLocks noGrp="1"/>
          </p:cNvSpPr>
          <p:nvPr>
            <p:ph sz="half" idx="2"/>
          </p:nvPr>
        </p:nvSpPr>
        <p:spPr/>
        <p:txBody>
          <a:bodyPr>
            <a:noAutofit/>
          </a:bodyPr>
          <a:lstStyle/>
          <a:p>
            <a:pPr>
              <a:buFont typeface="Wingdings" pitchFamily="2" charset="2"/>
              <a:buChar char="v"/>
            </a:pPr>
            <a:r>
              <a:rPr lang="en-US" sz="2400" dirty="0">
                <a:latin typeface="Arial" panose="020B0604020202020204" pitchFamily="34" charset="0"/>
                <a:cs typeface="Arial" panose="020B0604020202020204" pitchFamily="34" charset="0"/>
              </a:rPr>
              <a:t>Before the pandemic, even older adults living in senior communities  designed to reduce social isolation described moderate level of loneliness</a:t>
            </a:r>
          </a:p>
          <a:p>
            <a:pPr marL="0" indent="0">
              <a:buNone/>
            </a:pPr>
            <a:endParaRPr lang="en-US" sz="2400" i="1" dirty="0">
              <a:latin typeface="Arial" panose="020B0604020202020204" pitchFamily="34" charset="0"/>
              <a:cs typeface="Arial" panose="020B0604020202020204" pitchFamily="34" charset="0"/>
            </a:endParaRPr>
          </a:p>
          <a:p>
            <a:pPr marL="0" indent="0">
              <a:buNone/>
            </a:pPr>
            <a:r>
              <a:rPr lang="en-US" sz="2400" i="1" dirty="0">
                <a:latin typeface="Arial" panose="020B0604020202020204" pitchFamily="34" charset="0"/>
                <a:cs typeface="Arial" panose="020B0604020202020204" pitchFamily="34" charset="0"/>
              </a:rPr>
              <a:t>Draper, 2014</a:t>
            </a:r>
          </a:p>
          <a:p>
            <a:pPr marL="0" indent="0">
              <a:buNone/>
            </a:pPr>
            <a:endParaRPr lang="en-US" sz="2400" dirty="0">
              <a:latin typeface="Arial" panose="020B0604020202020204" pitchFamily="34" charset="0"/>
              <a:cs typeface="Arial" panose="020B0604020202020204" pitchFamily="34" charset="0"/>
            </a:endParaRPr>
          </a:p>
        </p:txBody>
      </p:sp>
      <p:sp>
        <p:nvSpPr>
          <p:cNvPr id="6" name="Google Shape;34;p5">
            <a:extLst>
              <a:ext uri="{FF2B5EF4-FFF2-40B4-BE49-F238E27FC236}">
                <a16:creationId xmlns:a16="http://schemas.microsoft.com/office/drawing/2014/main" id="{B4FAEB66-0F89-4FFD-ABE7-5B73211583E4}"/>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Elders and Suicide: Increased Risk</a:t>
            </a:r>
          </a:p>
        </p:txBody>
      </p:sp>
    </p:spTree>
    <p:extLst>
      <p:ext uri="{BB962C8B-B14F-4D97-AF65-F5344CB8AC3E}">
        <p14:creationId xmlns:p14="http://schemas.microsoft.com/office/powerpoint/2010/main" val="173301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A40506-E147-8F4D-A123-9110CB98BD6B}"/>
              </a:ext>
            </a:extLst>
          </p:cNvPr>
          <p:cNvSpPr>
            <a:spLocks noGrp="1"/>
          </p:cNvSpPr>
          <p:nvPr>
            <p:ph idx="1"/>
          </p:nvPr>
        </p:nvSpPr>
        <p:spPr>
          <a:xfrm>
            <a:off x="638175" y="1082673"/>
            <a:ext cx="10410825" cy="4708528"/>
          </a:xfrm>
        </p:spPr>
        <p:txBody>
          <a:bodyPr anchor="ctr">
            <a:normAutofit/>
          </a:bodyPr>
          <a:lstStyle/>
          <a:p>
            <a:pPr lvl="1">
              <a:buClr>
                <a:srgbClr val="8C0000"/>
              </a:buClr>
              <a:buFont typeface="Wingdings" pitchFamily="2" charset="2"/>
              <a:buChar char="ü"/>
            </a:pPr>
            <a:r>
              <a:rPr lang="en-US" sz="3600" dirty="0">
                <a:latin typeface="+mj-lt"/>
              </a:rPr>
              <a:t>Disconnectedness from society</a:t>
            </a:r>
          </a:p>
          <a:p>
            <a:pPr lvl="1">
              <a:buClr>
                <a:srgbClr val="8C0000"/>
              </a:buClr>
              <a:buFont typeface="Wingdings" pitchFamily="2" charset="2"/>
              <a:buChar char="ü"/>
            </a:pPr>
            <a:r>
              <a:rPr lang="en-US" sz="3600" dirty="0">
                <a:latin typeface="+mj-lt"/>
              </a:rPr>
              <a:t>Physical Distancing</a:t>
            </a:r>
          </a:p>
          <a:p>
            <a:pPr lvl="1">
              <a:buClr>
                <a:srgbClr val="8C0000"/>
              </a:buClr>
              <a:buFont typeface="Wingdings" pitchFamily="2" charset="2"/>
              <a:buChar char="ü"/>
            </a:pPr>
            <a:r>
              <a:rPr lang="en-US" sz="3600" dirty="0">
                <a:latin typeface="+mj-lt"/>
              </a:rPr>
              <a:t>Loss of usual social activities</a:t>
            </a:r>
          </a:p>
          <a:p>
            <a:pPr lvl="1">
              <a:buClr>
                <a:srgbClr val="8C0000"/>
              </a:buClr>
              <a:buFont typeface="Wingdings" pitchFamily="2" charset="2"/>
              <a:buChar char="ü"/>
            </a:pPr>
            <a:r>
              <a:rPr lang="en-US" sz="3600" dirty="0">
                <a:latin typeface="+mj-lt"/>
              </a:rPr>
              <a:t>Fear of burdening society with increase healthcare needs</a:t>
            </a:r>
          </a:p>
          <a:p>
            <a:endParaRPr lang="en-US" sz="1800" dirty="0"/>
          </a:p>
        </p:txBody>
      </p:sp>
      <p:sp>
        <p:nvSpPr>
          <p:cNvPr id="5" name="Google Shape;34;p5">
            <a:extLst>
              <a:ext uri="{FF2B5EF4-FFF2-40B4-BE49-F238E27FC236}">
                <a16:creationId xmlns:a16="http://schemas.microsoft.com/office/drawing/2014/main" id="{BD391E8E-FCA2-4C04-838C-A4FF6B9E89B2}"/>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Elders and Suicide: Red Flags</a:t>
            </a:r>
          </a:p>
        </p:txBody>
      </p:sp>
    </p:spTree>
    <p:extLst>
      <p:ext uri="{BB962C8B-B14F-4D97-AF65-F5344CB8AC3E}">
        <p14:creationId xmlns:p14="http://schemas.microsoft.com/office/powerpoint/2010/main" val="34808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3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3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3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68E985-3CC4-F646-A972-F67E6C8E19F7}"/>
              </a:ext>
            </a:extLst>
          </p:cNvPr>
          <p:cNvSpPr>
            <a:spLocks noGrp="1"/>
          </p:cNvSpPr>
          <p:nvPr>
            <p:ph idx="1"/>
          </p:nvPr>
        </p:nvSpPr>
        <p:spPr>
          <a:xfrm>
            <a:off x="523876" y="1876425"/>
            <a:ext cx="11406188" cy="6240463"/>
          </a:xfrm>
        </p:spPr>
        <p:txBody>
          <a:bodyPr>
            <a:normAutofit/>
          </a:bodyPr>
          <a:lstStyle/>
          <a:p>
            <a:pPr>
              <a:lnSpc>
                <a:spcPct val="110000"/>
              </a:lnSpc>
              <a:buFont typeface="Wingdings" pitchFamily="2" charset="2"/>
              <a:buChar char="v"/>
            </a:pPr>
            <a:r>
              <a:rPr lang="en-US" sz="2400" dirty="0">
                <a:latin typeface="+mj-lt"/>
              </a:rPr>
              <a:t>The Social Isolation Hypothesis introduced by Roger Faris in 1934:</a:t>
            </a:r>
          </a:p>
          <a:p>
            <a:pPr lvl="1">
              <a:lnSpc>
                <a:spcPct val="110000"/>
              </a:lnSpc>
            </a:pPr>
            <a:r>
              <a:rPr lang="en-US" sz="2400" dirty="0">
                <a:latin typeface="+mj-lt"/>
              </a:rPr>
              <a:t>“Any form of isolation that cuts the person  off from social relations for an extended period of time may potentially lead to a mental disorder” (1934:157)</a:t>
            </a:r>
          </a:p>
          <a:p>
            <a:pPr marL="457200" lvl="1" indent="0">
              <a:lnSpc>
                <a:spcPct val="110000"/>
              </a:lnSpc>
              <a:buNone/>
            </a:pPr>
            <a:endParaRPr lang="en-US" sz="2400" i="1" u="sng" dirty="0">
              <a:latin typeface="+mj-lt"/>
              <a:hlinkClick r:id="rId2">
                <a:extLst>
                  <a:ext uri="{A12FA001-AC4F-418D-AE19-62706E023703}">
                    <ahyp:hlinkClr xmlns:ahyp="http://schemas.microsoft.com/office/drawing/2018/hyperlinkcolor" val="tx"/>
                  </a:ext>
                </a:extLst>
              </a:hlinkClick>
            </a:endParaRPr>
          </a:p>
          <a:p>
            <a:pPr>
              <a:lnSpc>
                <a:spcPct val="110000"/>
              </a:lnSpc>
              <a:buFont typeface="Wingdings" pitchFamily="2" charset="2"/>
              <a:buChar char="v"/>
            </a:pPr>
            <a:r>
              <a:rPr lang="en-US" sz="2400" dirty="0">
                <a:latin typeface="+mj-lt"/>
              </a:rPr>
              <a:t>Cognitively, social isolation (i.e. loneliness) is a risk factor for, and may contribute to, poorer overall cognitive performance, faster cognitive decline, poorer executive functioning, increased negativity and depressive cognition, heightened sensitivity to social threats</a:t>
            </a:r>
            <a:endParaRPr lang="en-US" sz="2400" i="1" u="sng" dirty="0">
              <a:latin typeface="+mj-lt"/>
              <a:hlinkClick r:id="rId2">
                <a:extLst>
                  <a:ext uri="{A12FA001-AC4F-418D-AE19-62706E023703}">
                    <ahyp:hlinkClr xmlns:ahyp="http://schemas.microsoft.com/office/drawing/2018/hyperlinkcolor" val="tx"/>
                  </a:ext>
                </a:extLst>
              </a:hlinkClick>
            </a:endParaRPr>
          </a:p>
          <a:p>
            <a:pPr marL="457200" lvl="1" indent="0">
              <a:lnSpc>
                <a:spcPct val="110000"/>
              </a:lnSpc>
              <a:buNone/>
            </a:pPr>
            <a:endParaRPr lang="en-US" sz="2400" i="1" dirty="0">
              <a:latin typeface="+mj-lt"/>
              <a:hlinkClick r:id="" action="ppaction://noaction">
                <a:extLst>
                  <a:ext uri="{A12FA001-AC4F-418D-AE19-62706E023703}">
                    <ahyp:hlinkClr xmlns:ahyp="http://schemas.microsoft.com/office/drawing/2018/hyperlinkcolor" val="tx"/>
                  </a:ext>
                </a:extLst>
              </a:hlinkClick>
            </a:endParaRPr>
          </a:p>
          <a:p>
            <a:pPr marL="457200" lvl="1" indent="0">
              <a:lnSpc>
                <a:spcPct val="110000"/>
              </a:lnSpc>
              <a:buNone/>
            </a:pPr>
            <a:r>
              <a:rPr lang="en-US" sz="2400" i="1" dirty="0">
                <a:latin typeface="+mj-lt"/>
                <a:hlinkClick r:id="" action="ppaction://noaction">
                  <a:extLst>
                    <a:ext uri="{A12FA001-AC4F-418D-AE19-62706E023703}">
                      <ahyp:hlinkClr xmlns:ahyp="http://schemas.microsoft.com/office/drawing/2018/hyperlinkcolor" val="tx"/>
                    </a:ext>
                  </a:extLst>
                </a:hlinkClick>
              </a:rPr>
              <a:t>John T.Cacioppo  and Louise C.Hawkley</a:t>
            </a:r>
            <a:r>
              <a:rPr lang="en-US" sz="2400" i="1" dirty="0">
                <a:latin typeface="+mj-lt"/>
              </a:rPr>
              <a:t>, 2009</a:t>
            </a:r>
          </a:p>
          <a:p>
            <a:pPr lvl="1">
              <a:lnSpc>
                <a:spcPct val="110000"/>
              </a:lnSpc>
              <a:buFont typeface="Wingdings" pitchFamily="2" charset="2"/>
              <a:buChar char="v"/>
            </a:pPr>
            <a:endParaRPr lang="en-US" sz="2400" dirty="0">
              <a:latin typeface="+mj-lt"/>
            </a:endParaRPr>
          </a:p>
          <a:p>
            <a:pPr marL="457200" lvl="1" indent="0">
              <a:lnSpc>
                <a:spcPct val="110000"/>
              </a:lnSpc>
              <a:buNone/>
            </a:pPr>
            <a:endParaRPr lang="en-US" sz="2400" dirty="0">
              <a:latin typeface="+mj-lt"/>
            </a:endParaRPr>
          </a:p>
        </p:txBody>
      </p:sp>
      <p:sp>
        <p:nvSpPr>
          <p:cNvPr id="5" name="Google Shape;34;p5">
            <a:extLst>
              <a:ext uri="{FF2B5EF4-FFF2-40B4-BE49-F238E27FC236}">
                <a16:creationId xmlns:a16="http://schemas.microsoft.com/office/drawing/2014/main" id="{206478CE-CD93-4368-B353-3A86E0A09140}"/>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Forced Isolation: </a:t>
            </a:r>
            <a:br>
              <a:rPr lang="en-US" sz="4400" b="1" kern="0" dirty="0">
                <a:solidFill>
                  <a:schemeClr val="lt1"/>
                </a:solidFill>
                <a:latin typeface="Baskerville SemiBold" panose="02020502070401020303" pitchFamily="18" charset="0"/>
                <a:ea typeface="Baskerville SemiBold" panose="02020502070401020303" pitchFamily="18" charset="0"/>
              </a:rPr>
            </a:br>
            <a:r>
              <a:rPr lang="en-US" sz="4400" b="1" kern="0" dirty="0">
                <a:solidFill>
                  <a:schemeClr val="lt1"/>
                </a:solidFill>
                <a:latin typeface="Baskerville SemiBold" panose="02020502070401020303" pitchFamily="18" charset="0"/>
                <a:ea typeface="Baskerville SemiBold" panose="02020502070401020303" pitchFamily="18" charset="0"/>
              </a:rPr>
              <a:t>Cognitive and Emotional Consequences</a:t>
            </a:r>
          </a:p>
        </p:txBody>
      </p:sp>
    </p:spTree>
    <p:extLst>
      <p:ext uri="{BB962C8B-B14F-4D97-AF65-F5344CB8AC3E}">
        <p14:creationId xmlns:p14="http://schemas.microsoft.com/office/powerpoint/2010/main" val="33253852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322D88-AF58-814E-B935-853136672DD2}"/>
              </a:ext>
            </a:extLst>
          </p:cNvPr>
          <p:cNvSpPr>
            <a:spLocks noGrp="1"/>
          </p:cNvSpPr>
          <p:nvPr>
            <p:ph idx="1"/>
          </p:nvPr>
        </p:nvSpPr>
        <p:spPr/>
        <p:txBody>
          <a:bodyPr>
            <a:noAutofit/>
          </a:bodyPr>
          <a:lstStyle/>
          <a:p>
            <a:r>
              <a:rPr lang="en-US" sz="2400" dirty="0">
                <a:latin typeface="+mj-lt"/>
              </a:rPr>
              <a:t>EXCESSIVE SLEEP</a:t>
            </a:r>
          </a:p>
          <a:p>
            <a:r>
              <a:rPr lang="en-US" sz="2400" dirty="0">
                <a:latin typeface="+mj-lt"/>
              </a:rPr>
              <a:t>EMOTIONAL EATING</a:t>
            </a:r>
          </a:p>
          <a:p>
            <a:r>
              <a:rPr lang="en-US" sz="2400" dirty="0">
                <a:latin typeface="+mj-lt"/>
              </a:rPr>
              <a:t>INCREASED UNHEALTHY CONSUMPTION OF MEDIA AND RELIANCE ON SOCIAL MEDIA:</a:t>
            </a:r>
          </a:p>
          <a:p>
            <a:pPr lvl="1"/>
            <a:r>
              <a:rPr lang="en-US" sz="2400" dirty="0">
                <a:latin typeface="+mj-lt"/>
              </a:rPr>
              <a:t>A study in 2018 by </a:t>
            </a:r>
            <a:r>
              <a:rPr lang="en-US" sz="2400" dirty="0" err="1">
                <a:latin typeface="+mj-lt"/>
              </a:rPr>
              <a:t>Dhir</a:t>
            </a:r>
            <a:r>
              <a:rPr lang="en-US" sz="2400" dirty="0">
                <a:latin typeface="+mj-lt"/>
              </a:rPr>
              <a:t> et el suggests that compulsive media use significantly triggers social media fatigue, which then leads to elevated anxiety and depression.</a:t>
            </a:r>
          </a:p>
        </p:txBody>
      </p:sp>
      <p:sp>
        <p:nvSpPr>
          <p:cNvPr id="5" name="Google Shape;34;p5">
            <a:extLst>
              <a:ext uri="{FF2B5EF4-FFF2-40B4-BE49-F238E27FC236}">
                <a16:creationId xmlns:a16="http://schemas.microsoft.com/office/drawing/2014/main" id="{C5574116-BFDE-458F-9727-EEB83356B22B}"/>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Increased Boredom Has Its Own Set of Consequences</a:t>
            </a:r>
          </a:p>
        </p:txBody>
      </p:sp>
    </p:spTree>
    <p:extLst>
      <p:ext uri="{BB962C8B-B14F-4D97-AF65-F5344CB8AC3E}">
        <p14:creationId xmlns:p14="http://schemas.microsoft.com/office/powerpoint/2010/main" val="240603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3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3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3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CBB5-48D5-6F42-B9D2-92C49044CF8E}"/>
              </a:ext>
            </a:extLst>
          </p:cNvPr>
          <p:cNvSpPr>
            <a:spLocks noGrp="1"/>
          </p:cNvSpPr>
          <p:nvPr>
            <p:ph idx="1"/>
          </p:nvPr>
        </p:nvSpPr>
        <p:spPr/>
        <p:txBody>
          <a:bodyPr/>
          <a:lstStyle/>
          <a:p>
            <a:r>
              <a:rPr lang="en-US" sz="2400" dirty="0">
                <a:latin typeface="+mj-lt"/>
              </a:rPr>
              <a:t>Regression of progress made in treatments that cannot longer be offered can lead to sadness and increased feeling of hopelessness</a:t>
            </a:r>
          </a:p>
          <a:p>
            <a:r>
              <a:rPr lang="en-US" sz="2400" dirty="0">
                <a:latin typeface="+mj-lt"/>
              </a:rPr>
              <a:t>Patients who previously had treatments are not making progress and no longer engaged the social aspects of care</a:t>
            </a:r>
          </a:p>
          <a:p>
            <a:endParaRPr lang="en-US" sz="2400" dirty="0">
              <a:latin typeface="+mj-lt"/>
            </a:endParaRPr>
          </a:p>
        </p:txBody>
      </p:sp>
      <p:sp>
        <p:nvSpPr>
          <p:cNvPr id="5" name="Google Shape;34;p5">
            <a:extLst>
              <a:ext uri="{FF2B5EF4-FFF2-40B4-BE49-F238E27FC236}">
                <a16:creationId xmlns:a16="http://schemas.microsoft.com/office/drawing/2014/main" id="{98E8F285-8B8B-4AEB-907B-3B2FC53F891A}"/>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Cognitive Dulling Due to Lack of Stimulation</a:t>
            </a:r>
          </a:p>
        </p:txBody>
      </p:sp>
    </p:spTree>
    <p:extLst>
      <p:ext uri="{BB962C8B-B14F-4D97-AF65-F5344CB8AC3E}">
        <p14:creationId xmlns:p14="http://schemas.microsoft.com/office/powerpoint/2010/main" val="3825088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1C3EF5-A225-7149-A896-E1B6EDC551FB}"/>
              </a:ext>
            </a:extLst>
          </p:cNvPr>
          <p:cNvSpPr>
            <a:spLocks noGrp="1"/>
          </p:cNvSpPr>
          <p:nvPr>
            <p:ph idx="1"/>
          </p:nvPr>
        </p:nvSpPr>
        <p:spPr>
          <a:xfrm>
            <a:off x="604838" y="1666875"/>
            <a:ext cx="10968037" cy="4876799"/>
          </a:xfrm>
        </p:spPr>
        <p:txBody>
          <a:bodyPr>
            <a:normAutofit/>
          </a:bodyPr>
          <a:lstStyle/>
          <a:p>
            <a:pPr>
              <a:buFont typeface="Wingdings" pitchFamily="2" charset="2"/>
              <a:buChar char="Ø"/>
            </a:pPr>
            <a:r>
              <a:rPr lang="en-US" sz="2400" dirty="0">
                <a:latin typeface="+mj-lt"/>
              </a:rPr>
              <a:t>91-year-old female presented with depression and increased suicidality</a:t>
            </a:r>
          </a:p>
          <a:p>
            <a:pPr>
              <a:buFont typeface="Wingdings" pitchFamily="2" charset="2"/>
              <a:buChar char="Ø"/>
            </a:pPr>
            <a:r>
              <a:rPr lang="en-US" sz="2400" dirty="0">
                <a:latin typeface="+mj-lt"/>
              </a:rPr>
              <a:t>In early March 2020 she had moved to a new residential care facility because she had fallen multiple times  and felt unsafe living alone in her home of 35 years</a:t>
            </a:r>
          </a:p>
          <a:p>
            <a:pPr>
              <a:buFont typeface="Wingdings" pitchFamily="2" charset="2"/>
              <a:buChar char="Ø"/>
            </a:pPr>
            <a:r>
              <a:rPr lang="en-US" sz="2400" dirty="0">
                <a:latin typeface="+mj-lt"/>
              </a:rPr>
              <a:t> In Mid-March when the shelter-in-place began she was unable to leave her room: Dinner was no longer served in the dining room; all social activities had been canceled</a:t>
            </a:r>
          </a:p>
          <a:p>
            <a:pPr>
              <a:buFont typeface="Wingdings" pitchFamily="2" charset="2"/>
              <a:buChar char="Ø"/>
            </a:pPr>
            <a:r>
              <a:rPr lang="en-US" sz="2400" dirty="0">
                <a:latin typeface="+mj-lt"/>
              </a:rPr>
              <a:t> She reached out for telemedicine therapy to manage increased depression</a:t>
            </a:r>
          </a:p>
          <a:p>
            <a:pPr>
              <a:buFont typeface="Wingdings" pitchFamily="2" charset="2"/>
              <a:buChar char="Ø"/>
            </a:pPr>
            <a:r>
              <a:rPr lang="en-US" sz="2400" dirty="0">
                <a:latin typeface="+mj-lt"/>
              </a:rPr>
              <a:t> When asked why therapy now “I want to jump off my balcony” and “If I get this thing, I’m not going to make it out alive”</a:t>
            </a:r>
          </a:p>
          <a:p>
            <a:pPr>
              <a:buFont typeface="Wingdings" pitchFamily="2" charset="2"/>
              <a:buChar char="Ø"/>
            </a:pPr>
            <a:r>
              <a:rPr lang="en-US" sz="2400" dirty="0">
                <a:latin typeface="+mj-lt"/>
              </a:rPr>
              <a:t>Weekly telemedicine therapy focused on coping skills and opportunities for socialization in her limited environment and managing fear of becoming ill</a:t>
            </a:r>
          </a:p>
          <a:p>
            <a:pPr marL="0" indent="0">
              <a:buNone/>
            </a:pPr>
            <a:endParaRPr lang="en-US" sz="2400" dirty="0">
              <a:latin typeface="+mj-lt"/>
            </a:endParaRPr>
          </a:p>
        </p:txBody>
      </p:sp>
      <p:sp>
        <p:nvSpPr>
          <p:cNvPr id="5" name="Google Shape;34;p5">
            <a:extLst>
              <a:ext uri="{FF2B5EF4-FFF2-40B4-BE49-F238E27FC236}">
                <a16:creationId xmlns:a16="http://schemas.microsoft.com/office/drawing/2014/main" id="{9F391CDD-359B-415F-B6E6-8D5D7A0948D8}"/>
              </a:ext>
            </a:extLst>
          </p:cNvPr>
          <p:cNvSpPr txBox="1">
            <a:spLocks/>
          </p:cNvSpPr>
          <p:nvPr/>
        </p:nvSpPr>
        <p:spPr>
          <a:xfrm>
            <a:off x="0" y="187098"/>
            <a:ext cx="12153900" cy="1032102"/>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Case Study: Edna</a:t>
            </a:r>
          </a:p>
        </p:txBody>
      </p:sp>
    </p:spTree>
    <p:extLst>
      <p:ext uri="{BB962C8B-B14F-4D97-AF65-F5344CB8AC3E}">
        <p14:creationId xmlns:p14="http://schemas.microsoft.com/office/powerpoint/2010/main" val="461334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44" y="1290356"/>
            <a:ext cx="12192000" cy="1143000"/>
          </a:xfrm>
        </p:spPr>
        <p:txBody>
          <a:bodyPr>
            <a:normAutofit/>
          </a:bodyPr>
          <a:lstStyle/>
          <a:p>
            <a:pPr algn="ctr"/>
            <a:r>
              <a:rPr lang="en-US" b="1" dirty="0">
                <a:solidFill>
                  <a:schemeClr val="tx1"/>
                </a:solidFill>
              </a:rPr>
              <a:t>Viki Kind</a:t>
            </a:r>
            <a:endParaRPr lang="en-US" sz="2800" dirty="0">
              <a:solidFill>
                <a:schemeClr val="tx1"/>
              </a:solidFill>
            </a:endParaRPr>
          </a:p>
        </p:txBody>
      </p:sp>
      <p:sp>
        <p:nvSpPr>
          <p:cNvPr id="4" name="Google Shape;34;p5">
            <a:extLst>
              <a:ext uri="{FF2B5EF4-FFF2-40B4-BE49-F238E27FC236}">
                <a16:creationId xmlns:a16="http://schemas.microsoft.com/office/drawing/2014/main" id="{887744A3-BF38-4929-8865-7C2B0712C2CF}"/>
              </a:ext>
            </a:extLst>
          </p:cNvPr>
          <p:cNvSpPr txBox="1">
            <a:spLocks/>
          </p:cNvSpPr>
          <p:nvPr/>
        </p:nvSpPr>
        <p:spPr>
          <a:xfrm>
            <a:off x="0" y="391111"/>
            <a:ext cx="12192000" cy="67220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2801" b="1" kern="0" dirty="0">
                <a:solidFill>
                  <a:schemeClr val="lt1"/>
                </a:solidFill>
                <a:latin typeface="Baskerville SemiBold" panose="02020502070401020303" pitchFamily="18" charset="0"/>
                <a:ea typeface="Baskerville SemiBold" panose="02020502070401020303" pitchFamily="18" charset="0"/>
              </a:rPr>
              <a:t>Welcome</a:t>
            </a:r>
            <a:endParaRPr lang="en-US" sz="2600" b="1" kern="0" dirty="0">
              <a:solidFill>
                <a:schemeClr val="lt1"/>
              </a:solidFill>
            </a:endParaRPr>
          </a:p>
        </p:txBody>
      </p:sp>
      <p:sp>
        <p:nvSpPr>
          <p:cNvPr id="5" name="Text Placeholder 2">
            <a:extLst>
              <a:ext uri="{FF2B5EF4-FFF2-40B4-BE49-F238E27FC236}">
                <a16:creationId xmlns:a16="http://schemas.microsoft.com/office/drawing/2014/main" id="{443BC407-D084-4F7E-B1AA-FD413ED2CE62}"/>
              </a:ext>
            </a:extLst>
          </p:cNvPr>
          <p:cNvSpPr txBox="1">
            <a:spLocks/>
          </p:cNvSpPr>
          <p:nvPr/>
        </p:nvSpPr>
        <p:spPr>
          <a:xfrm>
            <a:off x="66647" y="2577794"/>
            <a:ext cx="12192000" cy="369371"/>
          </a:xfrm>
          <a:prstGeom prst="rect">
            <a:avLst/>
          </a:prstGeom>
          <a:noFill/>
          <a:ln>
            <a:noFill/>
          </a:ln>
        </p:spPr>
        <p:txBody>
          <a:bodyPr spcFirstLastPara="1" wrap="square" lIns="0" tIns="0" rIns="0" bIns="0" numCol="1" anchor="t" anchorCtr="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400"/>
              <a:buFont typeface="Arial"/>
              <a:buNone/>
              <a:defRPr sz="1800" b="0" i="0" u="none" strike="noStrike" cap="all" baseline="0">
                <a:solidFill>
                  <a:schemeClr val="tx1">
                    <a:tint val="75000"/>
                  </a:schemeClr>
                </a:solidFill>
                <a:latin typeface="Arial"/>
                <a:ea typeface="Arial"/>
                <a:cs typeface="Arial"/>
                <a:sym typeface="Arial"/>
              </a:defRPr>
            </a:lvl1pPr>
            <a:lvl2pPr marL="457200" marR="0" lvl="1" indent="0" algn="l" rtl="0">
              <a:lnSpc>
                <a:spcPct val="100000"/>
              </a:lnSpc>
              <a:spcBef>
                <a:spcPts val="0"/>
              </a:spcBef>
              <a:spcAft>
                <a:spcPts val="0"/>
              </a:spcAft>
              <a:buClr>
                <a:schemeClr val="accent1"/>
              </a:buClr>
              <a:buSzPts val="1760"/>
              <a:buFont typeface="Noto Sans Symbols"/>
              <a:buNone/>
              <a:defRPr sz="1800" b="0" i="0" u="none" strike="noStrike" cap="none">
                <a:solidFill>
                  <a:schemeClr val="tx1">
                    <a:tint val="75000"/>
                  </a:schemeClr>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600"/>
              <a:buFont typeface="Arial"/>
              <a:buNone/>
              <a:defRPr sz="1800" b="0" i="0" u="none" strike="noStrike" cap="none">
                <a:solidFill>
                  <a:schemeClr val="tx1">
                    <a:tint val="75000"/>
                  </a:schemeClr>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9pPr>
          </a:lstStyle>
          <a:p>
            <a:pPr algn="ctr" defTabSz="914400"/>
            <a:r>
              <a:rPr lang="en-US" sz="2400" kern="0" dirty="0"/>
              <a:t>Housekeeping items</a:t>
            </a:r>
            <a:endParaRPr lang="en-US" sz="3600" kern="0" cap="none" dirty="0"/>
          </a:p>
        </p:txBody>
      </p:sp>
      <p:sp>
        <p:nvSpPr>
          <p:cNvPr id="13" name="Rectangle 7">
            <a:extLst>
              <a:ext uri="{FF2B5EF4-FFF2-40B4-BE49-F238E27FC236}">
                <a16:creationId xmlns:a16="http://schemas.microsoft.com/office/drawing/2014/main" id="{6E2BDCBA-BE05-4015-8FF6-64613885A01E}"/>
              </a:ext>
            </a:extLst>
          </p:cNvPr>
          <p:cNvSpPr>
            <a:spLocks noChangeArrowheads="1"/>
          </p:cNvSpPr>
          <p:nvPr/>
        </p:nvSpPr>
        <p:spPr bwMode="auto">
          <a:xfrm>
            <a:off x="199941" y="3091603"/>
            <a:ext cx="1205870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lvl="0" indent="-285750">
              <a:buFont typeface="Arial" panose="020B0604020202020204" pitchFamily="34" charset="0"/>
              <a:buChar char="•"/>
            </a:pPr>
            <a:r>
              <a:rPr lang="en-US" sz="1650" dirty="0">
                <a:solidFill>
                  <a:schemeClr val="bg1">
                    <a:lumMod val="50000"/>
                  </a:schemeClr>
                </a:solidFill>
              </a:rPr>
              <a:t>Please remain logged in for full webinar</a:t>
            </a:r>
          </a:p>
          <a:p>
            <a:pPr marL="285750" lvl="0" indent="-285750">
              <a:buFont typeface="Arial" panose="020B0604020202020204" pitchFamily="34" charset="0"/>
              <a:buChar char="•"/>
            </a:pPr>
            <a:r>
              <a:rPr lang="en-US" sz="1650" dirty="0">
                <a:solidFill>
                  <a:schemeClr val="bg1">
                    <a:lumMod val="50000"/>
                  </a:schemeClr>
                </a:solidFill>
              </a:rPr>
              <a:t>Please participate in polls and questions</a:t>
            </a:r>
          </a:p>
          <a:p>
            <a:pPr marL="285750" lvl="0" indent="-285750">
              <a:buFont typeface="Arial" panose="020B0604020202020204" pitchFamily="34" charset="0"/>
              <a:buChar char="•"/>
            </a:pPr>
            <a:r>
              <a:rPr lang="en-US" sz="1650" dirty="0">
                <a:solidFill>
                  <a:schemeClr val="bg1">
                    <a:lumMod val="50000"/>
                  </a:schemeClr>
                </a:solidFill>
              </a:rPr>
              <a:t>Please remain muted </a:t>
            </a:r>
          </a:p>
          <a:p>
            <a:pPr marL="285750" lvl="0" indent="-285750">
              <a:buFont typeface="Arial" panose="020B0604020202020204" pitchFamily="34" charset="0"/>
              <a:buChar char="•"/>
            </a:pPr>
            <a:r>
              <a:rPr lang="en-US" sz="1650" dirty="0">
                <a:solidFill>
                  <a:schemeClr val="bg1">
                    <a:lumMod val="50000"/>
                  </a:schemeClr>
                </a:solidFill>
              </a:rPr>
              <a:t>Please submit all questions through the Chat, each presenter will answer questions at the end of their presentation. We will have a Q &amp; A with our Panel at the end of the day.</a:t>
            </a:r>
          </a:p>
          <a:p>
            <a:pPr marL="285750" lvl="0" indent="-285750">
              <a:buFont typeface="Arial" panose="020B0604020202020204" pitchFamily="34" charset="0"/>
              <a:buChar char="•"/>
            </a:pPr>
            <a:r>
              <a:rPr lang="en-US" sz="1650" dirty="0">
                <a:solidFill>
                  <a:schemeClr val="bg1">
                    <a:lumMod val="50000"/>
                  </a:schemeClr>
                </a:solidFill>
              </a:rPr>
              <a:t>PowerPoint slides are available here:</a:t>
            </a:r>
          </a:p>
          <a:p>
            <a:pPr marL="285750" indent="-285750">
              <a:buFont typeface="Arial" panose="020B0604020202020204" pitchFamily="34" charset="0"/>
              <a:buChar char="•"/>
            </a:pPr>
            <a:r>
              <a:rPr lang="en-US" sz="1650" u="sng" dirty="0">
                <a:solidFill>
                  <a:schemeClr val="bg1">
                    <a:lumMod val="50000"/>
                  </a:schemeClr>
                </a:solidFill>
                <a:hlinkClick r:id="rId2">
                  <a:extLst>
                    <a:ext uri="{A12FA001-AC4F-418D-AE19-62706E023703}">
                      <ahyp:hlinkClr xmlns:ahyp="http://schemas.microsoft.com/office/drawing/2018/hyperlinkcolor" val="tx"/>
                    </a:ext>
                  </a:extLst>
                </a:hlinkClick>
              </a:rPr>
              <a:t>https://eldercareanswers.Com/event/ouragingnation2020/</a:t>
            </a:r>
            <a:r>
              <a:rPr lang="en-US" sz="1650" dirty="0">
                <a:solidFill>
                  <a:schemeClr val="bg1">
                    <a:lumMod val="50000"/>
                  </a:schemeClr>
                </a:solidFill>
              </a:rPr>
              <a:t> </a:t>
            </a:r>
          </a:p>
          <a:p>
            <a:pPr marL="285750" indent="-285750">
              <a:buFont typeface="Arial" panose="020B0604020202020204" pitchFamily="34" charset="0"/>
              <a:buChar char="•"/>
            </a:pPr>
            <a:endParaRPr lang="en-US" sz="1650" dirty="0">
              <a:solidFill>
                <a:schemeClr val="bg1">
                  <a:lumMod val="50000"/>
                </a:schemeClr>
              </a:solidFill>
            </a:endParaRPr>
          </a:p>
          <a:p>
            <a:pPr marL="285750" indent="-285750">
              <a:buFont typeface="Arial" panose="020B0604020202020204" pitchFamily="34" charset="0"/>
              <a:buChar char="•"/>
            </a:pPr>
            <a:endParaRPr lang="en-US" sz="1650" dirty="0">
              <a:solidFill>
                <a:schemeClr val="bg1">
                  <a:lumMod val="50000"/>
                </a:schemeClr>
              </a:solidFill>
            </a:endParaRPr>
          </a:p>
          <a:p>
            <a:pPr marL="285750" lvl="0" indent="-285750">
              <a:buFont typeface="Arial" panose="020B0604020202020204" pitchFamily="34" charset="0"/>
              <a:buChar char="•"/>
            </a:pPr>
            <a:r>
              <a:rPr lang="en-US" sz="1650" dirty="0">
                <a:solidFill>
                  <a:schemeClr val="bg1">
                    <a:lumMod val="50000"/>
                  </a:schemeClr>
                </a:solidFill>
              </a:rPr>
              <a:t>Please be sure to submit your completed evaluation which will be emailed at the end of the presentation today. Please email it back to </a:t>
            </a:r>
            <a:r>
              <a:rPr lang="en-US" sz="1650" u="sng" dirty="0">
                <a:solidFill>
                  <a:schemeClr val="bg1">
                    <a:lumMod val="50000"/>
                  </a:schemeClr>
                </a:solidFill>
                <a:hlinkClick r:id="rId3">
                  <a:extLst>
                    <a:ext uri="{A12FA001-AC4F-418D-AE19-62706E023703}">
                      <ahyp:hlinkClr xmlns:ahyp="http://schemas.microsoft.com/office/drawing/2018/hyperlinkcolor" val="tx"/>
                    </a:ext>
                  </a:extLst>
                </a:hlinkClick>
              </a:rPr>
              <a:t>sgunnett@homecareassistance.com</a:t>
            </a:r>
            <a:r>
              <a:rPr lang="en-US" sz="1650" dirty="0">
                <a:solidFill>
                  <a:schemeClr val="bg1">
                    <a:lumMod val="50000"/>
                  </a:schemeClr>
                </a:solidFill>
              </a:rPr>
              <a:t> </a:t>
            </a:r>
          </a:p>
          <a:p>
            <a:pPr marL="285750" lvl="0" indent="-285750">
              <a:buFont typeface="Arial" panose="020B0604020202020204" pitchFamily="34" charset="0"/>
              <a:buChar char="•"/>
            </a:pPr>
            <a:r>
              <a:rPr lang="en-US" sz="1650" dirty="0">
                <a:solidFill>
                  <a:schemeClr val="bg1">
                    <a:lumMod val="50000"/>
                  </a:schemeClr>
                </a:solidFill>
              </a:rPr>
              <a:t>If your email address changes please email sgunnett@homecareassistance.com </a:t>
            </a:r>
          </a:p>
          <a:p>
            <a:pPr marL="285750" lvl="0" indent="-285750">
              <a:buFont typeface="Arial" panose="020B0604020202020204" pitchFamily="34" charset="0"/>
              <a:buChar char="•"/>
            </a:pPr>
            <a:r>
              <a:rPr lang="en-US" sz="1650" dirty="0">
                <a:solidFill>
                  <a:schemeClr val="bg1">
                    <a:lumMod val="50000"/>
                  </a:schemeClr>
                </a:solidFill>
              </a:rPr>
              <a:t>For those who successfully watch, participate and submit their evaluation form, a certificate will be emailed to you. </a:t>
            </a:r>
            <a:r>
              <a:rPr lang="en-US" sz="1650" b="1" dirty="0">
                <a:solidFill>
                  <a:schemeClr val="bg1">
                    <a:lumMod val="50000"/>
                  </a:schemeClr>
                </a:solidFill>
              </a:rPr>
              <a:t>Please allow two weeks for e-mail delivery of your certificates.</a:t>
            </a:r>
          </a:p>
        </p:txBody>
      </p:sp>
    </p:spTree>
    <p:extLst>
      <p:ext uri="{BB962C8B-B14F-4D97-AF65-F5344CB8AC3E}">
        <p14:creationId xmlns:p14="http://schemas.microsoft.com/office/powerpoint/2010/main" val="114058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FF927-8E2D-6945-A177-3A4C182C3141}"/>
              </a:ext>
            </a:extLst>
          </p:cNvPr>
          <p:cNvSpPr>
            <a:spLocks noGrp="1"/>
          </p:cNvSpPr>
          <p:nvPr>
            <p:ph idx="1"/>
          </p:nvPr>
        </p:nvSpPr>
        <p:spPr>
          <a:xfrm>
            <a:off x="533400" y="2062163"/>
            <a:ext cx="11253788" cy="3729038"/>
          </a:xfrm>
        </p:spPr>
        <p:txBody>
          <a:bodyPr>
            <a:normAutofit lnSpcReduction="10000"/>
          </a:bodyPr>
          <a:lstStyle/>
          <a:p>
            <a:pPr>
              <a:buFont typeface="Wingdings" pitchFamily="2" charset="2"/>
              <a:buChar char="v"/>
            </a:pPr>
            <a:r>
              <a:rPr lang="en-US" sz="2400" dirty="0">
                <a:latin typeface="+mj-lt"/>
              </a:rPr>
              <a:t>Patients with dementia may have trouble remembering to follow CDC Guidelines</a:t>
            </a:r>
          </a:p>
          <a:p>
            <a:pPr>
              <a:buFont typeface="Wingdings" pitchFamily="2" charset="2"/>
              <a:buChar char="v"/>
            </a:pPr>
            <a:r>
              <a:rPr lang="en-US" sz="2400" dirty="0">
                <a:latin typeface="+mj-lt"/>
              </a:rPr>
              <a:t> Decreased ability to engage in motor activities related to safety </a:t>
            </a:r>
          </a:p>
          <a:p>
            <a:pPr>
              <a:buFont typeface="Wingdings" pitchFamily="2" charset="2"/>
              <a:buChar char="v"/>
            </a:pPr>
            <a:r>
              <a:rPr lang="en-US" sz="2400" b="1" dirty="0">
                <a:latin typeface="+mj-lt"/>
              </a:rPr>
              <a:t>Case Example: Michelle</a:t>
            </a:r>
          </a:p>
          <a:p>
            <a:pPr lvl="1">
              <a:buClr>
                <a:srgbClr val="8C0000"/>
              </a:buClr>
              <a:buFont typeface="Wingdings" pitchFamily="2" charset="2"/>
              <a:buChar char="ü"/>
            </a:pPr>
            <a:r>
              <a:rPr lang="en-US" sz="2400" dirty="0">
                <a:latin typeface="+mj-lt"/>
              </a:rPr>
              <a:t>75-year-old female with vascular dementia</a:t>
            </a:r>
          </a:p>
          <a:p>
            <a:pPr lvl="1">
              <a:buClr>
                <a:srgbClr val="8C0000"/>
              </a:buClr>
              <a:buFont typeface="Wingdings" pitchFamily="2" charset="2"/>
              <a:buChar char="ü"/>
            </a:pPr>
            <a:r>
              <a:rPr lang="en-US" sz="2400" dirty="0">
                <a:latin typeface="+mj-lt"/>
              </a:rPr>
              <a:t>Referred for neuropsychological testing pre-surgical; certain tasks had to be completed in person</a:t>
            </a:r>
          </a:p>
          <a:p>
            <a:pPr lvl="1">
              <a:buClr>
                <a:srgbClr val="8C0000"/>
              </a:buClr>
              <a:buFont typeface="Wingdings" pitchFamily="2" charset="2"/>
              <a:buChar char="ü"/>
            </a:pPr>
            <a:r>
              <a:rPr lang="en-US" sz="2400" dirty="0">
                <a:latin typeface="+mj-lt"/>
              </a:rPr>
              <a:t>She was unable to keep mask on her face – kept pulling it off and then did not have the motor dexterity to put it back on</a:t>
            </a:r>
          </a:p>
          <a:p>
            <a:pPr lvl="1">
              <a:buClr>
                <a:srgbClr val="8C0000"/>
              </a:buClr>
              <a:buFont typeface="Wingdings" pitchFamily="2" charset="2"/>
              <a:buChar char="ü"/>
            </a:pPr>
            <a:r>
              <a:rPr lang="en-US" sz="2400" dirty="0">
                <a:latin typeface="+mj-lt"/>
              </a:rPr>
              <a:t>During telemedicine visits even with supervision she kept hitting the computer and disconnecting the call</a:t>
            </a:r>
          </a:p>
          <a:p>
            <a:endParaRPr lang="en-US" sz="2400" dirty="0">
              <a:latin typeface="+mj-lt"/>
            </a:endParaRPr>
          </a:p>
        </p:txBody>
      </p:sp>
      <p:sp>
        <p:nvSpPr>
          <p:cNvPr id="5" name="Google Shape;34;p5">
            <a:extLst>
              <a:ext uri="{FF2B5EF4-FFF2-40B4-BE49-F238E27FC236}">
                <a16:creationId xmlns:a16="http://schemas.microsoft.com/office/drawing/2014/main" id="{AE9BF7B6-555E-4FF0-AC3D-E3BA3AC90CB5}"/>
              </a:ext>
            </a:extLst>
          </p:cNvPr>
          <p:cNvSpPr txBox="1">
            <a:spLocks/>
          </p:cNvSpPr>
          <p:nvPr/>
        </p:nvSpPr>
        <p:spPr>
          <a:xfrm>
            <a:off x="0" y="187098"/>
            <a:ext cx="12153900" cy="841601"/>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Specific Concerns Related to Dementia</a:t>
            </a:r>
          </a:p>
        </p:txBody>
      </p:sp>
    </p:spTree>
    <p:extLst>
      <p:ext uri="{BB962C8B-B14F-4D97-AF65-F5344CB8AC3E}">
        <p14:creationId xmlns:p14="http://schemas.microsoft.com/office/powerpoint/2010/main" val="14523408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373B92-1B8F-7C46-8466-FE7409D31692}"/>
              </a:ext>
            </a:extLst>
          </p:cNvPr>
          <p:cNvSpPr>
            <a:spLocks noGrp="1"/>
          </p:cNvSpPr>
          <p:nvPr>
            <p:ph sz="half" idx="1"/>
          </p:nvPr>
        </p:nvSpPr>
        <p:spPr>
          <a:xfrm>
            <a:off x="1141410" y="1271588"/>
            <a:ext cx="4878389" cy="4519612"/>
          </a:xfrm>
        </p:spPr>
        <p:txBody>
          <a:bodyPr>
            <a:normAutofit fontScale="77500" lnSpcReduction="20000"/>
          </a:bodyPr>
          <a:lstStyle/>
          <a:p>
            <a:pPr marL="0" indent="0">
              <a:buNone/>
            </a:pPr>
            <a:endParaRPr lang="en-US" sz="3100" dirty="0">
              <a:latin typeface="+mj-lt"/>
            </a:endParaRPr>
          </a:p>
          <a:p>
            <a:pPr>
              <a:buFont typeface="Wingdings" pitchFamily="2" charset="2"/>
              <a:buChar char="v"/>
            </a:pPr>
            <a:r>
              <a:rPr lang="en-US" sz="3100" dirty="0">
                <a:latin typeface="+mj-lt"/>
              </a:rPr>
              <a:t>Group and assisted living homes:</a:t>
            </a:r>
          </a:p>
          <a:p>
            <a:pPr lvl="1">
              <a:buFont typeface="Wingdings" pitchFamily="2" charset="2"/>
              <a:buChar char="ü"/>
            </a:pPr>
            <a:r>
              <a:rPr lang="en-US" sz="3100" dirty="0">
                <a:latin typeface="+mj-lt"/>
              </a:rPr>
              <a:t> In some cases it is impossible to avoid touching, assistance with bathing and dressing; staff working in multiple settings</a:t>
            </a:r>
          </a:p>
          <a:p>
            <a:pPr marL="457200" lvl="1" indent="0">
              <a:buNone/>
            </a:pPr>
            <a:endParaRPr lang="en-US" sz="3100" dirty="0">
              <a:latin typeface="+mj-lt"/>
            </a:endParaRPr>
          </a:p>
          <a:p>
            <a:pPr lvl="1">
              <a:buFont typeface="Wingdings" pitchFamily="2" charset="2"/>
              <a:buChar char="ü"/>
            </a:pPr>
            <a:r>
              <a:rPr lang="en-US" sz="3100" dirty="0">
                <a:latin typeface="+mj-lt"/>
              </a:rPr>
              <a:t> Social isolation, the agitation involved with demands of increased handwashing and lack of activities and treatments may worsen cognitive symptoms</a:t>
            </a:r>
          </a:p>
          <a:p>
            <a:endParaRPr lang="en-US" dirty="0">
              <a:latin typeface="+mj-lt"/>
            </a:endParaRPr>
          </a:p>
        </p:txBody>
      </p:sp>
      <p:sp>
        <p:nvSpPr>
          <p:cNvPr id="4" name="Content Placeholder 3">
            <a:extLst>
              <a:ext uri="{FF2B5EF4-FFF2-40B4-BE49-F238E27FC236}">
                <a16:creationId xmlns:a16="http://schemas.microsoft.com/office/drawing/2014/main" id="{C89115C5-FBDB-BB47-92A4-2D25FBBDB636}"/>
              </a:ext>
            </a:extLst>
          </p:cNvPr>
          <p:cNvSpPr>
            <a:spLocks noGrp="1"/>
          </p:cNvSpPr>
          <p:nvPr>
            <p:ph sz="half" idx="2"/>
          </p:nvPr>
        </p:nvSpPr>
        <p:spPr>
          <a:xfrm>
            <a:off x="6172200" y="1428750"/>
            <a:ext cx="4875211" cy="4362450"/>
          </a:xfrm>
        </p:spPr>
        <p:txBody>
          <a:bodyPr>
            <a:noAutofit/>
          </a:bodyPr>
          <a:lstStyle/>
          <a:p>
            <a:r>
              <a:rPr lang="en-US" sz="2400" dirty="0">
                <a:latin typeface="+mj-lt"/>
              </a:rPr>
              <a:t>When Covid-19 hits LTC homes it can have a high attack rate and case fatality rate – One LTC in WA State had 34 fatalities among 101 affected residents and 50 healthcare workers were infected (McMichael et al 2020)</a:t>
            </a:r>
          </a:p>
        </p:txBody>
      </p:sp>
      <p:sp>
        <p:nvSpPr>
          <p:cNvPr id="6" name="Google Shape;34;p5">
            <a:extLst>
              <a:ext uri="{FF2B5EF4-FFF2-40B4-BE49-F238E27FC236}">
                <a16:creationId xmlns:a16="http://schemas.microsoft.com/office/drawing/2014/main" id="{0EE26508-9BB5-4BDA-8680-0C7B8949638E}"/>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Continued</a:t>
            </a:r>
          </a:p>
        </p:txBody>
      </p:sp>
    </p:spTree>
    <p:extLst>
      <p:ext uri="{BB962C8B-B14F-4D97-AF65-F5344CB8AC3E}">
        <p14:creationId xmlns:p14="http://schemas.microsoft.com/office/powerpoint/2010/main" val="3292123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93DFAF-53C9-B042-968B-F3394BAF0704}"/>
              </a:ext>
            </a:extLst>
          </p:cNvPr>
          <p:cNvSpPr>
            <a:spLocks noGrp="1"/>
          </p:cNvSpPr>
          <p:nvPr>
            <p:ph idx="1"/>
          </p:nvPr>
        </p:nvSpPr>
        <p:spPr>
          <a:xfrm>
            <a:off x="971550" y="592666"/>
            <a:ext cx="10075859" cy="5198534"/>
          </a:xfrm>
        </p:spPr>
        <p:txBody>
          <a:bodyPr/>
          <a:lstStyle/>
          <a:p>
            <a:r>
              <a:rPr lang="en-US" sz="2400" dirty="0">
                <a:solidFill>
                  <a:schemeClr val="tx1"/>
                </a:solidFill>
                <a:latin typeface="+mj-lt"/>
              </a:rPr>
              <a:t>Telehealth, or more specifically tele mental health services, are practically feasible and appropriate for the support of patients, family members, and health service providers during this pandemic</a:t>
            </a:r>
          </a:p>
          <a:p>
            <a:endParaRPr lang="en-US" sz="2400" dirty="0">
              <a:solidFill>
                <a:schemeClr val="tx1"/>
              </a:solidFill>
              <a:latin typeface="+mj-lt"/>
            </a:endParaRPr>
          </a:p>
        </p:txBody>
      </p:sp>
      <p:sp>
        <p:nvSpPr>
          <p:cNvPr id="6" name="Google Shape;34;p5">
            <a:extLst>
              <a:ext uri="{FF2B5EF4-FFF2-40B4-BE49-F238E27FC236}">
                <a16:creationId xmlns:a16="http://schemas.microsoft.com/office/drawing/2014/main" id="{6CE99206-A4DF-422C-B6C5-63A49ED93B8D}"/>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After Identification: Treatment and Intervention in the Time of a Pandemic</a:t>
            </a:r>
          </a:p>
        </p:txBody>
      </p:sp>
    </p:spTree>
    <p:extLst>
      <p:ext uri="{BB962C8B-B14F-4D97-AF65-F5344CB8AC3E}">
        <p14:creationId xmlns:p14="http://schemas.microsoft.com/office/powerpoint/2010/main" val="14012445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68A5CA-8203-594C-A74D-B23B72474153}"/>
              </a:ext>
            </a:extLst>
          </p:cNvPr>
          <p:cNvSpPr>
            <a:spLocks noGrp="1"/>
          </p:cNvSpPr>
          <p:nvPr>
            <p:ph sz="half" idx="1"/>
          </p:nvPr>
        </p:nvSpPr>
        <p:spPr>
          <a:xfrm>
            <a:off x="261142" y="1530348"/>
            <a:ext cx="11631616" cy="3541714"/>
          </a:xfrm>
        </p:spPr>
        <p:txBody>
          <a:bodyPr>
            <a:normAutofit/>
          </a:bodyPr>
          <a:lstStyle/>
          <a:p>
            <a:pPr>
              <a:buFont typeface="Wingdings" pitchFamily="2" charset="2"/>
              <a:buChar char="v"/>
            </a:pPr>
            <a:r>
              <a:rPr lang="en-US" sz="2400" dirty="0">
                <a:latin typeface="+mj-lt"/>
              </a:rPr>
              <a:t> Telemedicine allows for patients to access mental healthcare during isolation</a:t>
            </a:r>
          </a:p>
          <a:p>
            <a:pPr>
              <a:buFont typeface="Wingdings" pitchFamily="2" charset="2"/>
              <a:buChar char="v"/>
            </a:pPr>
            <a:r>
              <a:rPr lang="en-US" sz="2400" dirty="0">
                <a:latin typeface="+mj-lt"/>
              </a:rPr>
              <a:t>Telemedicine opens the door for increased support</a:t>
            </a:r>
          </a:p>
          <a:p>
            <a:pPr>
              <a:buFont typeface="Wingdings" pitchFamily="2" charset="2"/>
              <a:buChar char="v"/>
            </a:pPr>
            <a:r>
              <a:rPr lang="en-US" sz="2400" dirty="0">
                <a:latin typeface="+mj-lt"/>
              </a:rPr>
              <a:t> In clinical practice, I have witnessed patients who were reluctant to engage in therapy feel safer behind the screen</a:t>
            </a:r>
          </a:p>
          <a:p>
            <a:endParaRPr lang="en-US" sz="2400" dirty="0">
              <a:latin typeface="+mj-lt"/>
            </a:endParaRPr>
          </a:p>
        </p:txBody>
      </p:sp>
      <p:pic>
        <p:nvPicPr>
          <p:cNvPr id="5" name="Picture 1" descr="PYA White Paper “An Introduction to Valuing Telemedicine” Gets ...">
            <a:extLst>
              <a:ext uri="{FF2B5EF4-FFF2-40B4-BE49-F238E27FC236}">
                <a16:creationId xmlns:a16="http://schemas.microsoft.com/office/drawing/2014/main" id="{2E4F0BF4-7D85-604A-B726-5A03C411415D}"/>
              </a:ext>
            </a:extLst>
          </p:cNvPr>
          <p:cNvPicPr>
            <a:picLocks noGrp="1" noChangeAspect="1" noChangeArrowheads="1"/>
          </p:cNvPicPr>
          <p:nvPr>
            <p:ph sz="half" idx="2"/>
          </p:nvPr>
        </p:nvPicPr>
        <p:blipFill>
          <a:blip r:embed="rId2" r:link="rId3">
            <a:extLst>
              <a:ext uri="{28A0092B-C50C-407E-A947-70E740481C1C}">
                <a14:useLocalDpi xmlns:a14="http://schemas.microsoft.com/office/drawing/2010/main" val="0"/>
              </a:ext>
            </a:extLst>
          </a:blip>
          <a:srcRect/>
          <a:stretch>
            <a:fillRect/>
          </a:stretch>
        </p:blipFill>
        <p:spPr bwMode="auto">
          <a:xfrm>
            <a:off x="2793560" y="3004987"/>
            <a:ext cx="6977504" cy="3665915"/>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4;p5">
            <a:extLst>
              <a:ext uri="{FF2B5EF4-FFF2-40B4-BE49-F238E27FC236}">
                <a16:creationId xmlns:a16="http://schemas.microsoft.com/office/drawing/2014/main" id="{40540CA6-7CF3-401F-B170-6C718341BA84}"/>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Telemedicine: Uses for an Elderly Population</a:t>
            </a:r>
          </a:p>
        </p:txBody>
      </p:sp>
    </p:spTree>
    <p:extLst>
      <p:ext uri="{BB962C8B-B14F-4D97-AF65-F5344CB8AC3E}">
        <p14:creationId xmlns:p14="http://schemas.microsoft.com/office/powerpoint/2010/main" val="20202915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F5A6FD-25D5-824D-B6B0-1FC87D946D82}"/>
              </a:ext>
            </a:extLst>
          </p:cNvPr>
          <p:cNvSpPr>
            <a:spLocks noGrp="1"/>
          </p:cNvSpPr>
          <p:nvPr>
            <p:ph sz="half" idx="1"/>
          </p:nvPr>
        </p:nvSpPr>
        <p:spPr>
          <a:xfrm>
            <a:off x="374648" y="1544636"/>
            <a:ext cx="4378327" cy="4284664"/>
          </a:xfrm>
        </p:spPr>
        <p:txBody>
          <a:bodyPr>
            <a:noAutofit/>
          </a:bodyPr>
          <a:lstStyle/>
          <a:p>
            <a:pPr>
              <a:buFont typeface="Wingdings" pitchFamily="2" charset="2"/>
              <a:buChar char="v"/>
            </a:pPr>
            <a:r>
              <a:rPr lang="en-US" sz="2400" dirty="0">
                <a:latin typeface="+mj-lt"/>
              </a:rPr>
              <a:t>Currently, tele medicine is delivered typically in a one-on-one format</a:t>
            </a:r>
          </a:p>
          <a:p>
            <a:pPr>
              <a:buFont typeface="Wingdings" pitchFamily="2" charset="2"/>
              <a:buChar char="v"/>
            </a:pPr>
            <a:r>
              <a:rPr lang="en-US" sz="2400" dirty="0">
                <a:latin typeface="+mj-lt"/>
              </a:rPr>
              <a:t>The need for asynchronous tele health is increasing</a:t>
            </a:r>
          </a:p>
          <a:p>
            <a:pPr>
              <a:buFont typeface="Wingdings" pitchFamily="2" charset="2"/>
              <a:buChar char="v"/>
            </a:pPr>
            <a:r>
              <a:rPr lang="en-US" sz="2400" dirty="0">
                <a:latin typeface="+mj-lt"/>
              </a:rPr>
              <a:t>Incorporation of apps and organized digital asynchronous interventions will be key given the mental health burden caused by the pandemic</a:t>
            </a:r>
          </a:p>
          <a:p>
            <a:endParaRPr lang="en-US" sz="2400" dirty="0">
              <a:latin typeface="+mj-lt"/>
            </a:endParaRPr>
          </a:p>
        </p:txBody>
      </p:sp>
      <p:pic>
        <p:nvPicPr>
          <p:cNvPr id="5" name="Picture 1" descr="A screenshot of a cell phone&#10;&#10;Description automatically generated">
            <a:extLst>
              <a:ext uri="{FF2B5EF4-FFF2-40B4-BE49-F238E27FC236}">
                <a16:creationId xmlns:a16="http://schemas.microsoft.com/office/drawing/2014/main" id="{BEDF747F-C427-6F4F-AC0E-E9C18ADFCAC3}"/>
              </a:ext>
            </a:extLst>
          </p:cNvPr>
          <p:cNvPicPr>
            <a:picLocks noGrp="1" noChangeAspect="1" noChangeArrowheads="1"/>
          </p:cNvPicPr>
          <p:nvPr>
            <p:ph sz="half" idx="2"/>
          </p:nvPr>
        </p:nvPicPr>
        <p:blipFill>
          <a:blip r:embed="rId2" r:link="rId3">
            <a:extLst>
              <a:ext uri="{28A0092B-C50C-407E-A947-70E740481C1C}">
                <a14:useLocalDpi xmlns:a14="http://schemas.microsoft.com/office/drawing/2010/main" val="0"/>
              </a:ext>
            </a:extLst>
          </a:blip>
          <a:srcRect/>
          <a:stretch>
            <a:fillRect/>
          </a:stretch>
        </p:blipFill>
        <p:spPr bwMode="auto">
          <a:xfrm>
            <a:off x="5170701" y="1643063"/>
            <a:ext cx="6856716" cy="4348161"/>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4;p5">
            <a:extLst>
              <a:ext uri="{FF2B5EF4-FFF2-40B4-BE49-F238E27FC236}">
                <a16:creationId xmlns:a16="http://schemas.microsoft.com/office/drawing/2014/main" id="{009F1AEC-4146-4C10-8A05-011B95E70F84}"/>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Further Advances</a:t>
            </a:r>
          </a:p>
        </p:txBody>
      </p:sp>
    </p:spTree>
    <p:extLst>
      <p:ext uri="{BB962C8B-B14F-4D97-AF65-F5344CB8AC3E}">
        <p14:creationId xmlns:p14="http://schemas.microsoft.com/office/powerpoint/2010/main" val="2198534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510EA5-8920-4541-B095-AC165AC88B3C}"/>
              </a:ext>
            </a:extLst>
          </p:cNvPr>
          <p:cNvSpPr>
            <a:spLocks noGrp="1"/>
          </p:cNvSpPr>
          <p:nvPr>
            <p:ph type="body" sz="half" idx="2"/>
          </p:nvPr>
        </p:nvSpPr>
        <p:spPr>
          <a:xfrm>
            <a:off x="1069973" y="2133600"/>
            <a:ext cx="10402890" cy="4724400"/>
          </a:xfrm>
        </p:spPr>
        <p:txBody>
          <a:bodyPr/>
          <a:lstStyle/>
          <a:p>
            <a:pPr>
              <a:buFont typeface="Wingdings" pitchFamily="2" charset="2"/>
              <a:buChar char="v"/>
            </a:pPr>
            <a:r>
              <a:rPr lang="en-US" sz="2400" dirty="0">
                <a:latin typeface="+mj-lt"/>
              </a:rPr>
              <a:t> Check board requirements for licensure (state of license versus state of residence)</a:t>
            </a:r>
          </a:p>
          <a:p>
            <a:pPr>
              <a:buFont typeface="Wingdings" pitchFamily="2" charset="2"/>
              <a:buChar char="v"/>
            </a:pPr>
            <a:r>
              <a:rPr lang="en-US" sz="2400" dirty="0">
                <a:latin typeface="+mj-lt"/>
              </a:rPr>
              <a:t>HIPPA compliant systems</a:t>
            </a:r>
          </a:p>
          <a:p>
            <a:pPr>
              <a:buFont typeface="Wingdings" pitchFamily="2" charset="2"/>
              <a:buChar char="v"/>
            </a:pPr>
            <a:r>
              <a:rPr lang="en-US" sz="2400" dirty="0">
                <a:latin typeface="+mj-lt"/>
              </a:rPr>
              <a:t>Consent for new patients</a:t>
            </a:r>
          </a:p>
          <a:p>
            <a:pPr>
              <a:buFont typeface="Wingdings" pitchFamily="2" charset="2"/>
              <a:buChar char="v"/>
            </a:pPr>
            <a:r>
              <a:rPr lang="en-US" sz="2400" dirty="0">
                <a:latin typeface="+mj-lt"/>
              </a:rPr>
              <a:t>Insurance Issues </a:t>
            </a:r>
          </a:p>
          <a:p>
            <a:pPr>
              <a:buFont typeface="Wingdings" pitchFamily="2" charset="2"/>
              <a:buChar char="v"/>
            </a:pPr>
            <a:r>
              <a:rPr lang="en-US" sz="2400" dirty="0">
                <a:latin typeface="+mj-lt"/>
              </a:rPr>
              <a:t>Confidentiality </a:t>
            </a:r>
          </a:p>
          <a:p>
            <a:r>
              <a:rPr lang="en-US" sz="2400" i="1" dirty="0" err="1">
                <a:latin typeface="+mj-lt"/>
              </a:rPr>
              <a:t>Psychology.ca.gov</a:t>
            </a:r>
            <a:r>
              <a:rPr lang="en-US" sz="2400" i="1" dirty="0">
                <a:latin typeface="+mj-lt"/>
              </a:rPr>
              <a:t>/licensees/</a:t>
            </a:r>
            <a:r>
              <a:rPr lang="en-US" sz="2400" i="1" dirty="0" err="1">
                <a:latin typeface="+mj-lt"/>
              </a:rPr>
              <a:t>hippa_telehealth.shtml</a:t>
            </a:r>
            <a:endParaRPr lang="en-US" sz="2400" i="1" dirty="0">
              <a:latin typeface="+mj-lt"/>
            </a:endParaRPr>
          </a:p>
          <a:p>
            <a:r>
              <a:rPr lang="en-US" sz="2400" i="1" dirty="0">
                <a:latin typeface="+mj-lt"/>
              </a:rPr>
              <a:t>https://</a:t>
            </a:r>
            <a:r>
              <a:rPr lang="en-US" sz="2400" i="1" dirty="0" err="1">
                <a:latin typeface="+mj-lt"/>
              </a:rPr>
              <a:t>www.hhs.gov</a:t>
            </a:r>
            <a:r>
              <a:rPr lang="en-US" sz="2400" i="1" dirty="0">
                <a:latin typeface="+mj-lt"/>
              </a:rPr>
              <a:t>/</a:t>
            </a:r>
            <a:r>
              <a:rPr lang="en-US" sz="2400" i="1" dirty="0" err="1">
                <a:latin typeface="+mj-lt"/>
              </a:rPr>
              <a:t>hippa</a:t>
            </a:r>
            <a:r>
              <a:rPr lang="en-US" sz="2400" i="1" dirty="0">
                <a:latin typeface="+mj-lt"/>
              </a:rPr>
              <a:t>/for-professionals/</a:t>
            </a:r>
            <a:r>
              <a:rPr lang="en-US" sz="2400" i="1" dirty="0" err="1">
                <a:latin typeface="+mj-lt"/>
              </a:rPr>
              <a:t>faq</a:t>
            </a:r>
            <a:r>
              <a:rPr lang="en-US" sz="2400" i="1" dirty="0">
                <a:latin typeface="+mj-lt"/>
              </a:rPr>
              <a:t>/telehealth/</a:t>
            </a:r>
            <a:r>
              <a:rPr lang="en-US" sz="2400" i="1" dirty="0" err="1">
                <a:latin typeface="+mj-lt"/>
              </a:rPr>
              <a:t>index.html</a:t>
            </a:r>
            <a:endParaRPr lang="en-US" sz="2400" i="1" dirty="0">
              <a:latin typeface="+mj-lt"/>
            </a:endParaRPr>
          </a:p>
          <a:p>
            <a:endParaRPr lang="en-US" sz="2400" dirty="0">
              <a:latin typeface="+mj-lt"/>
            </a:endParaRPr>
          </a:p>
        </p:txBody>
      </p:sp>
      <p:sp>
        <p:nvSpPr>
          <p:cNvPr id="3" name="Google Shape;34;p5">
            <a:extLst>
              <a:ext uri="{FF2B5EF4-FFF2-40B4-BE49-F238E27FC236}">
                <a16:creationId xmlns:a16="http://schemas.microsoft.com/office/drawing/2014/main" id="{4759CDF1-2941-412D-97C2-02E2C2EF5891}"/>
              </a:ext>
            </a:extLst>
          </p:cNvPr>
          <p:cNvSpPr txBox="1">
            <a:spLocks/>
          </p:cNvSpPr>
          <p:nvPr/>
        </p:nvSpPr>
        <p:spPr>
          <a:xfrm>
            <a:off x="0" y="185737"/>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Telemedicine: Ethical Considerations</a:t>
            </a:r>
          </a:p>
        </p:txBody>
      </p:sp>
    </p:spTree>
    <p:extLst>
      <p:ext uri="{BB962C8B-B14F-4D97-AF65-F5344CB8AC3E}">
        <p14:creationId xmlns:p14="http://schemas.microsoft.com/office/powerpoint/2010/main" val="28158118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F4DC21-4DB3-7A47-8601-EAED8811FFBB}"/>
              </a:ext>
            </a:extLst>
          </p:cNvPr>
          <p:cNvSpPr>
            <a:spLocks noGrp="1"/>
          </p:cNvSpPr>
          <p:nvPr>
            <p:ph idx="1"/>
          </p:nvPr>
        </p:nvSpPr>
        <p:spPr/>
        <p:txBody>
          <a:bodyPr/>
          <a:lstStyle/>
          <a:p>
            <a:r>
              <a:rPr lang="en-US" sz="2400" dirty="0">
                <a:solidFill>
                  <a:schemeClr val="tx1"/>
                </a:solidFill>
                <a:latin typeface="+mj-lt"/>
              </a:rPr>
              <a:t>The well-being of the health care workforce is the cornerstone of every well-functioning health system. As a result of the pandemic, medical healthcare providers are under an enormous amount of workload pressure along with increased total health expenditures. The overwhelming burden of COVID-19 illness could lead to caregiver burnout</a:t>
            </a:r>
          </a:p>
          <a:p>
            <a:endParaRPr lang="en-US" sz="2400" dirty="0">
              <a:solidFill>
                <a:schemeClr val="tx1"/>
              </a:solidFill>
              <a:latin typeface="+mj-lt"/>
            </a:endParaRPr>
          </a:p>
        </p:txBody>
      </p:sp>
      <p:sp>
        <p:nvSpPr>
          <p:cNvPr id="5" name="Google Shape;34;p5">
            <a:extLst>
              <a:ext uri="{FF2B5EF4-FFF2-40B4-BE49-F238E27FC236}">
                <a16:creationId xmlns:a16="http://schemas.microsoft.com/office/drawing/2014/main" id="{7C1EBF59-46E3-4232-902F-FB2D261A43EF}"/>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The Impact on the Healthcare Worker</a:t>
            </a:r>
          </a:p>
        </p:txBody>
      </p:sp>
    </p:spTree>
    <p:extLst>
      <p:ext uri="{BB962C8B-B14F-4D97-AF65-F5344CB8AC3E}">
        <p14:creationId xmlns:p14="http://schemas.microsoft.com/office/powerpoint/2010/main" val="4322145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4190CF-E7B8-B94B-B188-32A2DAF7154E}"/>
              </a:ext>
            </a:extLst>
          </p:cNvPr>
          <p:cNvSpPr>
            <a:spLocks noGrp="1"/>
          </p:cNvSpPr>
          <p:nvPr>
            <p:ph idx="1"/>
          </p:nvPr>
        </p:nvSpPr>
        <p:spPr/>
        <p:txBody>
          <a:bodyPr>
            <a:noAutofit/>
          </a:bodyPr>
          <a:lstStyle/>
          <a:p>
            <a:pPr>
              <a:buFont typeface="Wingdings" pitchFamily="2" charset="2"/>
              <a:buChar char="v"/>
            </a:pPr>
            <a:r>
              <a:rPr lang="en-US" sz="2400" dirty="0">
                <a:latin typeface="+mj-lt"/>
              </a:rPr>
              <a:t>Experience from SARS and H1N1 epidemics underline that the psychological strain on healthcare professionals, who find themselves at the frontline of attempts to quell the outbreak, is significant</a:t>
            </a:r>
          </a:p>
          <a:p>
            <a:pPr>
              <a:buFont typeface="Wingdings" pitchFamily="2" charset="2"/>
              <a:buChar char="v"/>
            </a:pPr>
            <a:r>
              <a:rPr lang="en-US" sz="2400" dirty="0">
                <a:latin typeface="+mj-lt"/>
              </a:rPr>
              <a:t>In the early rapid expansion phase of the SARS outbreak, similar to the current course of COVID-19 pandemic, healthcare professionals reported:</a:t>
            </a:r>
          </a:p>
          <a:p>
            <a:pPr lvl="1">
              <a:buClr>
                <a:srgbClr val="8C0000"/>
              </a:buClr>
              <a:buFont typeface="Wingdings" pitchFamily="2" charset="2"/>
              <a:buChar char="ü"/>
            </a:pPr>
            <a:r>
              <a:rPr lang="en-US" sz="2400" dirty="0">
                <a:latin typeface="+mj-lt"/>
              </a:rPr>
              <a:t>Feelings of extreme vulnerability</a:t>
            </a:r>
          </a:p>
          <a:p>
            <a:pPr lvl="1">
              <a:buClr>
                <a:srgbClr val="8C0000"/>
              </a:buClr>
              <a:buFont typeface="Wingdings" pitchFamily="2" charset="2"/>
              <a:buChar char="ü"/>
            </a:pPr>
            <a:r>
              <a:rPr lang="en-US" sz="2400" dirty="0">
                <a:latin typeface="+mj-lt"/>
              </a:rPr>
              <a:t>Uncertainty and threat to life</a:t>
            </a:r>
          </a:p>
          <a:p>
            <a:pPr lvl="1">
              <a:buClr>
                <a:srgbClr val="8C0000"/>
              </a:buClr>
              <a:buFont typeface="Wingdings" pitchFamily="2" charset="2"/>
              <a:buChar char="ü"/>
            </a:pPr>
            <a:r>
              <a:rPr lang="en-US" sz="2400" dirty="0">
                <a:latin typeface="+mj-lt"/>
              </a:rPr>
              <a:t>Somatic and cognitive symptoms of anxiety </a:t>
            </a:r>
          </a:p>
          <a:p>
            <a:pPr lvl="1">
              <a:buClr>
                <a:srgbClr val="8C0000"/>
              </a:buClr>
              <a:buFont typeface="Wingdings" pitchFamily="2" charset="2"/>
              <a:buChar char="ü"/>
            </a:pPr>
            <a:r>
              <a:rPr lang="en-US" sz="2400" dirty="0">
                <a:latin typeface="+mj-lt"/>
              </a:rPr>
              <a:t>Moderately high anxiety and subsequent psychological distress </a:t>
            </a:r>
          </a:p>
          <a:p>
            <a:endParaRPr lang="en-US" sz="2400" dirty="0">
              <a:latin typeface="+mj-lt"/>
            </a:endParaRPr>
          </a:p>
        </p:txBody>
      </p:sp>
      <p:sp>
        <p:nvSpPr>
          <p:cNvPr id="5" name="Google Shape;34;p5">
            <a:extLst>
              <a:ext uri="{FF2B5EF4-FFF2-40B4-BE49-F238E27FC236}">
                <a16:creationId xmlns:a16="http://schemas.microsoft.com/office/drawing/2014/main" id="{2D9F5164-99C8-4C59-BB13-261FA4392635}"/>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Healthcare Worker Impact</a:t>
            </a:r>
          </a:p>
        </p:txBody>
      </p:sp>
    </p:spTree>
    <p:extLst>
      <p:ext uri="{BB962C8B-B14F-4D97-AF65-F5344CB8AC3E}">
        <p14:creationId xmlns:p14="http://schemas.microsoft.com/office/powerpoint/2010/main" val="1983736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A78E62-5E73-5344-AD3F-9778E1E16C48}"/>
              </a:ext>
            </a:extLst>
          </p:cNvPr>
          <p:cNvSpPr>
            <a:spLocks noGrp="1"/>
          </p:cNvSpPr>
          <p:nvPr>
            <p:ph idx="1"/>
          </p:nvPr>
        </p:nvSpPr>
        <p:spPr/>
        <p:txBody>
          <a:bodyPr>
            <a:noAutofit/>
          </a:bodyPr>
          <a:lstStyle/>
          <a:p>
            <a:pPr>
              <a:buFont typeface="Wingdings" pitchFamily="2" charset="2"/>
              <a:buChar char="v"/>
            </a:pPr>
            <a:r>
              <a:rPr lang="en-US" sz="2400" dirty="0">
                <a:latin typeface="+mj-lt"/>
              </a:rPr>
              <a:t>Available evidence (Greenberg, 2020) suggests that protecting  healthcare workers requires consideration of six key elements:</a:t>
            </a:r>
          </a:p>
          <a:p>
            <a:pPr marL="0" indent="0">
              <a:buNone/>
            </a:pPr>
            <a:r>
              <a:rPr lang="en-US" sz="2400" dirty="0">
                <a:latin typeface="+mj-lt"/>
              </a:rPr>
              <a:t>	1. HCWs should be appropriately thanked. Appropriate 	acknowledgement of the challenging work undertaken can foster resilience</a:t>
            </a:r>
          </a:p>
          <a:p>
            <a:pPr marL="0" indent="0">
              <a:buNone/>
            </a:pPr>
            <a:r>
              <a:rPr lang="en-US" sz="2400" dirty="0">
                <a:latin typeface="+mj-lt"/>
              </a:rPr>
              <a:t>	2. Given that avoidance is a key symptom of traumatic stress and this behavior may manifest through distressed staff staying away from work, it is imperative that staff who do not turn up to work are contacted in case their non-attendance is indicative of poor mental health.</a:t>
            </a:r>
          </a:p>
          <a:p>
            <a:endParaRPr lang="en-US" sz="2400" dirty="0">
              <a:latin typeface="+mj-lt"/>
            </a:endParaRPr>
          </a:p>
        </p:txBody>
      </p:sp>
      <p:sp>
        <p:nvSpPr>
          <p:cNvPr id="5" name="Google Shape;34;p5">
            <a:extLst>
              <a:ext uri="{FF2B5EF4-FFF2-40B4-BE49-F238E27FC236}">
                <a16:creationId xmlns:a16="http://schemas.microsoft.com/office/drawing/2014/main" id="{A9CE9838-0C7A-47FD-80D4-A2404DB28AC1}"/>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Protecting Mental Healthcare Workers (HCWs) is Key</a:t>
            </a:r>
          </a:p>
        </p:txBody>
      </p:sp>
    </p:spTree>
    <p:extLst>
      <p:ext uri="{BB962C8B-B14F-4D97-AF65-F5344CB8AC3E}">
        <p14:creationId xmlns:p14="http://schemas.microsoft.com/office/powerpoint/2010/main" val="37323896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22A3E4-990A-EC4C-9239-C5CF1DBDBFF3}"/>
              </a:ext>
            </a:extLst>
          </p:cNvPr>
          <p:cNvSpPr>
            <a:spLocks noGrp="1"/>
          </p:cNvSpPr>
          <p:nvPr>
            <p:ph idx="1"/>
          </p:nvPr>
        </p:nvSpPr>
        <p:spPr/>
        <p:txBody>
          <a:bodyPr/>
          <a:lstStyle/>
          <a:p>
            <a:pPr marL="0" indent="0">
              <a:buNone/>
            </a:pPr>
            <a:r>
              <a:rPr lang="en-US" sz="2400" dirty="0">
                <a:latin typeface="+mj-lt"/>
              </a:rPr>
              <a:t>3. As the COVID-19 pandemic begins to recede all HCWs should receive ‘return to normal work’ interviews. </a:t>
            </a:r>
          </a:p>
          <a:p>
            <a:pPr marL="0" indent="0">
              <a:buNone/>
            </a:pPr>
            <a:endParaRPr lang="en-US" sz="2400" dirty="0">
              <a:latin typeface="+mj-lt"/>
            </a:endParaRPr>
          </a:p>
          <a:p>
            <a:pPr marL="0" indent="0">
              <a:buNone/>
            </a:pPr>
            <a:r>
              <a:rPr lang="en-US" sz="2400" dirty="0">
                <a:latin typeface="+mj-lt"/>
              </a:rPr>
              <a:t>4. Managers should pay particular attention to HCWs in high-risk groups, junior or inexperienced staff who have been working above their expected level of competence. </a:t>
            </a:r>
          </a:p>
          <a:p>
            <a:endParaRPr lang="en-US" sz="2400" dirty="0">
              <a:latin typeface="+mj-lt"/>
            </a:endParaRPr>
          </a:p>
        </p:txBody>
      </p:sp>
      <p:sp>
        <p:nvSpPr>
          <p:cNvPr id="5" name="Google Shape;34;p5">
            <a:extLst>
              <a:ext uri="{FF2B5EF4-FFF2-40B4-BE49-F238E27FC236}">
                <a16:creationId xmlns:a16="http://schemas.microsoft.com/office/drawing/2014/main" id="{0B27F374-2DF0-4B82-AC86-574EE37892B8}"/>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Continued</a:t>
            </a:r>
          </a:p>
        </p:txBody>
      </p:sp>
    </p:spTree>
    <p:extLst>
      <p:ext uri="{BB962C8B-B14F-4D97-AF65-F5344CB8AC3E}">
        <p14:creationId xmlns:p14="http://schemas.microsoft.com/office/powerpoint/2010/main" val="544093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0" y="1655380"/>
            <a:ext cx="12192000" cy="1247204"/>
          </a:xfrm>
        </p:spPr>
        <p:txBody>
          <a:bodyPr/>
          <a:lstStyle/>
          <a:p>
            <a:pPr algn="ctr"/>
            <a:endParaRPr lang="en-US" dirty="0"/>
          </a:p>
          <a:p>
            <a:pPr algn="ctr"/>
            <a:r>
              <a:rPr lang="en-US" sz="2400" b="1" dirty="0"/>
              <a:t>9:15 AM: </a:t>
            </a:r>
            <a:r>
              <a:rPr lang="en-US" sz="2400" b="1" dirty="0">
                <a:solidFill>
                  <a:srgbClr val="8C0000"/>
                </a:solidFill>
              </a:rPr>
              <a:t>Evaluating Risk, Danger and Safety When Creating the Care Plan</a:t>
            </a:r>
          </a:p>
          <a:p>
            <a:pPr algn="ctr"/>
            <a:endParaRPr lang="en-US" dirty="0"/>
          </a:p>
        </p:txBody>
      </p:sp>
      <p:sp>
        <p:nvSpPr>
          <p:cNvPr id="6" name="TextBox 5"/>
          <p:cNvSpPr txBox="1"/>
          <p:nvPr/>
        </p:nvSpPr>
        <p:spPr>
          <a:xfrm>
            <a:off x="2899210" y="2658039"/>
            <a:ext cx="8282595" cy="3930115"/>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Viki Kind is a clinical bioethicist, award winning author, and professional speaker. Her book,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The Caregiver’s Path to Compassionate Decision Making: Making Choices For Those Who Can't</a:t>
            </a:r>
            <a:r>
              <a:rPr lang="en-US" sz="1800" dirty="0">
                <a:effectLst/>
                <a:latin typeface="Arial" panose="020B0604020202020204" pitchFamily="34" charset="0"/>
                <a:ea typeface="Calibri" panose="020F0502020204030204" pitchFamily="34" charset="0"/>
                <a:cs typeface="Times New Roman" panose="02020603050405020304" pitchFamily="18" charset="0"/>
              </a:rPr>
              <a:t>, guides families and professionals who are making decisions for those who have lost capacity.  Viki is known as “The People’s Bioethicist,” because she is a rare individual who bridges two worlds, that of the health care professional and of the family struggling to make the right decisions. Viki spends much of her time speaking at conferences out in the community teaching patients and family caregivers how to make better health, life and end-of-life decisions. She also lectures across the United States teaching professionals to have integrity, compassion and to improve care through better communication and ethical frameworks.   She is an honorary board member of the Well Spouse Association and has been a caregiver for many years for six members of her family.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34;p5">
            <a:extLst>
              <a:ext uri="{FF2B5EF4-FFF2-40B4-BE49-F238E27FC236}">
                <a16:creationId xmlns:a16="http://schemas.microsoft.com/office/drawing/2014/main" id="{3C280C1B-E58D-4B45-A0CE-3EC921FA6A77}"/>
              </a:ext>
            </a:extLst>
          </p:cNvPr>
          <p:cNvSpPr txBox="1">
            <a:spLocks/>
          </p:cNvSpPr>
          <p:nvPr/>
        </p:nvSpPr>
        <p:spPr>
          <a:xfrm>
            <a:off x="0" y="391111"/>
            <a:ext cx="12192000" cy="67220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2801" b="1" kern="0" dirty="0">
                <a:solidFill>
                  <a:schemeClr val="lt1"/>
                </a:solidFill>
                <a:latin typeface="Baskerville SemiBold" panose="02020502070401020303" pitchFamily="18" charset="0"/>
                <a:ea typeface="Baskerville SemiBold" panose="02020502070401020303" pitchFamily="18" charset="0"/>
              </a:rPr>
              <a:t>First Speaker: Viki Kind</a:t>
            </a:r>
            <a:endParaRPr lang="en-US" sz="2600" b="1" kern="0" dirty="0">
              <a:solidFill>
                <a:schemeClr val="lt1"/>
              </a:solidFill>
            </a:endParaRPr>
          </a:p>
        </p:txBody>
      </p:sp>
      <p:pic>
        <p:nvPicPr>
          <p:cNvPr id="4" name="Picture 3">
            <a:extLst>
              <a:ext uri="{FF2B5EF4-FFF2-40B4-BE49-F238E27FC236}">
                <a16:creationId xmlns:a16="http://schemas.microsoft.com/office/drawing/2014/main" id="{4B6C2C1B-2B32-4115-9F51-41406B3788CB}"/>
              </a:ext>
            </a:extLst>
          </p:cNvPr>
          <p:cNvPicPr>
            <a:picLocks noChangeAspect="1"/>
          </p:cNvPicPr>
          <p:nvPr/>
        </p:nvPicPr>
        <p:blipFill>
          <a:blip r:embed="rId2"/>
          <a:stretch>
            <a:fillRect/>
          </a:stretch>
        </p:blipFill>
        <p:spPr>
          <a:xfrm>
            <a:off x="853730" y="2668947"/>
            <a:ext cx="1755310" cy="208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04234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C9751F-3C8A-8E40-BFAD-3ABF532F3EA3}"/>
              </a:ext>
            </a:extLst>
          </p:cNvPr>
          <p:cNvSpPr>
            <a:spLocks noGrp="1"/>
          </p:cNvSpPr>
          <p:nvPr>
            <p:ph idx="1"/>
          </p:nvPr>
        </p:nvSpPr>
        <p:spPr/>
        <p:txBody>
          <a:bodyPr>
            <a:noAutofit/>
          </a:bodyPr>
          <a:lstStyle/>
          <a:p>
            <a:pPr marL="0" indent="0">
              <a:buNone/>
            </a:pPr>
            <a:r>
              <a:rPr lang="en-US" sz="2400" dirty="0">
                <a:latin typeface="+mj-lt"/>
              </a:rPr>
              <a:t>5. Anyone who has been exposed to a potentially traumatic event should be actively monitored</a:t>
            </a:r>
          </a:p>
          <a:p>
            <a:pPr marL="0" indent="0">
              <a:buNone/>
            </a:pPr>
            <a:r>
              <a:rPr lang="en-US" sz="2400" dirty="0">
                <a:latin typeface="+mj-lt"/>
              </a:rPr>
              <a:t>6. Given the likelihood that HCWs have been exposed to morally distressing circumstances during the COVID-19 pandemic, most probably repeatedly, managers should help them to make sense of their experiences. Being able to develop meaningful narrative that does not blame themselves or others for what happened during the crisis is likely to reduce the risk of them suffering psychological harm. </a:t>
            </a:r>
          </a:p>
          <a:p>
            <a:endParaRPr lang="en-US" sz="2400" dirty="0">
              <a:latin typeface="+mj-lt"/>
            </a:endParaRPr>
          </a:p>
        </p:txBody>
      </p:sp>
      <p:sp>
        <p:nvSpPr>
          <p:cNvPr id="5" name="Google Shape;34;p5">
            <a:extLst>
              <a:ext uri="{FF2B5EF4-FFF2-40B4-BE49-F238E27FC236}">
                <a16:creationId xmlns:a16="http://schemas.microsoft.com/office/drawing/2014/main" id="{AE2EAE75-A3BB-4E6B-9733-3949A37C0FBF}"/>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Continued</a:t>
            </a:r>
          </a:p>
        </p:txBody>
      </p:sp>
    </p:spTree>
    <p:extLst>
      <p:ext uri="{BB962C8B-B14F-4D97-AF65-F5344CB8AC3E}">
        <p14:creationId xmlns:p14="http://schemas.microsoft.com/office/powerpoint/2010/main" val="30566897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EB9D95-C4D7-9C46-9254-F68D3526CB57}"/>
              </a:ext>
            </a:extLst>
          </p:cNvPr>
          <p:cNvSpPr>
            <a:spLocks noGrp="1"/>
          </p:cNvSpPr>
          <p:nvPr>
            <p:ph idx="1"/>
          </p:nvPr>
        </p:nvSpPr>
        <p:spPr/>
        <p:txBody>
          <a:bodyPr/>
          <a:lstStyle/>
          <a:p>
            <a:pPr>
              <a:buFont typeface="Wingdings" pitchFamily="2" charset="2"/>
              <a:buChar char="ü"/>
            </a:pPr>
            <a:r>
              <a:rPr lang="en-US" sz="2400" dirty="0">
                <a:latin typeface="+mj-lt"/>
              </a:rPr>
              <a:t>The mental health care burden is great</a:t>
            </a:r>
          </a:p>
          <a:p>
            <a:pPr>
              <a:buFont typeface="Wingdings" pitchFamily="2" charset="2"/>
              <a:buChar char="ü"/>
            </a:pPr>
            <a:r>
              <a:rPr lang="en-US" sz="2400" dirty="0">
                <a:latin typeface="+mj-lt"/>
              </a:rPr>
              <a:t>The elderly are at especially high risk</a:t>
            </a:r>
          </a:p>
          <a:p>
            <a:pPr>
              <a:buFont typeface="Wingdings" pitchFamily="2" charset="2"/>
              <a:buChar char="ü"/>
            </a:pPr>
            <a:r>
              <a:rPr lang="en-US" sz="2400" dirty="0">
                <a:latin typeface="+mj-lt"/>
              </a:rPr>
              <a:t>Interruption of care must be noted</a:t>
            </a:r>
          </a:p>
          <a:p>
            <a:pPr>
              <a:buFont typeface="Wingdings" pitchFamily="2" charset="2"/>
              <a:buChar char="ü"/>
            </a:pPr>
            <a:r>
              <a:rPr lang="en-US" sz="2400" dirty="0">
                <a:latin typeface="+mj-lt"/>
              </a:rPr>
              <a:t>Methods of care delivery must be re assessed </a:t>
            </a:r>
          </a:p>
          <a:p>
            <a:pPr>
              <a:buFont typeface="Wingdings" pitchFamily="2" charset="2"/>
              <a:buChar char="ü"/>
            </a:pPr>
            <a:r>
              <a:rPr lang="en-US" sz="2400" dirty="0">
                <a:latin typeface="+mj-lt"/>
              </a:rPr>
              <a:t>Provider self care is key to manage the wave of cases coming </a:t>
            </a:r>
          </a:p>
          <a:p>
            <a:endParaRPr lang="en-US" sz="2400" dirty="0">
              <a:latin typeface="+mj-lt"/>
            </a:endParaRPr>
          </a:p>
        </p:txBody>
      </p:sp>
      <p:sp>
        <p:nvSpPr>
          <p:cNvPr id="5" name="Google Shape;34;p5">
            <a:extLst>
              <a:ext uri="{FF2B5EF4-FFF2-40B4-BE49-F238E27FC236}">
                <a16:creationId xmlns:a16="http://schemas.microsoft.com/office/drawing/2014/main" id="{B5E0ABA3-C098-4EB8-9679-85B7DCB5E424}"/>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Conclusions</a:t>
            </a:r>
          </a:p>
        </p:txBody>
      </p:sp>
    </p:spTree>
    <p:extLst>
      <p:ext uri="{BB962C8B-B14F-4D97-AF65-F5344CB8AC3E}">
        <p14:creationId xmlns:p14="http://schemas.microsoft.com/office/powerpoint/2010/main" val="35162787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2F107-E58B-44D1-B9FD-31FA481692F5}"/>
              </a:ext>
            </a:extLst>
          </p:cNvPr>
          <p:cNvSpPr>
            <a:spLocks noGrp="1"/>
          </p:cNvSpPr>
          <p:nvPr>
            <p:ph type="ctrTitle"/>
          </p:nvPr>
        </p:nvSpPr>
        <p:spPr>
          <a:xfrm>
            <a:off x="307817" y="461727"/>
            <a:ext cx="11588435" cy="1647729"/>
          </a:xfrm>
        </p:spPr>
        <p:txBody>
          <a:bodyPr/>
          <a:lstStyle/>
          <a:p>
            <a:pPr algn="ctr"/>
            <a:r>
              <a:rPr lang="en-US" sz="6600" b="1" dirty="0">
                <a:solidFill>
                  <a:schemeClr val="lt1"/>
                </a:solidFill>
                <a:latin typeface="Baskerville SemiBold" panose="02020502070401020303" pitchFamily="18" charset="0"/>
              </a:rPr>
              <a:t>Q &amp; A </a:t>
            </a:r>
            <a:r>
              <a:rPr lang="en-US" sz="6600" b="1">
                <a:solidFill>
                  <a:schemeClr val="lt1"/>
                </a:solidFill>
                <a:latin typeface="Baskerville SemiBold" panose="02020502070401020303" pitchFamily="18" charset="0"/>
              </a:rPr>
              <a:t>with Nicolle </a:t>
            </a:r>
            <a:r>
              <a:rPr lang="en-US" sz="6600" b="1" dirty="0">
                <a:solidFill>
                  <a:schemeClr val="lt1"/>
                </a:solidFill>
                <a:latin typeface="Baskerville SemiBold" panose="02020502070401020303" pitchFamily="18" charset="0"/>
              </a:rPr>
              <a:t>Ionascu</a:t>
            </a:r>
          </a:p>
        </p:txBody>
      </p:sp>
      <p:pic>
        <p:nvPicPr>
          <p:cNvPr id="4" name="Picture 3" descr="A person smiling for the camera&#10;&#10;Description automatically generated">
            <a:extLst>
              <a:ext uri="{FF2B5EF4-FFF2-40B4-BE49-F238E27FC236}">
                <a16:creationId xmlns:a16="http://schemas.microsoft.com/office/drawing/2014/main" id="{05803964-B438-4F99-843E-22987B8FC366}"/>
              </a:ext>
            </a:extLst>
          </p:cNvPr>
          <p:cNvPicPr>
            <a:picLocks noChangeAspect="1"/>
          </p:cNvPicPr>
          <p:nvPr/>
        </p:nvPicPr>
        <p:blipFill>
          <a:blip r:embed="rId2"/>
          <a:stretch>
            <a:fillRect/>
          </a:stretch>
        </p:blipFill>
        <p:spPr>
          <a:xfrm>
            <a:off x="4639840" y="2521182"/>
            <a:ext cx="2912319" cy="4082696"/>
          </a:xfrm>
          <a:prstGeom prst="rect">
            <a:avLst/>
          </a:prstGeom>
        </p:spPr>
      </p:pic>
    </p:spTree>
    <p:extLst>
      <p:ext uri="{BB962C8B-B14F-4D97-AF65-F5344CB8AC3E}">
        <p14:creationId xmlns:p14="http://schemas.microsoft.com/office/powerpoint/2010/main" val="16166187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E6B7-EFBD-4B52-8157-F2F9C3198582}"/>
              </a:ext>
            </a:extLst>
          </p:cNvPr>
          <p:cNvSpPr>
            <a:spLocks noGrp="1"/>
          </p:cNvSpPr>
          <p:nvPr>
            <p:ph type="title"/>
          </p:nvPr>
        </p:nvSpPr>
        <p:spPr>
          <a:xfrm>
            <a:off x="5017553" y="1446211"/>
            <a:ext cx="6950610" cy="1828800"/>
          </a:xfrm>
        </p:spPr>
        <p:txBody>
          <a:bodyPr>
            <a:normAutofit fontScale="90000"/>
          </a:bodyPr>
          <a:lstStyle/>
          <a:p>
            <a:r>
              <a:rPr lang="en-US" sz="4100" dirty="0">
                <a:solidFill>
                  <a:schemeClr val="tx1"/>
                </a:solidFill>
              </a:rPr>
              <a:t>Pam </a:t>
            </a:r>
            <a:r>
              <a:rPr lang="en-US" sz="4100" dirty="0" err="1">
                <a:solidFill>
                  <a:schemeClr val="tx1"/>
                </a:solidFill>
              </a:rPr>
              <a:t>Fenenbock</a:t>
            </a:r>
            <a:r>
              <a:rPr lang="en-US" sz="4100" dirty="0">
                <a:solidFill>
                  <a:schemeClr val="tx1"/>
                </a:solidFill>
              </a:rPr>
              <a:t> M.Ed., Bereavement Counselor, L.M.F.T. (46644)</a:t>
            </a:r>
          </a:p>
        </p:txBody>
      </p:sp>
      <p:pic>
        <p:nvPicPr>
          <p:cNvPr id="5" name="Picture 4" descr="A person smiling for the camera&#10;&#10;Description automatically generated">
            <a:extLst>
              <a:ext uri="{FF2B5EF4-FFF2-40B4-BE49-F238E27FC236}">
                <a16:creationId xmlns:a16="http://schemas.microsoft.com/office/drawing/2014/main" id="{27FC3C96-0677-49D8-9E7A-7A917B352B44}"/>
              </a:ext>
            </a:extLst>
          </p:cNvPr>
          <p:cNvPicPr>
            <a:picLocks noChangeAspect="1"/>
          </p:cNvPicPr>
          <p:nvPr/>
        </p:nvPicPr>
        <p:blipFill rotWithShape="1">
          <a:blip r:embed="rId2">
            <a:extLst>
              <a:ext uri="{28A0092B-C50C-407E-A947-70E740481C1C}">
                <a14:useLocalDpi xmlns:a14="http://schemas.microsoft.com/office/drawing/2010/main" val="0"/>
              </a:ext>
            </a:extLst>
          </a:blip>
          <a:srcRect r="-1" b="1335"/>
          <a:stretch/>
        </p:blipFill>
        <p:spPr>
          <a:xfrm>
            <a:off x="20" y="10"/>
            <a:ext cx="4639713" cy="6857990"/>
          </a:xfrm>
          <a:prstGeom prst="rect">
            <a:avLst/>
          </a:prstGeom>
        </p:spPr>
      </p:pic>
      <p:sp>
        <p:nvSpPr>
          <p:cNvPr id="3" name="Content Placeholder 2">
            <a:extLst>
              <a:ext uri="{FF2B5EF4-FFF2-40B4-BE49-F238E27FC236}">
                <a16:creationId xmlns:a16="http://schemas.microsoft.com/office/drawing/2014/main" id="{9F671534-43E6-4C5B-B4E2-1B5F2E3B3796}"/>
              </a:ext>
            </a:extLst>
          </p:cNvPr>
          <p:cNvSpPr>
            <a:spLocks noGrp="1"/>
          </p:cNvSpPr>
          <p:nvPr>
            <p:ph idx="1"/>
          </p:nvPr>
        </p:nvSpPr>
        <p:spPr>
          <a:xfrm>
            <a:off x="4872038" y="3403663"/>
            <a:ext cx="7053261" cy="3858768"/>
          </a:xfrm>
        </p:spPr>
        <p:txBody>
          <a:bodyPr>
            <a:normAutofit/>
          </a:bodyPr>
          <a:lstStyle/>
          <a:p>
            <a:r>
              <a:rPr lang="en-US" sz="2400" dirty="0"/>
              <a:t>Pam Fenenbock is a licensed counselor trained in leading guided imagery, mindfulness, and relaxation exercises to help hospice patients and bereaved families with anxiety, stress and grief.</a:t>
            </a:r>
          </a:p>
        </p:txBody>
      </p:sp>
      <p:sp>
        <p:nvSpPr>
          <p:cNvPr id="4" name="Google Shape;34;p5">
            <a:extLst>
              <a:ext uri="{FF2B5EF4-FFF2-40B4-BE49-F238E27FC236}">
                <a16:creationId xmlns:a16="http://schemas.microsoft.com/office/drawing/2014/main" id="{C539387A-9ECC-4D7A-BCAD-23969B69A16A}"/>
              </a:ext>
            </a:extLst>
          </p:cNvPr>
          <p:cNvSpPr txBox="1">
            <a:spLocks/>
          </p:cNvSpPr>
          <p:nvPr/>
        </p:nvSpPr>
        <p:spPr>
          <a:xfrm>
            <a:off x="4700588" y="187098"/>
            <a:ext cx="7453312" cy="98447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Mindfulness Moment</a:t>
            </a:r>
          </a:p>
        </p:txBody>
      </p:sp>
      <p:pic>
        <p:nvPicPr>
          <p:cNvPr id="8" name="Picture 136">
            <a:extLst>
              <a:ext uri="{FF2B5EF4-FFF2-40B4-BE49-F238E27FC236}">
                <a16:creationId xmlns:a16="http://schemas.microsoft.com/office/drawing/2014/main" id="{7A3950F8-6DF4-4FE3-B618-A237E30FD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246" y="5411789"/>
            <a:ext cx="5290337" cy="117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6449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ree in the middle of a forest&#10;&#10;Description automatically generated">
            <a:extLst>
              <a:ext uri="{FF2B5EF4-FFF2-40B4-BE49-F238E27FC236}">
                <a16:creationId xmlns:a16="http://schemas.microsoft.com/office/drawing/2014/main" id="{125AFACA-823A-4380-AD7A-480352CB1F42}"/>
              </a:ext>
            </a:extLst>
          </p:cNvPr>
          <p:cNvPicPr>
            <a:picLocks noChangeAspect="1"/>
          </p:cNvPicPr>
          <p:nvPr/>
        </p:nvPicPr>
        <p:blipFill rotWithShape="1">
          <a:blip r:embed="rId2">
            <a:extLst>
              <a:ext uri="{28A0092B-C50C-407E-A947-70E740481C1C}">
                <a14:useLocalDpi xmlns:a14="http://schemas.microsoft.com/office/drawing/2010/main" val="0"/>
              </a:ext>
            </a:extLst>
          </a:blip>
          <a:srcRect l="3409" t="31818" r="5682"/>
          <a:stretch/>
        </p:blipFill>
        <p:spPr>
          <a:xfrm>
            <a:off x="20" y="-187097"/>
            <a:ext cx="12191980" cy="6857999"/>
          </a:xfrm>
          <a:prstGeom prst="rect">
            <a:avLst/>
          </a:prstGeom>
        </p:spPr>
      </p:pic>
      <p:sp>
        <p:nvSpPr>
          <p:cNvPr id="7" name="Google Shape;34;p5">
            <a:extLst>
              <a:ext uri="{FF2B5EF4-FFF2-40B4-BE49-F238E27FC236}">
                <a16:creationId xmlns:a16="http://schemas.microsoft.com/office/drawing/2014/main" id="{73E2E49E-AF46-4F84-A762-CDA9354F4A04}"/>
              </a:ext>
            </a:extLst>
          </p:cNvPr>
          <p:cNvSpPr txBox="1">
            <a:spLocks/>
          </p:cNvSpPr>
          <p:nvPr/>
        </p:nvSpPr>
        <p:spPr>
          <a:xfrm>
            <a:off x="106532" y="-15080"/>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Relaxation Exercise</a:t>
            </a:r>
          </a:p>
        </p:txBody>
      </p:sp>
    </p:spTree>
    <p:extLst>
      <p:ext uri="{BB962C8B-B14F-4D97-AF65-F5344CB8AC3E}">
        <p14:creationId xmlns:p14="http://schemas.microsoft.com/office/powerpoint/2010/main" val="19398492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EAE986-5AA1-4DA2-862B-3FC38EC3B94C}"/>
              </a:ext>
            </a:extLst>
          </p:cNvPr>
          <p:cNvSpPr>
            <a:spLocks noGrp="1"/>
          </p:cNvSpPr>
          <p:nvPr>
            <p:ph idx="1"/>
          </p:nvPr>
        </p:nvSpPr>
        <p:spPr/>
        <p:txBody>
          <a:bodyPr/>
          <a:lstStyle/>
          <a:p>
            <a:pPr marL="109728" indent="0">
              <a:buNone/>
            </a:pPr>
            <a:r>
              <a:rPr lang="en-US" sz="2400" dirty="0"/>
              <a:t>Introduction of using relaxation tools with Hospice patient and with ourselves </a:t>
            </a:r>
          </a:p>
          <a:p>
            <a:pPr marL="109728" indent="0">
              <a:buNone/>
            </a:pPr>
            <a:r>
              <a:rPr lang="en-US" sz="2400" dirty="0"/>
              <a:t>These tools can minimize pain and decrease anxiety and stress</a:t>
            </a:r>
          </a:p>
          <a:p>
            <a:pPr marL="109728" indent="0">
              <a:buNone/>
            </a:pPr>
            <a:endParaRPr lang="en-US" sz="2400" dirty="0"/>
          </a:p>
          <a:p>
            <a:pPr marL="109728" indent="0">
              <a:buNone/>
            </a:pPr>
            <a:endParaRPr lang="en-US" sz="2400" dirty="0"/>
          </a:p>
        </p:txBody>
      </p:sp>
      <p:pic>
        <p:nvPicPr>
          <p:cNvPr id="5" name="Picture 4" descr="A sandy beach next to a body of water&#10;&#10;Description automatically generated">
            <a:extLst>
              <a:ext uri="{FF2B5EF4-FFF2-40B4-BE49-F238E27FC236}">
                <a16:creationId xmlns:a16="http://schemas.microsoft.com/office/drawing/2014/main" id="{98E1520A-3F80-4B21-A88E-47A50707FB1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3609976"/>
            <a:ext cx="12192000" cy="3105150"/>
          </a:xfrm>
          <a:prstGeom prst="rect">
            <a:avLst/>
          </a:prstGeom>
        </p:spPr>
      </p:pic>
      <p:sp>
        <p:nvSpPr>
          <p:cNvPr id="6" name="TextBox 5">
            <a:extLst>
              <a:ext uri="{FF2B5EF4-FFF2-40B4-BE49-F238E27FC236}">
                <a16:creationId xmlns:a16="http://schemas.microsoft.com/office/drawing/2014/main" id="{03C457BA-E292-462C-A86C-61A522499D93}"/>
              </a:ext>
            </a:extLst>
          </p:cNvPr>
          <p:cNvSpPr txBox="1"/>
          <p:nvPr/>
        </p:nvSpPr>
        <p:spPr>
          <a:xfrm>
            <a:off x="1524000" y="6858000"/>
            <a:ext cx="9067800" cy="230832"/>
          </a:xfrm>
          <a:prstGeom prst="rect">
            <a:avLst/>
          </a:prstGeom>
          <a:noFill/>
        </p:spPr>
        <p:txBody>
          <a:bodyPr wrap="square" rtlCol="0">
            <a:spAutoFit/>
          </a:bodyPr>
          <a:lstStyle/>
          <a:p>
            <a:r>
              <a:rPr lang="en-US" sz="900">
                <a:hlinkClick r:id="rId3" tooltip="https://www.deviantart.com/wbd/art/Beach-Background-Again-660840423"/>
              </a:rPr>
              <a:t>This Photo</a:t>
            </a:r>
            <a:r>
              <a:rPr lang="en-US" sz="900"/>
              <a:t> by Unknown Author is licensed under </a:t>
            </a:r>
            <a:r>
              <a:rPr lang="en-US" sz="900">
                <a:hlinkClick r:id="rId4" tooltip="https://creativecommons.org/licenses/by/3.0/"/>
              </a:rPr>
              <a:t>CC BY</a:t>
            </a:r>
            <a:endParaRPr lang="en-US" sz="900"/>
          </a:p>
        </p:txBody>
      </p:sp>
      <p:sp>
        <p:nvSpPr>
          <p:cNvPr id="9" name="Google Shape;34;p5">
            <a:extLst>
              <a:ext uri="{FF2B5EF4-FFF2-40B4-BE49-F238E27FC236}">
                <a16:creationId xmlns:a16="http://schemas.microsoft.com/office/drawing/2014/main" id="{BDC4A1BA-B69F-45B0-B642-BBFD51B83519}"/>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Goals Today</a:t>
            </a:r>
          </a:p>
        </p:txBody>
      </p:sp>
    </p:spTree>
    <p:extLst>
      <p:ext uri="{BB962C8B-B14F-4D97-AF65-F5344CB8AC3E}">
        <p14:creationId xmlns:p14="http://schemas.microsoft.com/office/powerpoint/2010/main" val="18196124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Below is a picture of 2 dolphins</a:t>
            </a:r>
          </a:p>
          <a:p>
            <a:r>
              <a:rPr lang="en-US" sz="2400" dirty="0"/>
              <a:t>If you see 2 dolphins, your stress is at acceptable levels</a:t>
            </a:r>
          </a:p>
          <a:p>
            <a:r>
              <a:rPr lang="en-US" sz="2400" dirty="0"/>
              <a:t>If you see anything other than 2 dolphins, your stress is high!</a:t>
            </a:r>
          </a:p>
          <a:p>
            <a:pPr marL="109728" indent="0">
              <a:buNone/>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050" y="3200400"/>
            <a:ext cx="5572125" cy="3657600"/>
          </a:xfrm>
          <a:prstGeom prst="rect">
            <a:avLst/>
          </a:prstGeom>
        </p:spPr>
      </p:pic>
      <p:sp>
        <p:nvSpPr>
          <p:cNvPr id="6" name="Google Shape;34;p5">
            <a:extLst>
              <a:ext uri="{FF2B5EF4-FFF2-40B4-BE49-F238E27FC236}">
                <a16:creationId xmlns:a16="http://schemas.microsoft.com/office/drawing/2014/main" id="{60EF7DAA-41F1-4312-9E98-D8B0C6C9398D}"/>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Two Dolphins Stress Test</a:t>
            </a:r>
          </a:p>
        </p:txBody>
      </p:sp>
    </p:spTree>
    <p:extLst>
      <p:ext uri="{BB962C8B-B14F-4D97-AF65-F5344CB8AC3E}">
        <p14:creationId xmlns:p14="http://schemas.microsoft.com/office/powerpoint/2010/main" val="34714338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Have you ever felt like this?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3325" y="2390775"/>
            <a:ext cx="4343400" cy="4267200"/>
          </a:xfrm>
          <a:prstGeom prst="rect">
            <a:avLst/>
          </a:prstGeom>
        </p:spPr>
      </p:pic>
      <p:sp>
        <p:nvSpPr>
          <p:cNvPr id="6" name="Google Shape;34;p5">
            <a:extLst>
              <a:ext uri="{FF2B5EF4-FFF2-40B4-BE49-F238E27FC236}">
                <a16:creationId xmlns:a16="http://schemas.microsoft.com/office/drawing/2014/main" id="{0F3B9B18-4548-45FE-98B9-B8F87C457DBF}"/>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If Your Stress is High</a:t>
            </a:r>
          </a:p>
        </p:txBody>
      </p:sp>
    </p:spTree>
    <p:extLst>
      <p:ext uri="{BB962C8B-B14F-4D97-AF65-F5344CB8AC3E}">
        <p14:creationId xmlns:p14="http://schemas.microsoft.com/office/powerpoint/2010/main" val="33993804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Self rating-1-&gt;10</a:t>
            </a:r>
          </a:p>
          <a:p>
            <a:r>
              <a:rPr lang="en-US" sz="2400" dirty="0"/>
              <a:t>Belly or Diaphragmatic Breathing</a:t>
            </a:r>
          </a:p>
          <a:p>
            <a:r>
              <a:rPr lang="en-US" sz="2400" dirty="0"/>
              <a:t>Stay in the present moment</a:t>
            </a:r>
          </a:p>
          <a:p>
            <a:r>
              <a:rPr lang="en-US" sz="2400" dirty="0"/>
              <a:t>Focus on sensation of inhale and exhale</a:t>
            </a:r>
          </a:p>
          <a:p>
            <a:r>
              <a:rPr lang="en-US" sz="2400" dirty="0"/>
              <a:t>“Park” or allow other thoughts to float away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333875"/>
            <a:ext cx="8572500" cy="2524125"/>
          </a:xfrm>
          <a:prstGeom prst="rect">
            <a:avLst/>
          </a:prstGeom>
        </p:spPr>
      </p:pic>
      <p:sp>
        <p:nvSpPr>
          <p:cNvPr id="6" name="Google Shape;34;p5">
            <a:extLst>
              <a:ext uri="{FF2B5EF4-FFF2-40B4-BE49-F238E27FC236}">
                <a16:creationId xmlns:a16="http://schemas.microsoft.com/office/drawing/2014/main" id="{1A44DC67-81F4-436A-8122-4C9E0594F8E0}"/>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Mindful Breathing</a:t>
            </a:r>
          </a:p>
        </p:txBody>
      </p:sp>
    </p:spTree>
    <p:extLst>
      <p:ext uri="{BB962C8B-B14F-4D97-AF65-F5344CB8AC3E}">
        <p14:creationId xmlns:p14="http://schemas.microsoft.com/office/powerpoint/2010/main" val="37249874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ood&#10;&#10;Description automatically generated">
            <a:extLst>
              <a:ext uri="{FF2B5EF4-FFF2-40B4-BE49-F238E27FC236}">
                <a16:creationId xmlns:a16="http://schemas.microsoft.com/office/drawing/2014/main" id="{22C0A649-CFBD-4206-9714-625DF4AE8598}"/>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4400" y="1473200"/>
            <a:ext cx="9773920" cy="5019675"/>
          </a:xfrm>
        </p:spPr>
      </p:pic>
      <p:sp>
        <p:nvSpPr>
          <p:cNvPr id="3" name="Google Shape;34;p5">
            <a:extLst>
              <a:ext uri="{FF2B5EF4-FFF2-40B4-BE49-F238E27FC236}">
                <a16:creationId xmlns:a16="http://schemas.microsoft.com/office/drawing/2014/main" id="{329765F8-D79A-4FBE-9E9D-653F7EBF700A}"/>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Body Scan and / or Guided Imagery</a:t>
            </a:r>
          </a:p>
        </p:txBody>
      </p:sp>
    </p:spTree>
    <p:extLst>
      <p:ext uri="{BB962C8B-B14F-4D97-AF65-F5344CB8AC3E}">
        <p14:creationId xmlns:p14="http://schemas.microsoft.com/office/powerpoint/2010/main" val="2466305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4;p5">
            <a:extLst>
              <a:ext uri="{FF2B5EF4-FFF2-40B4-BE49-F238E27FC236}">
                <a16:creationId xmlns:a16="http://schemas.microsoft.com/office/drawing/2014/main" id="{8303F3D9-44F2-4900-8854-26BA88277734}"/>
              </a:ext>
            </a:extLst>
          </p:cNvPr>
          <p:cNvSpPr txBox="1">
            <a:spLocks/>
          </p:cNvSpPr>
          <p:nvPr/>
        </p:nvSpPr>
        <p:spPr>
          <a:xfrm>
            <a:off x="295596" y="407406"/>
            <a:ext cx="11658431" cy="2606928"/>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Evaluating Risk, Danger and Safety When Creating the Care Plan</a:t>
            </a:r>
          </a:p>
        </p:txBody>
      </p:sp>
      <p:sp>
        <p:nvSpPr>
          <p:cNvPr id="7" name="Google Shape;28;p4">
            <a:extLst>
              <a:ext uri="{FF2B5EF4-FFF2-40B4-BE49-F238E27FC236}">
                <a16:creationId xmlns:a16="http://schemas.microsoft.com/office/drawing/2014/main" id="{44F2E949-FB8A-4F7D-93AC-76114A36CE67}"/>
              </a:ext>
            </a:extLst>
          </p:cNvPr>
          <p:cNvSpPr txBox="1">
            <a:spLocks/>
          </p:cNvSpPr>
          <p:nvPr/>
        </p:nvSpPr>
        <p:spPr>
          <a:xfrm>
            <a:off x="6894005" y="5646745"/>
            <a:ext cx="5060022" cy="1094674"/>
          </a:xfrm>
          <a:prstGeom prst="rect">
            <a:avLst/>
          </a:prstGeom>
          <a:noFill/>
          <a:ln>
            <a:noFill/>
          </a:ln>
        </p:spPr>
        <p:txBody>
          <a:bodyPr spcFirstLastPara="1" wrap="square" lIns="89200" tIns="44600" rIns="89200" bIns="446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9pPr>
          </a:lstStyle>
          <a:p>
            <a:pPr defTabSz="914400">
              <a:lnSpc>
                <a:spcPct val="90000"/>
              </a:lnSpc>
            </a:pPr>
            <a:r>
              <a:rPr lang="en-US" sz="1800" kern="0" dirty="0">
                <a:solidFill>
                  <a:srgbClr val="706259"/>
                </a:solidFill>
                <a:latin typeface="Core Sans C 35 Light" panose="020B0603030302020204" pitchFamily="34" charset="0"/>
              </a:rPr>
              <a:t>Presented by Viki Kind, Bioethicist</a:t>
            </a:r>
          </a:p>
          <a:p>
            <a:pPr defTabSz="914400">
              <a:lnSpc>
                <a:spcPct val="90000"/>
              </a:lnSpc>
            </a:pPr>
            <a:r>
              <a:rPr lang="en-US" sz="1800" kern="0" dirty="0">
                <a:solidFill>
                  <a:srgbClr val="706259"/>
                </a:solidFill>
                <a:latin typeface="Core Sans C 35 Light" panose="020B0603030302020204" pitchFamily="34" charset="0"/>
                <a:hlinkClick r:id="rId3"/>
              </a:rPr>
              <a:t>kindethics@gmail.com</a:t>
            </a:r>
            <a:endParaRPr lang="en-US" sz="1800" kern="0" dirty="0">
              <a:solidFill>
                <a:srgbClr val="706259"/>
              </a:solidFill>
              <a:latin typeface="Core Sans C 35 Light" panose="020B0603030302020204" pitchFamily="34" charset="0"/>
            </a:endParaRPr>
          </a:p>
          <a:p>
            <a:pPr defTabSz="914400">
              <a:lnSpc>
                <a:spcPct val="90000"/>
              </a:lnSpc>
            </a:pPr>
            <a:r>
              <a:rPr lang="en-US" sz="1800" kern="0" dirty="0">
                <a:solidFill>
                  <a:srgbClr val="706259"/>
                </a:solidFill>
                <a:latin typeface="Core Sans C 35 Light" panose="020B0603030302020204" pitchFamily="34" charset="0"/>
              </a:rPr>
              <a:t>KindEthics.com</a:t>
            </a:r>
          </a:p>
          <a:p>
            <a:pPr defTabSz="914400">
              <a:lnSpc>
                <a:spcPct val="90000"/>
              </a:lnSpc>
            </a:pPr>
            <a:r>
              <a:rPr lang="en-US" sz="1800" kern="0" dirty="0">
                <a:solidFill>
                  <a:srgbClr val="706259"/>
                </a:solidFill>
                <a:latin typeface="Core Sans C 35 Light" panose="020B0603030302020204" pitchFamily="34" charset="0"/>
              </a:rPr>
              <a:t>805-807-4474</a:t>
            </a:r>
          </a:p>
          <a:p>
            <a:pPr defTabSz="914400">
              <a:lnSpc>
                <a:spcPct val="90000"/>
              </a:lnSpc>
            </a:pPr>
            <a:endParaRPr lang="en-US" sz="1800" kern="0" dirty="0">
              <a:solidFill>
                <a:srgbClr val="706259"/>
              </a:solidFill>
              <a:latin typeface="Core Sans C 35 Light" panose="020B0603030302020204" pitchFamily="34" charset="0"/>
            </a:endParaRPr>
          </a:p>
        </p:txBody>
      </p:sp>
    </p:spTree>
    <p:extLst>
      <p:ext uri="{BB962C8B-B14F-4D97-AF65-F5344CB8AC3E}">
        <p14:creationId xmlns:p14="http://schemas.microsoft.com/office/powerpoint/2010/main" val="31702611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C740ED3-D86F-4E75-86DE-97F043F67D02}"/>
              </a:ext>
            </a:extLst>
          </p:cNvPr>
          <p:cNvPicPr>
            <a:picLocks noGrp="1" noChangeAspect="1"/>
          </p:cNvPicPr>
          <p:nvPr>
            <p:ph idx="1"/>
          </p:nvPr>
        </p:nvPicPr>
        <p:blipFill>
          <a:blip r:embed="rId2"/>
          <a:stretch>
            <a:fillRect/>
          </a:stretch>
        </p:blipFill>
        <p:spPr>
          <a:xfrm>
            <a:off x="975360" y="1442720"/>
            <a:ext cx="10119360" cy="5050155"/>
          </a:xfrm>
          <a:prstGeom prst="rect">
            <a:avLst/>
          </a:prstGeom>
        </p:spPr>
      </p:pic>
      <p:sp>
        <p:nvSpPr>
          <p:cNvPr id="3" name="Google Shape;34;p5">
            <a:extLst>
              <a:ext uri="{FF2B5EF4-FFF2-40B4-BE49-F238E27FC236}">
                <a16:creationId xmlns:a16="http://schemas.microsoft.com/office/drawing/2014/main" id="{F22026EF-4720-41FD-A4D1-F59ED38F9ED2}"/>
              </a:ext>
            </a:extLst>
          </p:cNvPr>
          <p:cNvSpPr txBox="1">
            <a:spLocks/>
          </p:cNvSpPr>
          <p:nvPr/>
        </p:nvSpPr>
        <p:spPr>
          <a:xfrm>
            <a:off x="0" y="187098"/>
            <a:ext cx="12153900" cy="965427"/>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Even a Few Minutes a Day Helps</a:t>
            </a:r>
          </a:p>
        </p:txBody>
      </p:sp>
    </p:spTree>
    <p:extLst>
      <p:ext uri="{BB962C8B-B14F-4D97-AF65-F5344CB8AC3E}">
        <p14:creationId xmlns:p14="http://schemas.microsoft.com/office/powerpoint/2010/main" val="2109695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9733"/>
            <a:ext cx="12192000" cy="1143867"/>
          </a:xfrm>
        </p:spPr>
        <p:txBody>
          <a:bodyPr/>
          <a:lstStyle/>
          <a:p>
            <a:pPr algn="ctr"/>
            <a:r>
              <a:rPr lang="en-US" b="1" dirty="0" err="1">
                <a:solidFill>
                  <a:schemeClr val="tx1"/>
                </a:solidFill>
              </a:rPr>
              <a:t>Micheal</a:t>
            </a:r>
            <a:r>
              <a:rPr lang="en-US" b="1" dirty="0">
                <a:solidFill>
                  <a:schemeClr val="tx1"/>
                </a:solidFill>
              </a:rPr>
              <a:t> Pope</a:t>
            </a:r>
            <a:endParaRPr lang="en-US" sz="2800" dirty="0">
              <a:solidFill>
                <a:schemeClr val="tx1"/>
              </a:solidFill>
            </a:endParaRPr>
          </a:p>
        </p:txBody>
      </p:sp>
      <p:sp>
        <p:nvSpPr>
          <p:cNvPr id="4" name="Google Shape;34;p5">
            <a:extLst>
              <a:ext uri="{FF2B5EF4-FFF2-40B4-BE49-F238E27FC236}">
                <a16:creationId xmlns:a16="http://schemas.microsoft.com/office/drawing/2014/main" id="{887744A3-BF38-4929-8865-7C2B0712C2CF}"/>
              </a:ext>
            </a:extLst>
          </p:cNvPr>
          <p:cNvSpPr txBox="1">
            <a:spLocks/>
          </p:cNvSpPr>
          <p:nvPr/>
        </p:nvSpPr>
        <p:spPr>
          <a:xfrm>
            <a:off x="0" y="391111"/>
            <a:ext cx="12192000" cy="67220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2801" b="1" kern="0" dirty="0">
                <a:solidFill>
                  <a:schemeClr val="lt1"/>
                </a:solidFill>
                <a:latin typeface="Baskerville SemiBold" panose="02020502070401020303" pitchFamily="18" charset="0"/>
                <a:ea typeface="Baskerville SemiBold" panose="02020502070401020303" pitchFamily="18" charset="0"/>
              </a:rPr>
              <a:t>Welcome</a:t>
            </a:r>
            <a:endParaRPr lang="en-US" sz="2600" b="1" kern="0" dirty="0">
              <a:solidFill>
                <a:schemeClr val="lt1"/>
              </a:solidFill>
            </a:endParaRPr>
          </a:p>
        </p:txBody>
      </p:sp>
      <p:sp>
        <p:nvSpPr>
          <p:cNvPr id="9" name="Text Placeholder 2">
            <a:extLst>
              <a:ext uri="{FF2B5EF4-FFF2-40B4-BE49-F238E27FC236}">
                <a16:creationId xmlns:a16="http://schemas.microsoft.com/office/drawing/2014/main" id="{7E1BCF68-80A4-4986-86D1-958D070296A2}"/>
              </a:ext>
            </a:extLst>
          </p:cNvPr>
          <p:cNvSpPr txBox="1">
            <a:spLocks/>
          </p:cNvSpPr>
          <p:nvPr/>
        </p:nvSpPr>
        <p:spPr>
          <a:xfrm>
            <a:off x="-66647" y="2523816"/>
            <a:ext cx="12192000" cy="369371"/>
          </a:xfrm>
          <a:prstGeom prst="rect">
            <a:avLst/>
          </a:prstGeom>
          <a:noFill/>
          <a:ln>
            <a:noFill/>
          </a:ln>
        </p:spPr>
        <p:txBody>
          <a:bodyPr spcFirstLastPara="1" wrap="square" lIns="0" tIns="0" rIns="0" bIns="0" numCol="1" anchor="t" anchorCtr="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400"/>
              <a:buFont typeface="Arial"/>
              <a:buNone/>
              <a:defRPr sz="1800" b="0" i="0" u="none" strike="noStrike" cap="all" baseline="0">
                <a:solidFill>
                  <a:schemeClr val="tx1">
                    <a:tint val="75000"/>
                  </a:schemeClr>
                </a:solidFill>
                <a:latin typeface="Arial"/>
                <a:ea typeface="Arial"/>
                <a:cs typeface="Arial"/>
                <a:sym typeface="Arial"/>
              </a:defRPr>
            </a:lvl1pPr>
            <a:lvl2pPr marL="457200" marR="0" lvl="1" indent="0" algn="l" rtl="0">
              <a:lnSpc>
                <a:spcPct val="100000"/>
              </a:lnSpc>
              <a:spcBef>
                <a:spcPts val="0"/>
              </a:spcBef>
              <a:spcAft>
                <a:spcPts val="0"/>
              </a:spcAft>
              <a:buClr>
                <a:schemeClr val="accent1"/>
              </a:buClr>
              <a:buSzPts val="1760"/>
              <a:buFont typeface="Noto Sans Symbols"/>
              <a:buNone/>
              <a:defRPr sz="1800" b="0" i="0" u="none" strike="noStrike" cap="none">
                <a:solidFill>
                  <a:schemeClr val="tx1">
                    <a:tint val="75000"/>
                  </a:schemeClr>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600"/>
              <a:buFont typeface="Arial"/>
              <a:buNone/>
              <a:defRPr sz="1800" b="0" i="0" u="none" strike="noStrike" cap="none">
                <a:solidFill>
                  <a:schemeClr val="tx1">
                    <a:tint val="75000"/>
                  </a:schemeClr>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600"/>
              <a:buFont typeface="Arial"/>
              <a:buNone/>
              <a:defRPr sz="1600" b="0" i="0" u="none" strike="noStrike" cap="none">
                <a:solidFill>
                  <a:schemeClr val="tx1">
                    <a:tint val="75000"/>
                  </a:schemeClr>
                </a:solidFill>
                <a:latin typeface="Arial"/>
                <a:ea typeface="Arial"/>
                <a:cs typeface="Arial"/>
                <a:sym typeface="Arial"/>
              </a:defRPr>
            </a:lvl9pPr>
          </a:lstStyle>
          <a:p>
            <a:pPr algn="ctr" defTabSz="914400"/>
            <a:r>
              <a:rPr lang="en-US" sz="2400" kern="0" dirty="0"/>
              <a:t>Housekeeping items</a:t>
            </a:r>
            <a:endParaRPr lang="en-US" sz="3600" kern="0" cap="none" dirty="0"/>
          </a:p>
        </p:txBody>
      </p:sp>
      <p:sp>
        <p:nvSpPr>
          <p:cNvPr id="11" name="Rectangle 7">
            <a:extLst>
              <a:ext uri="{FF2B5EF4-FFF2-40B4-BE49-F238E27FC236}">
                <a16:creationId xmlns:a16="http://schemas.microsoft.com/office/drawing/2014/main" id="{AC2B823B-8EAA-45FF-BDEB-1DEB7EDC5F87}"/>
              </a:ext>
            </a:extLst>
          </p:cNvPr>
          <p:cNvSpPr>
            <a:spLocks noChangeArrowheads="1"/>
          </p:cNvSpPr>
          <p:nvPr/>
        </p:nvSpPr>
        <p:spPr bwMode="auto">
          <a:xfrm>
            <a:off x="133294" y="3136613"/>
            <a:ext cx="12058706"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lvl="0" indent="-285750">
              <a:buFont typeface="Arial" panose="020B0604020202020204" pitchFamily="34" charset="0"/>
              <a:buChar char="•"/>
            </a:pPr>
            <a:r>
              <a:rPr lang="en-US" sz="1650" dirty="0">
                <a:solidFill>
                  <a:schemeClr val="bg1">
                    <a:lumMod val="50000"/>
                  </a:schemeClr>
                </a:solidFill>
              </a:rPr>
              <a:t>Please remain logged in for full webinar</a:t>
            </a:r>
          </a:p>
          <a:p>
            <a:pPr marL="285750" lvl="0" indent="-285750">
              <a:buFont typeface="Arial" panose="020B0604020202020204" pitchFamily="34" charset="0"/>
              <a:buChar char="•"/>
            </a:pPr>
            <a:r>
              <a:rPr lang="en-US" sz="1650" dirty="0">
                <a:solidFill>
                  <a:schemeClr val="bg1">
                    <a:lumMod val="50000"/>
                  </a:schemeClr>
                </a:solidFill>
              </a:rPr>
              <a:t>Please participate in polls and questions</a:t>
            </a:r>
          </a:p>
          <a:p>
            <a:pPr marL="285750" lvl="0" indent="-285750">
              <a:buFont typeface="Arial" panose="020B0604020202020204" pitchFamily="34" charset="0"/>
              <a:buChar char="•"/>
            </a:pPr>
            <a:r>
              <a:rPr lang="en-US" sz="1650" dirty="0">
                <a:solidFill>
                  <a:schemeClr val="bg1">
                    <a:lumMod val="50000"/>
                  </a:schemeClr>
                </a:solidFill>
              </a:rPr>
              <a:t>Please remain muted </a:t>
            </a:r>
          </a:p>
          <a:p>
            <a:pPr marL="285750" lvl="0" indent="-285750">
              <a:buFont typeface="Arial" panose="020B0604020202020204" pitchFamily="34" charset="0"/>
              <a:buChar char="•"/>
            </a:pPr>
            <a:r>
              <a:rPr lang="en-US" sz="1650" dirty="0">
                <a:solidFill>
                  <a:schemeClr val="bg1">
                    <a:lumMod val="50000"/>
                  </a:schemeClr>
                </a:solidFill>
              </a:rPr>
              <a:t>Please submit all questions through the Chat, each presenter will answer questions at the end of their presentation. We will have a Q &amp; A with our Panel at the end of the day.</a:t>
            </a:r>
          </a:p>
          <a:p>
            <a:pPr marL="285750" lvl="0" indent="-285750">
              <a:buFont typeface="Arial" panose="020B0604020202020204" pitchFamily="34" charset="0"/>
              <a:buChar char="•"/>
            </a:pPr>
            <a:r>
              <a:rPr lang="en-US" sz="1650" dirty="0">
                <a:solidFill>
                  <a:schemeClr val="bg1">
                    <a:lumMod val="50000"/>
                  </a:schemeClr>
                </a:solidFill>
              </a:rPr>
              <a:t>PowerPoint slides are available here:</a:t>
            </a:r>
          </a:p>
          <a:p>
            <a:pPr marL="285750" indent="-285750">
              <a:buFont typeface="Arial" panose="020B0604020202020204" pitchFamily="34" charset="0"/>
              <a:buChar char="•"/>
            </a:pPr>
            <a:r>
              <a:rPr lang="en-US" sz="1650" u="sng" dirty="0">
                <a:solidFill>
                  <a:schemeClr val="bg1">
                    <a:lumMod val="50000"/>
                  </a:schemeClr>
                </a:solidFill>
                <a:hlinkClick r:id="rId2">
                  <a:extLst>
                    <a:ext uri="{A12FA001-AC4F-418D-AE19-62706E023703}">
                      <ahyp:hlinkClr xmlns:ahyp="http://schemas.microsoft.com/office/drawing/2018/hyperlinkcolor" val="tx"/>
                    </a:ext>
                  </a:extLst>
                </a:hlinkClick>
              </a:rPr>
              <a:t>https://eldercareanswers.Com/event/ouragingnation2020/</a:t>
            </a:r>
            <a:r>
              <a:rPr lang="en-US" sz="1650" dirty="0">
                <a:solidFill>
                  <a:schemeClr val="bg1">
                    <a:lumMod val="50000"/>
                  </a:schemeClr>
                </a:solidFill>
              </a:rPr>
              <a:t> </a:t>
            </a:r>
          </a:p>
          <a:p>
            <a:pPr marL="285750" indent="-285750">
              <a:buFont typeface="Arial" panose="020B0604020202020204" pitchFamily="34" charset="0"/>
              <a:buChar char="•"/>
            </a:pPr>
            <a:endParaRPr lang="en-US" sz="1650" dirty="0">
              <a:solidFill>
                <a:schemeClr val="bg1">
                  <a:lumMod val="50000"/>
                </a:schemeClr>
              </a:solidFill>
            </a:endParaRPr>
          </a:p>
          <a:p>
            <a:pPr marL="285750" indent="-285750">
              <a:buFont typeface="Arial" panose="020B0604020202020204" pitchFamily="34" charset="0"/>
              <a:buChar char="•"/>
            </a:pPr>
            <a:endParaRPr lang="en-US" sz="1650" dirty="0">
              <a:solidFill>
                <a:schemeClr val="bg1">
                  <a:lumMod val="50000"/>
                </a:schemeClr>
              </a:solidFill>
            </a:endParaRPr>
          </a:p>
          <a:p>
            <a:pPr marL="285750" indent="-285750">
              <a:buFont typeface="Arial" panose="020B0604020202020204" pitchFamily="34" charset="0"/>
              <a:buChar char="•"/>
            </a:pPr>
            <a:endParaRPr lang="en-US" sz="1650" dirty="0">
              <a:solidFill>
                <a:schemeClr val="bg1">
                  <a:lumMod val="50000"/>
                </a:schemeClr>
              </a:solidFill>
            </a:endParaRPr>
          </a:p>
          <a:p>
            <a:pPr marL="285750" indent="-285750">
              <a:buFont typeface="Arial" panose="020B0604020202020204" pitchFamily="34" charset="0"/>
              <a:buChar char="•"/>
            </a:pPr>
            <a:endParaRPr lang="en-US" sz="1650" dirty="0">
              <a:solidFill>
                <a:schemeClr val="bg1">
                  <a:lumMod val="50000"/>
                </a:schemeClr>
              </a:solidFill>
            </a:endParaRPr>
          </a:p>
          <a:p>
            <a:pPr marL="285750" lvl="0" indent="-285750">
              <a:buFont typeface="Arial" panose="020B0604020202020204" pitchFamily="34" charset="0"/>
              <a:buChar char="•"/>
            </a:pPr>
            <a:endParaRPr lang="en-US" sz="1650" dirty="0">
              <a:solidFill>
                <a:schemeClr val="bg1">
                  <a:lumMod val="50000"/>
                </a:schemeClr>
              </a:solidFill>
            </a:endParaRPr>
          </a:p>
          <a:p>
            <a:pPr marL="285750" lvl="0" indent="-285750">
              <a:buFont typeface="Arial" panose="020B0604020202020204" pitchFamily="34" charset="0"/>
              <a:buChar char="•"/>
            </a:pPr>
            <a:r>
              <a:rPr lang="en-US" sz="1650" dirty="0">
                <a:solidFill>
                  <a:schemeClr val="bg1">
                    <a:lumMod val="50000"/>
                  </a:schemeClr>
                </a:solidFill>
              </a:rPr>
              <a:t>Please be sure to submit your completed evaluation which will be emailed at the end of the presentation today. Please email it back to </a:t>
            </a:r>
            <a:r>
              <a:rPr lang="en-US" sz="1650" u="sng" dirty="0">
                <a:solidFill>
                  <a:schemeClr val="bg1">
                    <a:lumMod val="50000"/>
                  </a:schemeClr>
                </a:solidFill>
                <a:hlinkClick r:id="rId3">
                  <a:extLst>
                    <a:ext uri="{A12FA001-AC4F-418D-AE19-62706E023703}">
                      <ahyp:hlinkClr xmlns:ahyp="http://schemas.microsoft.com/office/drawing/2018/hyperlinkcolor" val="tx"/>
                    </a:ext>
                  </a:extLst>
                </a:hlinkClick>
              </a:rPr>
              <a:t>sgunnett@homecareassistance.com</a:t>
            </a:r>
            <a:r>
              <a:rPr lang="en-US" sz="1650" dirty="0">
                <a:solidFill>
                  <a:schemeClr val="bg1">
                    <a:lumMod val="50000"/>
                  </a:schemeClr>
                </a:solidFill>
              </a:rPr>
              <a:t> </a:t>
            </a:r>
          </a:p>
          <a:p>
            <a:pPr marL="285750" indent="-285750">
              <a:buFont typeface="Arial" panose="020B0604020202020204" pitchFamily="34" charset="0"/>
              <a:buChar char="•"/>
            </a:pPr>
            <a:r>
              <a:rPr lang="en-US" sz="1650" dirty="0">
                <a:solidFill>
                  <a:schemeClr val="bg1">
                    <a:lumMod val="50000"/>
                  </a:schemeClr>
                </a:solidFill>
              </a:rPr>
              <a:t>If your email address changes please email sgunnett@homecareassistance.com </a:t>
            </a:r>
          </a:p>
          <a:p>
            <a:pPr marL="285750" lvl="0" indent="-285750">
              <a:buFont typeface="Arial" panose="020B0604020202020204" pitchFamily="34" charset="0"/>
              <a:buChar char="•"/>
            </a:pPr>
            <a:r>
              <a:rPr lang="en-US" sz="1650" dirty="0">
                <a:solidFill>
                  <a:schemeClr val="bg1">
                    <a:lumMod val="50000"/>
                  </a:schemeClr>
                </a:solidFill>
              </a:rPr>
              <a:t>For those who successfully watch, participate and submit their evaluation form, a certificate will be emailed to you. </a:t>
            </a:r>
            <a:r>
              <a:rPr lang="en-US" sz="1650" b="1" dirty="0">
                <a:solidFill>
                  <a:schemeClr val="bg1">
                    <a:lumMod val="50000"/>
                  </a:schemeClr>
                </a:solidFill>
              </a:rPr>
              <a:t>Please allow two weeks for e-mail delivery of your certificates</a:t>
            </a:r>
            <a:endParaRPr kumimoji="0" lang="en-US" altLang="en-US" sz="1650" b="0" i="0" u="none" strike="noStrike" cap="none" normalizeH="0" baseline="0" dirty="0">
              <a:ln>
                <a:noFill/>
              </a:ln>
              <a:solidFill>
                <a:schemeClr val="accent6">
                  <a:lumMod val="50000"/>
                </a:schemeClr>
              </a:solidFill>
              <a:effectLst/>
              <a:latin typeface="Arial" panose="020B0604020202020204" pitchFamily="34" charset="0"/>
            </a:endParaRPr>
          </a:p>
        </p:txBody>
      </p:sp>
    </p:spTree>
    <p:extLst>
      <p:ext uri="{BB962C8B-B14F-4D97-AF65-F5344CB8AC3E}">
        <p14:creationId xmlns:p14="http://schemas.microsoft.com/office/powerpoint/2010/main" val="41653728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0" y="1655380"/>
            <a:ext cx="12192000" cy="1247204"/>
          </a:xfrm>
        </p:spPr>
        <p:txBody>
          <a:bodyPr/>
          <a:lstStyle/>
          <a:p>
            <a:pPr algn="ctr"/>
            <a:endParaRPr lang="en-US" dirty="0"/>
          </a:p>
          <a:p>
            <a:pPr algn="ctr"/>
            <a:r>
              <a:rPr lang="en-US" sz="2400" b="1" dirty="0"/>
              <a:t>11:30 AM: </a:t>
            </a:r>
            <a:r>
              <a:rPr lang="en-US" sz="2400" b="1" dirty="0">
                <a:solidFill>
                  <a:srgbClr val="8C0000"/>
                </a:solidFill>
              </a:rPr>
              <a:t>Where Do We Go From Here</a:t>
            </a:r>
          </a:p>
          <a:p>
            <a:pPr algn="ctr"/>
            <a:endParaRPr lang="en-US" dirty="0"/>
          </a:p>
        </p:txBody>
      </p:sp>
      <p:sp>
        <p:nvSpPr>
          <p:cNvPr id="6" name="TextBox 5"/>
          <p:cNvSpPr txBox="1"/>
          <p:nvPr/>
        </p:nvSpPr>
        <p:spPr>
          <a:xfrm>
            <a:off x="2301168" y="2675373"/>
            <a:ext cx="8880638" cy="3785652"/>
          </a:xfrm>
          <a:prstGeom prst="rect">
            <a:avLst/>
          </a:prstGeom>
          <a:noFill/>
        </p:spPr>
        <p:txBody>
          <a:bodyPr wrap="square" rtlCol="0">
            <a:spAutoFit/>
          </a:bodyPr>
          <a:lstStyle/>
          <a:p>
            <a:r>
              <a:rPr lang="en-US" sz="1600" dirty="0" err="1"/>
              <a:t>Micheal</a:t>
            </a:r>
            <a:r>
              <a:rPr lang="en-US" sz="1600" dirty="0"/>
              <a:t> Pope-CEO.  </a:t>
            </a:r>
            <a:r>
              <a:rPr lang="en-US" sz="1600" dirty="0" err="1"/>
              <a:t>Micheal</a:t>
            </a:r>
            <a:r>
              <a:rPr lang="en-US" sz="1600" dirty="0"/>
              <a:t> Pope joined ASEB in 1997. She served as Program Director and Director of Development before becoming Executive Director in 2008. With a Bachelor’s degree in Marketing from New Hampshire College and course work in City Planning and Urban Affairs at Boston University, </a:t>
            </a:r>
            <a:r>
              <a:rPr lang="en-US" sz="1600" dirty="0" err="1"/>
              <a:t>Micheal</a:t>
            </a:r>
            <a:r>
              <a:rPr lang="en-US" sz="1600" dirty="0"/>
              <a:t> has more than 20 years’ experience in health care management, with an emphasis in marketing. She is a board member of the California Culture Change Coalition Steering Council and a past member of the Long Term Care Steering Committee and the Service Review Advisory Committee/East Bay Paratransit. She has served on the board of Ombudsman, Inc., Alameda, and is the past-president of the Board of the Contra Costa Child Care Council. In addition to her work at ASEB, she is Lay Leader at the Concord United Methodist Church. She also provides counseling and support to youth in foster care programs.</a:t>
            </a:r>
          </a:p>
          <a:p>
            <a:endParaRPr lang="en-US" sz="1600" dirty="0"/>
          </a:p>
          <a:p>
            <a:r>
              <a:rPr lang="en-US" sz="1600" dirty="0" err="1"/>
              <a:t>Micheal</a:t>
            </a:r>
            <a:r>
              <a:rPr lang="en-US" sz="1600" dirty="0"/>
              <a:t> believes that everyone must contribute if change is to come about. Serving on the board and staff of ASEB is one of the greatest highlights of her life, an honor that brings meaning to her every day. Her two children, Milton and Jade, provide her with laughter, joy and growth from within. They are the source of her energy.</a:t>
            </a:r>
          </a:p>
        </p:txBody>
      </p:sp>
      <p:sp>
        <p:nvSpPr>
          <p:cNvPr id="5" name="Google Shape;34;p5">
            <a:extLst>
              <a:ext uri="{FF2B5EF4-FFF2-40B4-BE49-F238E27FC236}">
                <a16:creationId xmlns:a16="http://schemas.microsoft.com/office/drawing/2014/main" id="{3C280C1B-E58D-4B45-A0CE-3EC921FA6A77}"/>
              </a:ext>
            </a:extLst>
          </p:cNvPr>
          <p:cNvSpPr txBox="1">
            <a:spLocks/>
          </p:cNvSpPr>
          <p:nvPr/>
        </p:nvSpPr>
        <p:spPr>
          <a:xfrm>
            <a:off x="0" y="391111"/>
            <a:ext cx="12192000" cy="67220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2801" b="1" kern="0" dirty="0">
                <a:solidFill>
                  <a:schemeClr val="lt1"/>
                </a:solidFill>
                <a:latin typeface="Baskerville SemiBold" panose="02020502070401020303" pitchFamily="18" charset="0"/>
                <a:ea typeface="Baskerville SemiBold" panose="02020502070401020303" pitchFamily="18" charset="0"/>
              </a:rPr>
              <a:t>Third Speaker: </a:t>
            </a:r>
            <a:r>
              <a:rPr lang="en-US" sz="2801" b="1" kern="0" dirty="0" err="1">
                <a:solidFill>
                  <a:schemeClr val="lt1"/>
                </a:solidFill>
                <a:latin typeface="Baskerville SemiBold" panose="02020502070401020303" pitchFamily="18" charset="0"/>
                <a:ea typeface="Baskerville SemiBold" panose="02020502070401020303" pitchFamily="18" charset="0"/>
              </a:rPr>
              <a:t>Micheal</a:t>
            </a:r>
            <a:r>
              <a:rPr lang="en-US" sz="2801" b="1" kern="0" dirty="0">
                <a:solidFill>
                  <a:schemeClr val="lt1"/>
                </a:solidFill>
                <a:latin typeface="Baskerville SemiBold" panose="02020502070401020303" pitchFamily="18" charset="0"/>
                <a:ea typeface="Baskerville SemiBold" panose="02020502070401020303" pitchFamily="18" charset="0"/>
              </a:rPr>
              <a:t> Pope</a:t>
            </a:r>
            <a:endParaRPr lang="en-US" sz="2600" b="1" kern="0" dirty="0">
              <a:solidFill>
                <a:schemeClr val="lt1"/>
              </a:solidFill>
            </a:endParaRPr>
          </a:p>
        </p:txBody>
      </p:sp>
      <p:pic>
        <p:nvPicPr>
          <p:cNvPr id="2" name="Picture 1">
            <a:extLst>
              <a:ext uri="{FF2B5EF4-FFF2-40B4-BE49-F238E27FC236}">
                <a16:creationId xmlns:a16="http://schemas.microsoft.com/office/drawing/2014/main" id="{3C787483-7883-47F0-A793-B6C6A16666C0}"/>
              </a:ext>
            </a:extLst>
          </p:cNvPr>
          <p:cNvPicPr>
            <a:picLocks noChangeAspect="1"/>
          </p:cNvPicPr>
          <p:nvPr/>
        </p:nvPicPr>
        <p:blipFill>
          <a:blip r:embed="rId2"/>
          <a:srcRect/>
          <a:stretch/>
        </p:blipFill>
        <p:spPr>
          <a:xfrm>
            <a:off x="548958" y="2759692"/>
            <a:ext cx="1484031" cy="208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92414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4;p5">
            <a:extLst>
              <a:ext uri="{FF2B5EF4-FFF2-40B4-BE49-F238E27FC236}">
                <a16:creationId xmlns:a16="http://schemas.microsoft.com/office/drawing/2014/main" id="{8303F3D9-44F2-4900-8854-26BA88277734}"/>
              </a:ext>
            </a:extLst>
          </p:cNvPr>
          <p:cNvSpPr txBox="1">
            <a:spLocks/>
          </p:cNvSpPr>
          <p:nvPr/>
        </p:nvSpPr>
        <p:spPr>
          <a:xfrm>
            <a:off x="-296332" y="538535"/>
            <a:ext cx="12488332" cy="3037114"/>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Where Do We Go From Here</a:t>
            </a:r>
          </a:p>
        </p:txBody>
      </p:sp>
      <p:sp>
        <p:nvSpPr>
          <p:cNvPr id="7" name="Google Shape;28;p4">
            <a:extLst>
              <a:ext uri="{FF2B5EF4-FFF2-40B4-BE49-F238E27FC236}">
                <a16:creationId xmlns:a16="http://schemas.microsoft.com/office/drawing/2014/main" id="{44F2E949-FB8A-4F7D-93AC-76114A36CE67}"/>
              </a:ext>
            </a:extLst>
          </p:cNvPr>
          <p:cNvSpPr txBox="1">
            <a:spLocks/>
          </p:cNvSpPr>
          <p:nvPr/>
        </p:nvSpPr>
        <p:spPr>
          <a:xfrm>
            <a:off x="6881004" y="5897510"/>
            <a:ext cx="5060022" cy="843909"/>
          </a:xfrm>
          <a:prstGeom prst="rect">
            <a:avLst/>
          </a:prstGeom>
          <a:noFill/>
          <a:ln>
            <a:noFill/>
          </a:ln>
        </p:spPr>
        <p:txBody>
          <a:bodyPr spcFirstLastPara="1" wrap="square" lIns="89200" tIns="44600" rIns="89200" bIns="446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8" b="0" i="0" u="none" strike="noStrike" cap="none">
                <a:solidFill>
                  <a:srgbClr val="000000"/>
                </a:solidFill>
                <a:latin typeface="Arial"/>
                <a:ea typeface="Arial"/>
                <a:cs typeface="Arial"/>
                <a:sym typeface="Arial"/>
              </a:defRPr>
            </a:lvl9pPr>
          </a:lstStyle>
          <a:p>
            <a:pPr defTabSz="914400">
              <a:lnSpc>
                <a:spcPct val="90000"/>
              </a:lnSpc>
            </a:pPr>
            <a:r>
              <a:rPr lang="en-US" sz="1800" kern="0" dirty="0">
                <a:solidFill>
                  <a:srgbClr val="706259"/>
                </a:solidFill>
                <a:latin typeface="Core Sans C 35 Light" panose="020B0603030302020204" pitchFamily="34" charset="0"/>
              </a:rPr>
              <a:t>Presented by </a:t>
            </a:r>
            <a:r>
              <a:rPr lang="en-US" sz="1800" kern="0" dirty="0" err="1">
                <a:solidFill>
                  <a:srgbClr val="706259"/>
                </a:solidFill>
                <a:latin typeface="Core Sans C 35 Light" panose="020B0603030302020204" pitchFamily="34" charset="0"/>
              </a:rPr>
              <a:t>Micheal</a:t>
            </a:r>
            <a:r>
              <a:rPr lang="en-US" sz="1800" kern="0" dirty="0">
                <a:solidFill>
                  <a:srgbClr val="706259"/>
                </a:solidFill>
                <a:latin typeface="Core Sans C 35 Light" panose="020B0603030302020204" pitchFamily="34" charset="0"/>
              </a:rPr>
              <a:t> Pope</a:t>
            </a:r>
          </a:p>
          <a:p>
            <a:pPr defTabSz="914400">
              <a:lnSpc>
                <a:spcPct val="90000"/>
              </a:lnSpc>
            </a:pPr>
            <a:r>
              <a:rPr lang="en-US" sz="1800" kern="0" dirty="0">
                <a:solidFill>
                  <a:srgbClr val="706259"/>
                </a:solidFill>
                <a:latin typeface="Core Sans C 35 Light" panose="020B0603030302020204" pitchFamily="34" charset="0"/>
              </a:rPr>
              <a:t>CEO, ASEB</a:t>
            </a:r>
            <a:endParaRPr lang="en-US" kern="0" dirty="0">
              <a:solidFill>
                <a:srgbClr val="706259"/>
              </a:solidFill>
              <a:latin typeface="Core Sans C 35 Light" panose="020B0603030302020204" pitchFamily="34" charset="0"/>
            </a:endParaRPr>
          </a:p>
        </p:txBody>
      </p:sp>
    </p:spTree>
    <p:extLst>
      <p:ext uri="{BB962C8B-B14F-4D97-AF65-F5344CB8AC3E}">
        <p14:creationId xmlns:p14="http://schemas.microsoft.com/office/powerpoint/2010/main" val="1930439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7BA34F8-8F4A-4B2E-BC49-6EE76AD75EA8}"/>
              </a:ext>
            </a:extLst>
          </p:cNvPr>
          <p:cNvSpPr>
            <a:spLocks noGrp="1"/>
          </p:cNvSpPr>
          <p:nvPr>
            <p:ph type="subTitle" idx="1"/>
          </p:nvPr>
        </p:nvSpPr>
        <p:spPr/>
        <p:txBody>
          <a:bodyPr rtlCol="0">
            <a:normAutofit/>
          </a:bodyPr>
          <a:lstStyle/>
          <a:p>
            <a:pPr>
              <a:defRPr/>
            </a:pPr>
            <a:endParaRPr lang="en-US"/>
          </a:p>
        </p:txBody>
      </p:sp>
      <p:pic>
        <p:nvPicPr>
          <p:cNvPr id="7177" name="Picture 1">
            <a:extLst>
              <a:ext uri="{FF2B5EF4-FFF2-40B4-BE49-F238E27FC236}">
                <a16:creationId xmlns:a16="http://schemas.microsoft.com/office/drawing/2014/main" id="{DDA487ED-97EF-432E-9B64-0FE17F6933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2099" y="1439438"/>
            <a:ext cx="8949502" cy="522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4;p5">
            <a:extLst>
              <a:ext uri="{FF2B5EF4-FFF2-40B4-BE49-F238E27FC236}">
                <a16:creationId xmlns:a16="http://schemas.microsoft.com/office/drawing/2014/main" id="{DBDA14E6-59A9-49A3-8A6D-7B54B60BCD55}"/>
              </a:ext>
            </a:extLst>
          </p:cNvPr>
          <p:cNvSpPr txBox="1">
            <a:spLocks/>
          </p:cNvSpPr>
          <p:nvPr/>
        </p:nvSpPr>
        <p:spPr>
          <a:xfrm>
            <a:off x="-296332" y="193358"/>
            <a:ext cx="12488332" cy="101155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Unlikely Partners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7">
            <a:extLst>
              <a:ext uri="{FF2B5EF4-FFF2-40B4-BE49-F238E27FC236}">
                <a16:creationId xmlns:a16="http://schemas.microsoft.com/office/drawing/2014/main" id="{1BDBA395-7300-4AA0-8E4E-C4ABE2D68CC8}"/>
              </a:ext>
            </a:extLst>
          </p:cNvPr>
          <p:cNvSpPr>
            <a:spLocks noChangeArrowheads="1"/>
          </p:cNvSpPr>
          <p:nvPr/>
        </p:nvSpPr>
        <p:spPr bwMode="auto">
          <a:xfrm>
            <a:off x="1023937" y="2209800"/>
            <a:ext cx="10144125" cy="3733800"/>
          </a:xfrm>
          <a:prstGeom prst="rect">
            <a:avLst/>
          </a:prstGeom>
          <a:noFill/>
          <a:ln w="25400">
            <a:noFill/>
            <a:miter lim="800000"/>
            <a:headEnd/>
            <a:tailEnd/>
          </a:ln>
          <a:effectLst>
            <a:outerShdw sx="999" sy="999" algn="ctr" rotWithShape="0">
              <a:srgbClr val="808080"/>
            </a:outerShdw>
          </a:effectLst>
        </p:spPr>
        <p:txBody>
          <a:bodyPr anchor="ctr"/>
          <a:lstStyle>
            <a:lvl1pPr>
              <a:spcBef>
                <a:spcPct val="20000"/>
              </a:spcBef>
              <a:buFont typeface="Arial" panose="020B0604020202020204" pitchFamily="34" charset="0"/>
              <a:buChar char="•"/>
              <a:defRPr sz="32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buChar char="–"/>
              <a:defRPr sz="28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buChar char="•"/>
              <a:defRPr sz="24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buChar char="–"/>
              <a:defRPr sz="2000">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9pPr>
          </a:lstStyle>
          <a:p>
            <a:pPr eaLnBrk="1" hangingPunct="1">
              <a:spcBef>
                <a:spcPct val="0"/>
              </a:spcBef>
              <a:buFontTx/>
              <a:buNone/>
            </a:pPr>
            <a:r>
              <a:rPr lang="en-US" altLang="en-US" sz="2400">
                <a:latin typeface="+mj-lt"/>
              </a:rPr>
              <a:t>“Black patients’ pain is routinely underrated and undertreated by clinicians,” said </a:t>
            </a:r>
            <a:r>
              <a:rPr lang="en-US" altLang="en-US" sz="2400">
                <a:latin typeface="+mj-lt"/>
                <a:hlinkClick r:id="rId2" tooltip="https://www.forbes.com/sites/maryannreid/2020/02/10/why-going-to-the-doctor-as-a-black-person-is-hard/#11c0d8774efa"/>
              </a:rPr>
              <a:t>Uché Blackstock, MD</a:t>
            </a:r>
            <a:r>
              <a:rPr lang="en-US" altLang="en-US" sz="2400">
                <a:latin typeface="+mj-lt"/>
              </a:rPr>
              <a:t>, the founder of Advancing Health Equity, in a conversation with </a:t>
            </a:r>
            <a:r>
              <a:rPr lang="en-US" altLang="en-US" sz="2400" i="1">
                <a:latin typeface="+mj-lt"/>
              </a:rPr>
              <a:t>Forbes</a:t>
            </a:r>
            <a:r>
              <a:rPr lang="en-US" altLang="en-US" sz="2400">
                <a:latin typeface="+mj-lt"/>
              </a:rPr>
              <a:t> contributor Maryann Reid. “The under treatment of pain has significant deleterious consequences, such as lost wages, decline in mental and emotional health, self-medication with counterfeit medications and chronic stress. One of the promises in the Hippocratic Oath is ‘do no harm,’ however, clinicians have routinely caused black patients more harm by undertreating their pain.”</a:t>
            </a:r>
          </a:p>
        </p:txBody>
      </p:sp>
      <p:sp>
        <p:nvSpPr>
          <p:cNvPr id="4" name="Google Shape;34;p5">
            <a:extLst>
              <a:ext uri="{FF2B5EF4-FFF2-40B4-BE49-F238E27FC236}">
                <a16:creationId xmlns:a16="http://schemas.microsoft.com/office/drawing/2014/main" id="{52343E2C-7BA8-45EE-ACE2-FF69DA10987B}"/>
              </a:ext>
            </a:extLst>
          </p:cNvPr>
          <p:cNvSpPr txBox="1">
            <a:spLocks/>
          </p:cNvSpPr>
          <p:nvPr/>
        </p:nvSpPr>
        <p:spPr>
          <a:xfrm>
            <a:off x="-262994" y="117158"/>
            <a:ext cx="12488332" cy="101155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Institutional Bias in Healthcare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AA279C39-8F64-49EA-943B-080F2EC66905}"/>
              </a:ext>
            </a:extLst>
          </p:cNvPr>
          <p:cNvSpPr>
            <a:spLocks noGrp="1"/>
          </p:cNvSpPr>
          <p:nvPr>
            <p:ph type="title"/>
          </p:nvPr>
        </p:nvSpPr>
        <p:spPr>
          <a:xfrm>
            <a:off x="1981200" y="457200"/>
            <a:ext cx="8229600" cy="914400"/>
          </a:xfrm>
        </p:spPr>
        <p:txBody>
          <a:bodyPr/>
          <a:lstStyle/>
          <a:p>
            <a:pPr eaLnBrk="1" hangingPunct="1"/>
            <a:r>
              <a:rPr lang="en-US" altLang="en-US" sz="2000" dirty="0">
                <a:solidFill>
                  <a:schemeClr val="bg1"/>
                </a:solidFill>
              </a:rPr>
              <a:t>Demographic Profile of Different Racial Ideologies Among</a:t>
            </a:r>
            <a:br>
              <a:rPr lang="en-US" altLang="en-US" sz="2000" dirty="0">
                <a:solidFill>
                  <a:schemeClr val="bg1"/>
                </a:solidFill>
              </a:rPr>
            </a:br>
            <a:r>
              <a:rPr lang="en-US" altLang="en-US" sz="2000" dirty="0">
                <a:solidFill>
                  <a:schemeClr val="bg1"/>
                </a:solidFill>
              </a:rPr>
              <a:t>White Americans (N=2530): Means and Percentages for Control</a:t>
            </a:r>
            <a:br>
              <a:rPr lang="en-US" altLang="en-US" sz="2000" dirty="0">
                <a:solidFill>
                  <a:schemeClr val="bg1"/>
                </a:solidFill>
              </a:rPr>
            </a:br>
            <a:r>
              <a:rPr lang="en-US" altLang="en-US" sz="2000" dirty="0">
                <a:solidFill>
                  <a:schemeClr val="bg1"/>
                </a:solidFill>
              </a:rPr>
              <a:t>Variables of Respondents with More Racist than Antiracist Attitudes</a:t>
            </a:r>
            <a:br>
              <a:rPr lang="en-US" altLang="en-US" sz="2000" dirty="0">
                <a:solidFill>
                  <a:schemeClr val="bg1"/>
                </a:solidFill>
              </a:rPr>
            </a:br>
            <a:endParaRPr lang="en-US" altLang="en-US" sz="2000" dirty="0">
              <a:solidFill>
                <a:schemeClr val="bg1"/>
              </a:solidFill>
            </a:endParaRPr>
          </a:p>
        </p:txBody>
      </p:sp>
      <p:graphicFrame>
        <p:nvGraphicFramePr>
          <p:cNvPr id="4" name="Content Placeholder 3">
            <a:extLst>
              <a:ext uri="{FF2B5EF4-FFF2-40B4-BE49-F238E27FC236}">
                <a16:creationId xmlns:a16="http://schemas.microsoft.com/office/drawing/2014/main" id="{6879A1DA-B8B1-4ED2-93CA-FD08360E07C4}"/>
              </a:ext>
            </a:extLst>
          </p:cNvPr>
          <p:cNvGraphicFramePr>
            <a:graphicFrameLocks noGrp="1"/>
          </p:cNvGraphicFramePr>
          <p:nvPr>
            <p:ph idx="1"/>
          </p:nvPr>
        </p:nvGraphicFramePr>
        <p:xfrm>
          <a:off x="3416300" y="1462089"/>
          <a:ext cx="5359400" cy="4802522"/>
        </p:xfrm>
        <a:graphic>
          <a:graphicData uri="http://schemas.openxmlformats.org/drawingml/2006/table">
            <a:tbl>
              <a:tblPr/>
              <a:tblGrid>
                <a:gridCol w="893763">
                  <a:extLst>
                    <a:ext uri="{9D8B030D-6E8A-4147-A177-3AD203B41FA5}">
                      <a16:colId xmlns:a16="http://schemas.microsoft.com/office/drawing/2014/main" val="20000"/>
                    </a:ext>
                  </a:extLst>
                </a:gridCol>
                <a:gridCol w="892175">
                  <a:extLst>
                    <a:ext uri="{9D8B030D-6E8A-4147-A177-3AD203B41FA5}">
                      <a16:colId xmlns:a16="http://schemas.microsoft.com/office/drawing/2014/main" val="20001"/>
                    </a:ext>
                  </a:extLst>
                </a:gridCol>
                <a:gridCol w="893762">
                  <a:extLst>
                    <a:ext uri="{9D8B030D-6E8A-4147-A177-3AD203B41FA5}">
                      <a16:colId xmlns:a16="http://schemas.microsoft.com/office/drawing/2014/main" val="20002"/>
                    </a:ext>
                  </a:extLst>
                </a:gridCol>
                <a:gridCol w="893763">
                  <a:extLst>
                    <a:ext uri="{9D8B030D-6E8A-4147-A177-3AD203B41FA5}">
                      <a16:colId xmlns:a16="http://schemas.microsoft.com/office/drawing/2014/main" val="20003"/>
                    </a:ext>
                  </a:extLst>
                </a:gridCol>
                <a:gridCol w="892175">
                  <a:extLst>
                    <a:ext uri="{9D8B030D-6E8A-4147-A177-3AD203B41FA5}">
                      <a16:colId xmlns:a16="http://schemas.microsoft.com/office/drawing/2014/main" val="20004"/>
                    </a:ext>
                  </a:extLst>
                </a:gridCol>
                <a:gridCol w="893762">
                  <a:extLst>
                    <a:ext uri="{9D8B030D-6E8A-4147-A177-3AD203B41FA5}">
                      <a16:colId xmlns:a16="http://schemas.microsoft.com/office/drawing/2014/main" val="20005"/>
                    </a:ext>
                  </a:extLst>
                </a:gridCol>
              </a:tblGrid>
              <a:tr h="608104">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Palatino Linotype" panose="02040502050505030304" pitchFamily="18" charset="0"/>
                        </a:rPr>
                        <a:t>Percent of sample</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Old fashioned 25.3</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Institutional 52.5</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Symbolic 67.9</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Laissez-faire 63.2</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Color-blind 64.0</a:t>
                      </a:r>
                    </a:p>
                  </a:txBody>
                  <a:tcPr marL="59549" marR="59549" marT="29774" marB="29774"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425384">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Age (mean)</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altLang="en-US" sz="1200" b="0" i="0" u="none" strike="noStrike" cap="none" normalizeH="0" baseline="0">
                          <a:ln>
                            <a:noFill/>
                          </a:ln>
                          <a:solidFill>
                            <a:schemeClr val="tx1"/>
                          </a:solidFill>
                          <a:effectLst/>
                          <a:latin typeface="Palatino Linotype" panose="02040502050505030304" pitchFamily="18" charset="0"/>
                        </a:rPr>
                        <a:t>47.2</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50.8</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50.4</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48.2</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50.1</a:t>
                      </a:r>
                    </a:p>
                  </a:txBody>
                  <a:tcPr marL="59549" marR="59549" marT="29774" marB="29774"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608104">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Education (% college degree)</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24.0</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28.3</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altLang="en-US" sz="1200" b="0" i="0" u="none" strike="noStrike" cap="none" normalizeH="0" baseline="0">
                          <a:ln>
                            <a:noFill/>
                          </a:ln>
                          <a:solidFill>
                            <a:schemeClr val="tx1"/>
                          </a:solidFill>
                          <a:effectLst/>
                          <a:latin typeface="Palatino Linotype" panose="02040502050505030304" pitchFamily="18" charset="0"/>
                        </a:rPr>
                        <a:t>27.3</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32.7</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33.3</a:t>
                      </a:r>
                    </a:p>
                  </a:txBody>
                  <a:tcPr marL="59549" marR="59549" marT="29774" marB="29774"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608104">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Evangelical protestant (%)</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altLang="en-US" sz="1200" b="0" i="0" u="none" strike="noStrike" cap="none" normalizeH="0" baseline="0">
                          <a:ln>
                            <a:noFill/>
                          </a:ln>
                          <a:solidFill>
                            <a:schemeClr val="tx1"/>
                          </a:solidFill>
                          <a:effectLst/>
                          <a:latin typeface="Palatino Linotype" panose="02040502050505030304" pitchFamily="18" charset="0"/>
                        </a:rPr>
                        <a:t>17.3</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21.0</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20.5</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altLang="en-US" sz="1200" b="0" i="0" u="none" strike="noStrike" cap="none" normalizeH="0" baseline="0">
                          <a:ln>
                            <a:noFill/>
                          </a:ln>
                          <a:solidFill>
                            <a:schemeClr val="tx1"/>
                          </a:solidFill>
                          <a:effectLst/>
                          <a:latin typeface="Palatino Linotype" panose="02040502050505030304" pitchFamily="18" charset="0"/>
                        </a:rPr>
                        <a:t>17.8</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18.8</a:t>
                      </a:r>
                    </a:p>
                  </a:txBody>
                  <a:tcPr marL="59549" marR="59549" marT="29774" marB="29774"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608104">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Household income (mean)</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$56,925</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$59,225</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$59,225</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$59,992</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$62,292</a:t>
                      </a:r>
                    </a:p>
                  </a:txBody>
                  <a:tcPr marL="59549" marR="59549" marT="29774" marB="29774"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42850">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mr-IN" altLang="en-US" sz="1200" b="0" i="0" u="none" strike="noStrike" cap="none" normalizeH="0" baseline="0">
                          <a:ln>
                            <a:noFill/>
                          </a:ln>
                          <a:solidFill>
                            <a:schemeClr val="tx1"/>
                          </a:solidFill>
                          <a:effectLst/>
                          <a:latin typeface="Palatino Linotype" panose="02040502050505030304" pitchFamily="18" charset="0"/>
                          <a:ea typeface="Mangal" panose="020B0502040204020203" pitchFamily="18" charset="0"/>
                          <a:cs typeface="Mangal" panose="020B0502040204020203" pitchFamily="18" charset="0"/>
                        </a:rPr>
                        <a:t>Male (%)</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50.1</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50.4</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48.8</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48.5</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50.1</a:t>
                      </a:r>
                    </a:p>
                  </a:txBody>
                  <a:tcPr marL="59549" marR="59549" marT="29774" marB="29774"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25384">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Married (%)</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54.8</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59.8</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59.4</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58.6</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altLang="en-US" sz="1200" b="0" i="0" u="none" strike="noStrike" cap="none" normalizeH="0" baseline="0">
                          <a:ln>
                            <a:noFill/>
                          </a:ln>
                          <a:solidFill>
                            <a:schemeClr val="tx1"/>
                          </a:solidFill>
                          <a:effectLst/>
                          <a:latin typeface="Palatino Linotype" panose="02040502050505030304" pitchFamily="18" charset="0"/>
                        </a:rPr>
                        <a:t>61.4</a:t>
                      </a:r>
                    </a:p>
                  </a:txBody>
                  <a:tcPr marL="59549" marR="59549" marT="29774" marB="29774"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425384">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Democrat (%)</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22.3</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altLang="en-US" sz="1200" b="0" i="0" u="none" strike="noStrike" cap="none" normalizeH="0" baseline="0">
                          <a:ln>
                            <a:noFill/>
                          </a:ln>
                          <a:solidFill>
                            <a:schemeClr val="tx1"/>
                          </a:solidFill>
                          <a:effectLst/>
                          <a:latin typeface="Palatino Linotype" panose="02040502050505030304" pitchFamily="18" charset="0"/>
                        </a:rPr>
                        <a:t>16.4</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altLang="en-US" sz="1200" b="0" i="0" u="none" strike="noStrike" cap="none" normalizeH="0" baseline="0">
                          <a:ln>
                            <a:noFill/>
                          </a:ln>
                          <a:solidFill>
                            <a:schemeClr val="tx1"/>
                          </a:solidFill>
                          <a:effectLst/>
                          <a:latin typeface="Palatino Linotype" panose="02040502050505030304" pitchFamily="18" charset="0"/>
                        </a:rPr>
                        <a:t>17.8</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altLang="en-US" sz="1200" b="0" i="0" u="none" strike="noStrike" cap="none" normalizeH="0" baseline="0">
                          <a:ln>
                            <a:noFill/>
                          </a:ln>
                          <a:solidFill>
                            <a:schemeClr val="tx1"/>
                          </a:solidFill>
                          <a:effectLst/>
                          <a:latin typeface="Palatino Linotype" panose="02040502050505030304" pitchFamily="18" charset="0"/>
                        </a:rPr>
                        <a:t>25.1</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19.9</a:t>
                      </a:r>
                    </a:p>
                  </a:txBody>
                  <a:tcPr marL="59549" marR="59549" marT="29774" marB="29774"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425384">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Independent (%)</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34.4</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34.3</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altLang="en-US" sz="1200" b="0" i="0" u="none" strike="noStrike" cap="none" normalizeH="0" baseline="0">
                          <a:ln>
                            <a:noFill/>
                          </a:ln>
                          <a:solidFill>
                            <a:schemeClr val="tx1"/>
                          </a:solidFill>
                          <a:effectLst/>
                          <a:latin typeface="Palatino Linotype" panose="02040502050505030304" pitchFamily="18" charset="0"/>
                        </a:rPr>
                        <a:t>35.1</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altLang="en-US" sz="1200" b="0" i="0" u="none" strike="noStrike" cap="none" normalizeH="0" baseline="0">
                          <a:ln>
                            <a:noFill/>
                          </a:ln>
                          <a:solidFill>
                            <a:schemeClr val="tx1"/>
                          </a:solidFill>
                          <a:effectLst/>
                          <a:latin typeface="Palatino Linotype" panose="02040502050505030304" pitchFamily="18" charset="0"/>
                        </a:rPr>
                        <a:t>35.5</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34.2</a:t>
                      </a:r>
                    </a:p>
                  </a:txBody>
                  <a:tcPr marL="59549" marR="59549" marT="29774" marB="29774"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425384">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Palatino Linotype" panose="02040502050505030304" pitchFamily="18" charset="0"/>
                        </a:rPr>
                        <a:t>Republican (%)</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38.9</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altLang="en-US" sz="1200" b="0" i="0" u="none" strike="noStrike" cap="none" normalizeH="0" baseline="0">
                          <a:ln>
                            <a:noFill/>
                          </a:ln>
                          <a:solidFill>
                            <a:schemeClr val="tx1"/>
                          </a:solidFill>
                          <a:effectLst/>
                          <a:latin typeface="Palatino Linotype" panose="02040502050505030304" pitchFamily="18" charset="0"/>
                        </a:rPr>
                        <a:t>46.0</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a:ln>
                            <a:noFill/>
                          </a:ln>
                          <a:solidFill>
                            <a:schemeClr val="tx1"/>
                          </a:solidFill>
                          <a:effectLst/>
                          <a:latin typeface="Palatino Linotype" panose="02040502050505030304" pitchFamily="18" charset="0"/>
                        </a:rPr>
                        <a:t>43.6</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b-NO" altLang="en-US" sz="1200" b="0" i="0" u="none" strike="noStrike" cap="none" normalizeH="0" baseline="0">
                          <a:ln>
                            <a:noFill/>
                          </a:ln>
                          <a:solidFill>
                            <a:schemeClr val="tx1"/>
                          </a:solidFill>
                          <a:effectLst/>
                          <a:latin typeface="Palatino Linotype" panose="02040502050505030304" pitchFamily="18" charset="0"/>
                        </a:rPr>
                        <a:t>35.5</a:t>
                      </a:r>
                    </a:p>
                  </a:txBody>
                  <a:tcPr marL="59549" marR="59549" marT="29774" marB="29774" anchor="b"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defRPr sz="24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defRPr sz="20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defRPr>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defRPr>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Palatino Linotype" panose="0204050205050503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altLang="en-US" sz="1200" b="0" i="0" u="none" strike="noStrike" cap="none" normalizeH="0" baseline="0" dirty="0">
                          <a:ln>
                            <a:noFill/>
                          </a:ln>
                          <a:solidFill>
                            <a:schemeClr val="tx1"/>
                          </a:solidFill>
                          <a:effectLst/>
                          <a:latin typeface="Palatino Linotype" panose="02040502050505030304" pitchFamily="18" charset="0"/>
                        </a:rPr>
                        <a:t>42.7</a:t>
                      </a:r>
                    </a:p>
                  </a:txBody>
                  <a:tcPr marL="59549" marR="59549" marT="29774" marB="29774"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E51F03-BCFC-42CD-AF0E-81C1AF8E7942}"/>
              </a:ext>
            </a:extLst>
          </p:cNvPr>
          <p:cNvSpPr>
            <a:spLocks noChangeArrowheads="1"/>
          </p:cNvSpPr>
          <p:nvPr/>
        </p:nvSpPr>
        <p:spPr bwMode="auto">
          <a:xfrm>
            <a:off x="2286001" y="1503364"/>
            <a:ext cx="8018463" cy="4821237"/>
          </a:xfrm>
          <a:prstGeom prst="rect">
            <a:avLst/>
          </a:prstGeom>
          <a:noFill/>
          <a:ln w="25400">
            <a:noFill/>
            <a:miter lim="800000"/>
            <a:headEnd/>
            <a:tailEnd/>
          </a:ln>
          <a:effectLst>
            <a:outerShdw blurRad="63500" sx="102000" sy="102000" algn="ctr" rotWithShape="0">
              <a:srgbClr val="000000">
                <a:alpha val="39998"/>
              </a:srgbClr>
            </a:outerShdw>
          </a:effectLst>
        </p:spPr>
        <p:txBody>
          <a:bodyPr anchor="ctr"/>
          <a:lstStyle/>
          <a:p>
            <a:pPr algn="ctr">
              <a:spcAft>
                <a:spcPts val="3000"/>
              </a:spcAft>
              <a:defRPr/>
            </a:pPr>
            <a:r>
              <a:rPr lang="en-US" sz="4000" u="sng" dirty="0"/>
              <a:t>Laissez-faire</a:t>
            </a:r>
          </a:p>
          <a:p>
            <a:pPr algn="ctr">
              <a:spcAft>
                <a:spcPts val="3000"/>
              </a:spcAft>
              <a:defRPr/>
            </a:pPr>
            <a:r>
              <a:rPr lang="en-US" sz="4000" u="sng" dirty="0"/>
              <a:t>Provider Attitudes</a:t>
            </a:r>
            <a:endParaRPr lang="en-US" sz="4000" dirty="0"/>
          </a:p>
          <a:p>
            <a:pPr algn="ctr">
              <a:spcAft>
                <a:spcPts val="3000"/>
              </a:spcAft>
              <a:defRPr/>
            </a:pPr>
            <a:r>
              <a:rPr lang="en-US" sz="4000" u="sng" dirty="0"/>
              <a:t>Institutional and Systemic</a:t>
            </a:r>
          </a:p>
          <a:p>
            <a:pPr algn="ctr">
              <a:spcAft>
                <a:spcPts val="3000"/>
              </a:spcAft>
              <a:defRPr/>
            </a:pPr>
            <a:r>
              <a:rPr lang="en-US" sz="4000" u="sng" dirty="0"/>
              <a:t>Symbolic</a:t>
            </a:r>
          </a:p>
        </p:txBody>
      </p:sp>
      <p:sp>
        <p:nvSpPr>
          <p:cNvPr id="2" name="Google Shape;34;p5">
            <a:extLst>
              <a:ext uri="{FF2B5EF4-FFF2-40B4-BE49-F238E27FC236}">
                <a16:creationId xmlns:a16="http://schemas.microsoft.com/office/drawing/2014/main" id="{C670B894-D4C1-43E1-9F91-0E2B23F09721}"/>
              </a:ext>
            </a:extLst>
          </p:cNvPr>
          <p:cNvSpPr txBox="1">
            <a:spLocks/>
          </p:cNvSpPr>
          <p:nvPr/>
        </p:nvSpPr>
        <p:spPr>
          <a:xfrm>
            <a:off x="-296332" y="193358"/>
            <a:ext cx="12488332" cy="101155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How Do Different Forms of Racism Shape COVID-19 Disparities?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7">
            <a:extLst>
              <a:ext uri="{FF2B5EF4-FFF2-40B4-BE49-F238E27FC236}">
                <a16:creationId xmlns:a16="http://schemas.microsoft.com/office/drawing/2014/main" id="{7A08077F-2B6D-462C-9496-C73EE46F9B1D}"/>
              </a:ext>
            </a:extLst>
          </p:cNvPr>
          <p:cNvSpPr txBox="1">
            <a:spLocks noChangeArrowheads="1"/>
          </p:cNvSpPr>
          <p:nvPr/>
        </p:nvSpPr>
        <p:spPr bwMode="auto">
          <a:xfrm>
            <a:off x="1839914" y="2046289"/>
            <a:ext cx="3189287" cy="2169825"/>
          </a:xfrm>
          <a:prstGeom prst="rect">
            <a:avLst/>
          </a:prstGeom>
          <a:noFill/>
          <a:ln w="9525">
            <a:noFill/>
            <a:miter lim="800000"/>
            <a:headEnd/>
            <a:tailEnd/>
          </a:ln>
        </p:spPr>
        <p:txBody>
          <a:bodyPr>
            <a:spAutoFit/>
          </a:bodyPr>
          <a:lstStyle>
            <a:lvl1pPr marL="457200" indent="-457200">
              <a:spcBef>
                <a:spcPct val="20000"/>
              </a:spcBef>
              <a:buFont typeface="Arial" panose="020B0604020202020204" pitchFamily="34" charset="0"/>
              <a:buChar char="•"/>
              <a:defRPr sz="32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buChar char="–"/>
              <a:defRPr sz="28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buChar char="•"/>
              <a:defRPr sz="24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buChar char="–"/>
              <a:defRPr sz="2000">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9pPr>
          </a:lstStyle>
          <a:p>
            <a:pPr>
              <a:spcBef>
                <a:spcPts val="1200"/>
              </a:spcBef>
              <a:spcAft>
                <a:spcPts val="600"/>
              </a:spcAft>
            </a:pPr>
            <a:r>
              <a:rPr lang="en-US" altLang="en-US" sz="2400" b="1" dirty="0">
                <a:latin typeface="+mj-lt"/>
                <a:ea typeface="Gisha" panose="020B0604020202020204" pitchFamily="34" charset="-79"/>
                <a:cs typeface="Gisha" panose="020B0604020202020204" pitchFamily="34" charset="-79"/>
              </a:rPr>
              <a:t>assessment</a:t>
            </a:r>
          </a:p>
          <a:p>
            <a:pPr>
              <a:spcBef>
                <a:spcPct val="0"/>
              </a:spcBef>
              <a:spcAft>
                <a:spcPts val="600"/>
              </a:spcAft>
            </a:pPr>
            <a:r>
              <a:rPr lang="en-US" altLang="en-US" sz="2400" b="1" dirty="0">
                <a:latin typeface="+mj-lt"/>
                <a:ea typeface="Gisha" panose="020B0604020202020204" pitchFamily="34" charset="-79"/>
                <a:cs typeface="Gisha" panose="020B0604020202020204" pitchFamily="34" charset="-79"/>
              </a:rPr>
              <a:t>judgement</a:t>
            </a:r>
          </a:p>
          <a:p>
            <a:pPr>
              <a:spcBef>
                <a:spcPct val="0"/>
              </a:spcBef>
              <a:spcAft>
                <a:spcPts val="600"/>
              </a:spcAft>
            </a:pPr>
            <a:r>
              <a:rPr lang="en-US" altLang="en-US" sz="2400" b="1" dirty="0">
                <a:latin typeface="+mj-lt"/>
                <a:ea typeface="Gisha" panose="020B0604020202020204" pitchFamily="34" charset="-79"/>
                <a:cs typeface="Gisha" panose="020B0604020202020204" pitchFamily="34" charset="-79"/>
              </a:rPr>
              <a:t>diagnosis</a:t>
            </a:r>
          </a:p>
          <a:p>
            <a:pPr eaLnBrk="1" hangingPunct="1">
              <a:spcBef>
                <a:spcPct val="0"/>
              </a:spcBef>
            </a:pPr>
            <a:r>
              <a:rPr lang="en-US" altLang="en-US" sz="2400" b="1" dirty="0" err="1">
                <a:latin typeface="+mj-lt"/>
                <a:ea typeface="Gisha" panose="020B0604020202020204" pitchFamily="34" charset="-79"/>
                <a:cs typeface="Gisha" panose="020B0604020202020204" pitchFamily="34" charset="-79"/>
              </a:rPr>
              <a:t>careplanning</a:t>
            </a:r>
            <a:endParaRPr lang="en-US" altLang="en-US" sz="2400" b="1" dirty="0">
              <a:latin typeface="+mj-lt"/>
              <a:ea typeface="Gisha" panose="020B0604020202020204" pitchFamily="34" charset="-79"/>
              <a:cs typeface="Gisha" panose="020B0604020202020204" pitchFamily="34" charset="-79"/>
            </a:endParaRPr>
          </a:p>
          <a:p>
            <a:pPr eaLnBrk="1" hangingPunct="1">
              <a:spcBef>
                <a:spcPct val="0"/>
              </a:spcBef>
            </a:pPr>
            <a:r>
              <a:rPr lang="en-US" altLang="en-US" sz="2400" b="1" dirty="0">
                <a:latin typeface="+mj-lt"/>
                <a:ea typeface="Gisha" panose="020B0604020202020204" pitchFamily="34" charset="-79"/>
                <a:cs typeface="Gisha" panose="020B0604020202020204" pitchFamily="34" charset="-79"/>
              </a:rPr>
              <a:t>communication</a:t>
            </a:r>
          </a:p>
        </p:txBody>
      </p:sp>
      <p:pic>
        <p:nvPicPr>
          <p:cNvPr id="14341" name="Picture 1">
            <a:extLst>
              <a:ext uri="{FF2B5EF4-FFF2-40B4-BE49-F238E27FC236}">
                <a16:creationId xmlns:a16="http://schemas.microsoft.com/office/drawing/2014/main" id="{BC282F14-09A9-4796-92FE-526A47BA87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035176"/>
            <a:ext cx="6796262" cy="427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4;p5">
            <a:extLst>
              <a:ext uri="{FF2B5EF4-FFF2-40B4-BE49-F238E27FC236}">
                <a16:creationId xmlns:a16="http://schemas.microsoft.com/office/drawing/2014/main" id="{2ED2B44E-701A-47B7-A534-8B94694D7657}"/>
              </a:ext>
            </a:extLst>
          </p:cNvPr>
          <p:cNvSpPr txBox="1">
            <a:spLocks/>
          </p:cNvSpPr>
          <p:nvPr/>
        </p:nvSpPr>
        <p:spPr>
          <a:xfrm>
            <a:off x="-296332" y="193358"/>
            <a:ext cx="12488332" cy="101155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Color-blind Racism &amp; Racial Apathy</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Box 6">
            <a:extLst>
              <a:ext uri="{FF2B5EF4-FFF2-40B4-BE49-F238E27FC236}">
                <a16:creationId xmlns:a16="http://schemas.microsoft.com/office/drawing/2014/main" id="{9D9D7CE8-86EE-4E2A-8468-B75A8DE77F95}"/>
              </a:ext>
            </a:extLst>
          </p:cNvPr>
          <p:cNvSpPr txBox="1">
            <a:spLocks noChangeArrowheads="1"/>
          </p:cNvSpPr>
          <p:nvPr/>
        </p:nvSpPr>
        <p:spPr bwMode="auto">
          <a:xfrm>
            <a:off x="2438400" y="1371601"/>
            <a:ext cx="7162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buChar char="–"/>
              <a:defRPr sz="28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buChar char="•"/>
              <a:defRPr sz="24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buChar char="–"/>
              <a:defRPr sz="2000">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9pPr>
          </a:lstStyle>
          <a:p>
            <a:pPr>
              <a:spcBef>
                <a:spcPct val="0"/>
              </a:spcBef>
              <a:buFontTx/>
              <a:buNone/>
            </a:pPr>
            <a:r>
              <a:rPr lang="en-US" altLang="en-US" sz="3600" b="1"/>
              <a:t>Conscious Bias is Intentional</a:t>
            </a:r>
          </a:p>
          <a:p>
            <a:pPr>
              <a:spcBef>
                <a:spcPct val="0"/>
              </a:spcBef>
              <a:buFontTx/>
              <a:buNone/>
            </a:pPr>
            <a:endParaRPr lang="en-US" altLang="en-US" sz="3600" b="1"/>
          </a:p>
          <a:p>
            <a:pPr>
              <a:spcBef>
                <a:spcPct val="0"/>
              </a:spcBef>
              <a:buFontTx/>
              <a:buNone/>
            </a:pPr>
            <a:r>
              <a:rPr lang="en-US" altLang="en-US" sz="3600" b="1"/>
              <a:t>Unconscious Bias is Unintentional </a:t>
            </a:r>
          </a:p>
        </p:txBody>
      </p:sp>
      <p:pic>
        <p:nvPicPr>
          <p:cNvPr id="16388" name="Picture 9">
            <a:extLst>
              <a:ext uri="{FF2B5EF4-FFF2-40B4-BE49-F238E27FC236}">
                <a16:creationId xmlns:a16="http://schemas.microsoft.com/office/drawing/2014/main" id="{47083F13-46A0-463D-8844-E344A1E546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270250"/>
            <a:ext cx="42926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4;p5">
            <a:extLst>
              <a:ext uri="{FF2B5EF4-FFF2-40B4-BE49-F238E27FC236}">
                <a16:creationId xmlns:a16="http://schemas.microsoft.com/office/drawing/2014/main" id="{3E27F204-68AD-40D1-87E6-DEC3839D9661}"/>
              </a:ext>
            </a:extLst>
          </p:cNvPr>
          <p:cNvSpPr txBox="1">
            <a:spLocks/>
          </p:cNvSpPr>
          <p:nvPr/>
        </p:nvSpPr>
        <p:spPr>
          <a:xfrm>
            <a:off x="-296332" y="193358"/>
            <a:ext cx="12488332" cy="101155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Conscious Bias and Unconscious Bias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4">
            <a:extLst>
              <a:ext uri="{FF2B5EF4-FFF2-40B4-BE49-F238E27FC236}">
                <a16:creationId xmlns:a16="http://schemas.microsoft.com/office/drawing/2014/main" id="{A33A3897-CDF6-4C7B-B439-716DE0862B26}"/>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fld id="{5A4F7E2C-66F5-4ED1-A83E-E93710672D32}" type="slidenum">
              <a:rPr lang="en-US" altLang="en-US" sz="1200">
                <a:latin typeface="Arial" panose="020B0604020202020204" pitchFamily="34" charset="0"/>
              </a:rPr>
              <a:pPr>
                <a:spcBef>
                  <a:spcPct val="0"/>
                </a:spcBef>
                <a:buClrTx/>
                <a:buSzTx/>
                <a:buFontTx/>
                <a:buNone/>
              </a:pPr>
              <a:t>9</a:t>
            </a:fld>
            <a:endParaRPr lang="en-US" altLang="en-US" sz="1200">
              <a:latin typeface="Arial" panose="020B0604020202020204" pitchFamily="34" charset="0"/>
            </a:endParaRPr>
          </a:p>
        </p:txBody>
      </p:sp>
      <p:sp>
        <p:nvSpPr>
          <p:cNvPr id="7172" name="Footer Placeholder 1">
            <a:extLst>
              <a:ext uri="{FF2B5EF4-FFF2-40B4-BE49-F238E27FC236}">
                <a16:creationId xmlns:a16="http://schemas.microsoft.com/office/drawing/2014/main" id="{78103F63-C726-4190-BC00-856B596EB55A}"/>
              </a:ext>
            </a:extLst>
          </p:cNvPr>
          <p:cNvSpPr>
            <a:spLocks noGrp="1"/>
          </p:cNvSpPr>
          <p:nvPr>
            <p:ph type="ftr"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spcBef>
                <a:spcPct val="0"/>
              </a:spcBef>
              <a:buClrTx/>
              <a:buSzTx/>
              <a:buFontTx/>
              <a:buNone/>
            </a:pPr>
            <a:r>
              <a:rPr lang="en-US" altLang="en-US" sz="1200" dirty="0">
                <a:latin typeface="Arial" panose="020B0604020202020204" pitchFamily="34" charset="0"/>
              </a:rPr>
              <a:t>Copyright 2020</a:t>
            </a:r>
          </a:p>
        </p:txBody>
      </p:sp>
      <p:sp>
        <p:nvSpPr>
          <p:cNvPr id="2" name="Google Shape;34;p5">
            <a:extLst>
              <a:ext uri="{FF2B5EF4-FFF2-40B4-BE49-F238E27FC236}">
                <a16:creationId xmlns:a16="http://schemas.microsoft.com/office/drawing/2014/main" id="{B3A3326E-08BE-43E1-B1E3-E0C9036191A6}"/>
              </a:ext>
            </a:extLst>
          </p:cNvPr>
          <p:cNvSpPr txBox="1">
            <a:spLocks/>
          </p:cNvSpPr>
          <p:nvPr/>
        </p:nvSpPr>
        <p:spPr>
          <a:xfrm>
            <a:off x="-296332" y="538535"/>
            <a:ext cx="12488332" cy="3037114"/>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rgbClr val="8C0000"/>
                </a:solidFill>
                <a:latin typeface="Baskerville SemiBold" panose="02020502070401020303" pitchFamily="18" charset="0"/>
                <a:ea typeface="Baskerville SemiBold" panose="02020502070401020303" pitchFamily="18" charset="0"/>
              </a:rPr>
              <a:t>Should I Step In?</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AAB2931C-439E-4191-BF63-C666138A1F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52400"/>
            <a:ext cx="38862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Box 7">
            <a:extLst>
              <a:ext uri="{FF2B5EF4-FFF2-40B4-BE49-F238E27FC236}">
                <a16:creationId xmlns:a16="http://schemas.microsoft.com/office/drawing/2014/main" id="{D2A348BB-ACB2-46E9-91A1-5C91FA3A83BD}"/>
              </a:ext>
            </a:extLst>
          </p:cNvPr>
          <p:cNvSpPr txBox="1">
            <a:spLocks noChangeArrowheads="1"/>
          </p:cNvSpPr>
          <p:nvPr/>
        </p:nvSpPr>
        <p:spPr bwMode="auto">
          <a:xfrm>
            <a:off x="719137" y="2300287"/>
            <a:ext cx="5910264" cy="3785652"/>
          </a:xfrm>
          <a:prstGeom prst="rect">
            <a:avLst/>
          </a:prstGeom>
          <a:noFill/>
          <a:ln w="9525">
            <a:noFill/>
            <a:miter lim="800000"/>
            <a:headEnd/>
            <a:tailEnd/>
          </a:ln>
        </p:spPr>
        <p:txBody>
          <a:bodyPr wrap="square">
            <a:spAutoFit/>
          </a:bodyPr>
          <a:lstStyle>
            <a:lvl1pPr>
              <a:defRPr>
                <a:solidFill>
                  <a:schemeClr val="tx1"/>
                </a:solidFill>
                <a:latin typeface="Palatino Linotype" charset="0"/>
              </a:defRPr>
            </a:lvl1pPr>
            <a:lvl2pPr marL="742950" indent="-285750">
              <a:defRPr>
                <a:solidFill>
                  <a:schemeClr val="tx1"/>
                </a:solidFill>
                <a:latin typeface="Palatino Linotype" charset="0"/>
              </a:defRPr>
            </a:lvl2pPr>
            <a:lvl3pPr marL="1143000" indent="-228600">
              <a:defRPr>
                <a:solidFill>
                  <a:schemeClr val="tx1"/>
                </a:solidFill>
                <a:latin typeface="Palatino Linotype" charset="0"/>
              </a:defRPr>
            </a:lvl3pPr>
            <a:lvl4pPr marL="1600200" indent="-228600">
              <a:defRPr>
                <a:solidFill>
                  <a:schemeClr val="tx1"/>
                </a:solidFill>
                <a:latin typeface="Palatino Linotype" charset="0"/>
              </a:defRPr>
            </a:lvl4pPr>
            <a:lvl5pPr marL="2057400" indent="-228600">
              <a:defRPr>
                <a:solidFill>
                  <a:schemeClr val="tx1"/>
                </a:solidFill>
                <a:latin typeface="Palatino Linotype" charset="0"/>
              </a:defRPr>
            </a:lvl5pPr>
            <a:lvl6pPr marL="2514600" indent="-228600" fontAlgn="base">
              <a:spcBef>
                <a:spcPct val="0"/>
              </a:spcBef>
              <a:spcAft>
                <a:spcPct val="0"/>
              </a:spcAft>
              <a:defRPr>
                <a:solidFill>
                  <a:schemeClr val="tx1"/>
                </a:solidFill>
                <a:latin typeface="Palatino Linotype" charset="0"/>
              </a:defRPr>
            </a:lvl6pPr>
            <a:lvl7pPr marL="2971800" indent="-228600" fontAlgn="base">
              <a:spcBef>
                <a:spcPct val="0"/>
              </a:spcBef>
              <a:spcAft>
                <a:spcPct val="0"/>
              </a:spcAft>
              <a:defRPr>
                <a:solidFill>
                  <a:schemeClr val="tx1"/>
                </a:solidFill>
                <a:latin typeface="Palatino Linotype" charset="0"/>
              </a:defRPr>
            </a:lvl7pPr>
            <a:lvl8pPr marL="3429000" indent="-228600" fontAlgn="base">
              <a:spcBef>
                <a:spcPct val="0"/>
              </a:spcBef>
              <a:spcAft>
                <a:spcPct val="0"/>
              </a:spcAft>
              <a:defRPr>
                <a:solidFill>
                  <a:schemeClr val="tx1"/>
                </a:solidFill>
                <a:latin typeface="Palatino Linotype" charset="0"/>
              </a:defRPr>
            </a:lvl8pPr>
            <a:lvl9pPr marL="3886200" indent="-228600" fontAlgn="base">
              <a:spcBef>
                <a:spcPct val="0"/>
              </a:spcBef>
              <a:spcAft>
                <a:spcPct val="0"/>
              </a:spcAft>
              <a:defRPr>
                <a:solidFill>
                  <a:schemeClr val="tx1"/>
                </a:solidFill>
                <a:latin typeface="Palatino Linotype" charset="0"/>
              </a:defRPr>
            </a:lvl9pPr>
          </a:lstStyle>
          <a:p>
            <a:pPr eaLnBrk="1" hangingPunct="1">
              <a:defRPr/>
            </a:pPr>
            <a:r>
              <a:rPr lang="en-US" altLang="en-US" sz="2400" dirty="0">
                <a:latin typeface="+mj-lt"/>
                <a:ea typeface="Gisha" charset="0"/>
                <a:cs typeface="Gisha" charset="0"/>
              </a:rPr>
              <a:t>Get out of denial</a:t>
            </a:r>
          </a:p>
          <a:p>
            <a:pPr eaLnBrk="1" hangingPunct="1">
              <a:defRPr/>
            </a:pPr>
            <a:r>
              <a:rPr lang="en-US" altLang="en-US" sz="2400" dirty="0">
                <a:latin typeface="+mj-lt"/>
                <a:ea typeface="Gisha" charset="0"/>
                <a:cs typeface="Gisha" charset="0"/>
              </a:rPr>
              <a:t>Ask:  What am I doing </a:t>
            </a:r>
            <a:r>
              <a:rPr lang="mr-IN" altLang="en-US" sz="2400" dirty="0">
                <a:latin typeface="+mj-lt"/>
                <a:ea typeface="Gisha" charset="0"/>
                <a:cs typeface="Gisha" charset="0"/>
              </a:rPr>
              <a:t>…</a:t>
            </a:r>
            <a:endParaRPr lang="en-US" altLang="en-US" sz="2400" dirty="0">
              <a:latin typeface="+mj-lt"/>
              <a:ea typeface="Gisha" charset="0"/>
              <a:cs typeface="Gisha" charset="0"/>
            </a:endParaRPr>
          </a:p>
          <a:p>
            <a:pPr marL="342900" indent="-342900">
              <a:buFont typeface="Arial" charset="0"/>
              <a:buChar char="•"/>
              <a:defRPr/>
            </a:pPr>
            <a:r>
              <a:rPr lang="en-US" altLang="en-US" sz="2400" dirty="0">
                <a:latin typeface="+mj-lt"/>
                <a:ea typeface="Gisha" charset="0"/>
                <a:cs typeface="Gisha" charset="0"/>
              </a:rPr>
              <a:t>that might prevent this person from seeking care?  </a:t>
            </a:r>
          </a:p>
          <a:p>
            <a:pPr marL="342900" indent="-342900">
              <a:buFont typeface="Arial" charset="0"/>
              <a:buChar char="•"/>
              <a:defRPr/>
            </a:pPr>
            <a:r>
              <a:rPr lang="en-US" altLang="en-US" sz="2400" dirty="0">
                <a:latin typeface="+mj-lt"/>
                <a:ea typeface="Gisha" charset="0"/>
                <a:cs typeface="Gisha" charset="0"/>
              </a:rPr>
              <a:t>prevent this person from trusting me?</a:t>
            </a:r>
          </a:p>
          <a:p>
            <a:pPr marL="342900" indent="-342900">
              <a:buFont typeface="Arial" charset="0"/>
              <a:buChar char="•"/>
              <a:defRPr/>
            </a:pPr>
            <a:endParaRPr lang="en-US" altLang="en-US" sz="2400" dirty="0">
              <a:latin typeface="+mj-lt"/>
              <a:ea typeface="Gisha" charset="0"/>
              <a:cs typeface="Gisha" charset="0"/>
            </a:endParaRPr>
          </a:p>
          <a:p>
            <a:pPr marL="342900" indent="-342900">
              <a:buFont typeface="Arial" charset="0"/>
              <a:buChar char="•"/>
              <a:defRPr/>
            </a:pPr>
            <a:r>
              <a:rPr lang="en-US" altLang="en-US" sz="2400" dirty="0">
                <a:latin typeface="+mj-lt"/>
                <a:ea typeface="Gisha" charset="0"/>
                <a:cs typeface="Gisha" charset="0"/>
              </a:rPr>
              <a:t>Be present with your feelings</a:t>
            </a:r>
          </a:p>
          <a:p>
            <a:pPr marL="342900" indent="-342900">
              <a:buFont typeface="Arial" charset="0"/>
              <a:buChar char="•"/>
              <a:defRPr/>
            </a:pPr>
            <a:r>
              <a:rPr lang="en-US" altLang="en-US" sz="2400" dirty="0">
                <a:latin typeface="+mj-lt"/>
                <a:ea typeface="Gisha" charset="0"/>
                <a:cs typeface="Gisha" charset="0"/>
              </a:rPr>
              <a:t>Let silence do the heavy lifting</a:t>
            </a:r>
          </a:p>
          <a:p>
            <a:pPr eaLnBrk="1" hangingPunct="1">
              <a:defRPr/>
            </a:pPr>
            <a:endParaRPr lang="en-US" altLang="en-US" sz="2400" dirty="0">
              <a:latin typeface="+mj-lt"/>
              <a:ea typeface="Gisha" charset="0"/>
              <a:cs typeface="Gisha" charset="0"/>
            </a:endParaRPr>
          </a:p>
          <a:p>
            <a:pPr eaLnBrk="1" hangingPunct="1">
              <a:defRPr/>
            </a:pPr>
            <a:endParaRPr lang="en-US" altLang="en-US" sz="2400" dirty="0">
              <a:latin typeface="+mj-lt"/>
              <a:ea typeface="Gisha" charset="0"/>
              <a:cs typeface="Gisha" charset="0"/>
            </a:endParaRPr>
          </a:p>
        </p:txBody>
      </p:sp>
      <p:sp>
        <p:nvSpPr>
          <p:cNvPr id="19461" name="TextBox 3">
            <a:extLst>
              <a:ext uri="{FF2B5EF4-FFF2-40B4-BE49-F238E27FC236}">
                <a16:creationId xmlns:a16="http://schemas.microsoft.com/office/drawing/2014/main" id="{E57C721B-8E3F-4E31-BF93-4AFA4ED27CE4}"/>
              </a:ext>
            </a:extLst>
          </p:cNvPr>
          <p:cNvSpPr txBox="1">
            <a:spLocks noChangeArrowheads="1"/>
          </p:cNvSpPr>
          <p:nvPr/>
        </p:nvSpPr>
        <p:spPr bwMode="auto">
          <a:xfrm>
            <a:off x="7753351" y="3214688"/>
            <a:ext cx="24673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buChar char="–"/>
              <a:defRPr sz="28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buChar char="•"/>
              <a:defRPr sz="24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buChar char="–"/>
              <a:defRPr sz="2000">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9pPr>
          </a:lstStyle>
          <a:p>
            <a:pPr>
              <a:spcBef>
                <a:spcPct val="0"/>
              </a:spcBef>
              <a:buFontTx/>
              <a:buNone/>
            </a:pPr>
            <a:r>
              <a:rPr lang="en-US" altLang="en-US" sz="3600" b="1" dirty="0">
                <a:latin typeface="+mj-lt"/>
              </a:rPr>
              <a:t>Go deeper</a:t>
            </a:r>
          </a:p>
        </p:txBody>
      </p:sp>
      <p:sp>
        <p:nvSpPr>
          <p:cNvPr id="2" name="Google Shape;34;p5">
            <a:extLst>
              <a:ext uri="{FF2B5EF4-FFF2-40B4-BE49-F238E27FC236}">
                <a16:creationId xmlns:a16="http://schemas.microsoft.com/office/drawing/2014/main" id="{331CC51A-0202-4C5E-A3DB-1B7C6F0E21BE}"/>
              </a:ext>
            </a:extLst>
          </p:cNvPr>
          <p:cNvSpPr txBox="1">
            <a:spLocks/>
          </p:cNvSpPr>
          <p:nvPr/>
        </p:nvSpPr>
        <p:spPr>
          <a:xfrm>
            <a:off x="-296332" y="193358"/>
            <a:ext cx="12488332" cy="101155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Overcoming Bias</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Box 7">
            <a:extLst>
              <a:ext uri="{FF2B5EF4-FFF2-40B4-BE49-F238E27FC236}">
                <a16:creationId xmlns:a16="http://schemas.microsoft.com/office/drawing/2014/main" id="{5E4CBF0D-DA78-4DB7-ADBB-39F9880C87BA}"/>
              </a:ext>
            </a:extLst>
          </p:cNvPr>
          <p:cNvSpPr txBox="1">
            <a:spLocks noChangeArrowheads="1"/>
          </p:cNvSpPr>
          <p:nvPr/>
        </p:nvSpPr>
        <p:spPr bwMode="auto">
          <a:xfrm>
            <a:off x="1600200" y="2438401"/>
            <a:ext cx="3733800" cy="1938992"/>
          </a:xfrm>
          <a:prstGeom prst="rect">
            <a:avLst/>
          </a:prstGeom>
          <a:noFill/>
          <a:ln w="9525">
            <a:no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Palatino Linotype" panose="02040502050505030304" pitchFamily="18" charset="0"/>
              </a:defRPr>
            </a:lvl1pPr>
            <a:lvl2pPr marL="742950" indent="-285750">
              <a:spcBef>
                <a:spcPct val="20000"/>
              </a:spcBef>
              <a:buFont typeface="Arial" panose="020B0604020202020204" pitchFamily="34" charset="0"/>
              <a:buChar char="–"/>
              <a:defRPr sz="2800">
                <a:solidFill>
                  <a:schemeClr val="tx1"/>
                </a:solidFill>
                <a:latin typeface="Palatino Linotype" panose="02040502050505030304" pitchFamily="18" charset="0"/>
              </a:defRPr>
            </a:lvl2pPr>
            <a:lvl3pPr marL="1143000" indent="-228600">
              <a:spcBef>
                <a:spcPct val="20000"/>
              </a:spcBef>
              <a:buFont typeface="Arial" panose="020B0604020202020204" pitchFamily="34" charset="0"/>
              <a:buChar char="•"/>
              <a:defRPr sz="2400">
                <a:solidFill>
                  <a:schemeClr val="tx1"/>
                </a:solidFill>
                <a:latin typeface="Palatino Linotype" panose="02040502050505030304" pitchFamily="18" charset="0"/>
              </a:defRPr>
            </a:lvl3pPr>
            <a:lvl4pPr marL="1600200" indent="-228600">
              <a:spcBef>
                <a:spcPct val="20000"/>
              </a:spcBef>
              <a:buFont typeface="Arial" panose="020B0604020202020204" pitchFamily="34" charset="0"/>
              <a:buChar char="–"/>
              <a:defRPr sz="2000">
                <a:solidFill>
                  <a:schemeClr val="tx1"/>
                </a:solidFill>
                <a:latin typeface="Palatino Linotype" panose="02040502050505030304" pitchFamily="18" charset="0"/>
              </a:defRPr>
            </a:lvl4pPr>
            <a:lvl5pPr marL="2057400" indent="-228600">
              <a:spcBef>
                <a:spcPct val="20000"/>
              </a:spcBef>
              <a:buFont typeface="Arial" panose="020B0604020202020204" pitchFamily="34" charset="0"/>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defRPr>
            </a:lvl9pPr>
          </a:lstStyle>
          <a:p>
            <a:pPr eaLnBrk="1" hangingPunct="1">
              <a:spcBef>
                <a:spcPct val="0"/>
              </a:spcBef>
              <a:buFontTx/>
              <a:buNone/>
            </a:pPr>
            <a:r>
              <a:rPr lang="en-US" altLang="en-US" sz="2400" dirty="0">
                <a:latin typeface="+mj-lt"/>
                <a:ea typeface="Gisha" panose="020B0604020202020204" pitchFamily="34" charset="-79"/>
                <a:cs typeface="Gisha" panose="020B0604020202020204" pitchFamily="34" charset="-79"/>
              </a:rPr>
              <a:t>Do I have the full picture?</a:t>
            </a:r>
          </a:p>
          <a:p>
            <a:pPr eaLnBrk="1" hangingPunct="1">
              <a:spcBef>
                <a:spcPct val="0"/>
              </a:spcBef>
              <a:buFontTx/>
              <a:buNone/>
            </a:pPr>
            <a:endParaRPr lang="en-US" altLang="en-US" sz="2400" dirty="0">
              <a:latin typeface="+mj-lt"/>
              <a:ea typeface="Gisha" panose="020B0604020202020204" pitchFamily="34" charset="-79"/>
              <a:cs typeface="Gisha" panose="020B0604020202020204" pitchFamily="34" charset="-79"/>
            </a:endParaRPr>
          </a:p>
          <a:p>
            <a:pPr eaLnBrk="1" hangingPunct="1">
              <a:spcBef>
                <a:spcPct val="0"/>
              </a:spcBef>
              <a:buFontTx/>
              <a:buNone/>
            </a:pPr>
            <a:r>
              <a:rPr lang="en-US" altLang="en-US" sz="2400" dirty="0">
                <a:latin typeface="+mj-lt"/>
                <a:ea typeface="Gisha" panose="020B0604020202020204" pitchFamily="34" charset="-79"/>
                <a:cs typeface="Gisha" panose="020B0604020202020204" pitchFamily="34" charset="-79"/>
              </a:rPr>
              <a:t>What am I feeling?</a:t>
            </a:r>
          </a:p>
          <a:p>
            <a:pPr eaLnBrk="1" hangingPunct="1">
              <a:spcBef>
                <a:spcPct val="0"/>
              </a:spcBef>
              <a:buFontTx/>
              <a:buNone/>
            </a:pPr>
            <a:endParaRPr lang="en-US" altLang="en-US" sz="2400" dirty="0">
              <a:latin typeface="+mj-lt"/>
              <a:ea typeface="Gisha" panose="020B0604020202020204" pitchFamily="34" charset="-79"/>
              <a:cs typeface="Gisha" panose="020B0604020202020204" pitchFamily="34" charset="-79"/>
            </a:endParaRPr>
          </a:p>
          <a:p>
            <a:pPr eaLnBrk="1" hangingPunct="1">
              <a:spcBef>
                <a:spcPct val="0"/>
              </a:spcBef>
              <a:buFontTx/>
              <a:buNone/>
            </a:pPr>
            <a:r>
              <a:rPr lang="en-US" altLang="en-US" sz="2400" dirty="0">
                <a:latin typeface="+mj-lt"/>
                <a:ea typeface="Gisha" panose="020B0604020202020204" pitchFamily="34" charset="-79"/>
                <a:cs typeface="Gisha" panose="020B0604020202020204" pitchFamily="34" charset="-79"/>
              </a:rPr>
              <a:t>What do I see?</a:t>
            </a:r>
          </a:p>
        </p:txBody>
      </p:sp>
      <p:pic>
        <p:nvPicPr>
          <p:cNvPr id="20485" name="Picture 2" descr="comm(1).jpg">
            <a:extLst>
              <a:ext uri="{FF2B5EF4-FFF2-40B4-BE49-F238E27FC236}">
                <a16:creationId xmlns:a16="http://schemas.microsoft.com/office/drawing/2014/main" id="{64EE8795-5A00-4958-A9F4-CB0062E8E804}"/>
              </a:ext>
            </a:extLst>
          </p:cNvPr>
          <p:cNvPicPr>
            <a:picLocks noChangeAspect="1"/>
          </p:cNvPicPr>
          <p:nvPr/>
        </p:nvPicPr>
        <p:blipFill>
          <a:blip r:embed="rId2">
            <a:extLst>
              <a:ext uri="{28A0092B-C50C-407E-A947-70E740481C1C}">
                <a14:useLocalDpi xmlns:a14="http://schemas.microsoft.com/office/drawing/2010/main" val="0"/>
              </a:ext>
            </a:extLst>
          </a:blip>
          <a:srcRect l="10841" r="6258"/>
          <a:stretch>
            <a:fillRect/>
          </a:stretch>
        </p:blipFill>
        <p:spPr bwMode="auto">
          <a:xfrm>
            <a:off x="6157913" y="2286000"/>
            <a:ext cx="4360862" cy="2971800"/>
          </a:xfrm>
          <a:prstGeom prst="rect">
            <a:avLst/>
          </a:prstGeom>
          <a:noFill/>
          <a:ln w="9525">
            <a:solidFill>
              <a:srgbClr val="F68222"/>
            </a:solidFill>
            <a:miter lim="800000"/>
            <a:headEnd/>
            <a:tailEnd/>
          </a:ln>
          <a:extLst>
            <a:ext uri="{909E8E84-426E-40DD-AFC4-6F175D3DCCD1}">
              <a14:hiddenFill xmlns:a14="http://schemas.microsoft.com/office/drawing/2010/main">
                <a:solidFill>
                  <a:srgbClr val="FFFFFF"/>
                </a:solidFill>
              </a14:hiddenFill>
            </a:ext>
          </a:extLst>
        </p:spPr>
      </p:pic>
      <p:sp>
        <p:nvSpPr>
          <p:cNvPr id="2" name="Google Shape;34;p5">
            <a:extLst>
              <a:ext uri="{FF2B5EF4-FFF2-40B4-BE49-F238E27FC236}">
                <a16:creationId xmlns:a16="http://schemas.microsoft.com/office/drawing/2014/main" id="{7D60BB00-4179-479E-92FD-7301ADF841BD}"/>
              </a:ext>
            </a:extLst>
          </p:cNvPr>
          <p:cNvSpPr txBox="1">
            <a:spLocks/>
          </p:cNvSpPr>
          <p:nvPr/>
        </p:nvSpPr>
        <p:spPr>
          <a:xfrm>
            <a:off x="-296332" y="193358"/>
            <a:ext cx="12488332" cy="101155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Communication</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A79A35-D1D9-4502-A954-362D7CE138D0}"/>
              </a:ext>
            </a:extLst>
          </p:cNvPr>
          <p:cNvSpPr>
            <a:spLocks noGrp="1"/>
          </p:cNvSpPr>
          <p:nvPr>
            <p:ph idx="1"/>
          </p:nvPr>
        </p:nvSpPr>
        <p:spPr>
          <a:xfrm>
            <a:off x="1166811" y="2047875"/>
            <a:ext cx="10058401" cy="3657600"/>
          </a:xfrm>
          <a:noFill/>
          <a:ln>
            <a:noFill/>
          </a:ln>
        </p:spPr>
        <p:txBody>
          <a:bodyPr rtlCol="0">
            <a:normAutofit/>
          </a:bodyPr>
          <a:lstStyle/>
          <a:p>
            <a:pPr>
              <a:defRPr/>
            </a:pPr>
            <a:r>
              <a:rPr lang="en-US" sz="2400" dirty="0"/>
              <a:t>Create credibility with your patients</a:t>
            </a:r>
          </a:p>
          <a:p>
            <a:pPr>
              <a:defRPr/>
            </a:pPr>
            <a:r>
              <a:rPr lang="en-US" sz="2400" dirty="0"/>
              <a:t>Oppression within the structure must be addressed</a:t>
            </a:r>
          </a:p>
          <a:p>
            <a:pPr>
              <a:defRPr/>
            </a:pPr>
            <a:r>
              <a:rPr lang="en-US" sz="2400" dirty="0"/>
              <a:t>Tokenism is a common pitfall</a:t>
            </a:r>
          </a:p>
          <a:p>
            <a:pPr>
              <a:defRPr/>
            </a:pPr>
            <a:r>
              <a:rPr lang="en-US" sz="2400" dirty="0"/>
              <a:t>Be realistic and honest</a:t>
            </a:r>
          </a:p>
          <a:p>
            <a:pPr>
              <a:defRPr/>
            </a:pPr>
            <a:r>
              <a:rPr lang="en-US" sz="2400" dirty="0"/>
              <a:t>Be open</a:t>
            </a:r>
          </a:p>
          <a:p>
            <a:pPr>
              <a:defRPr/>
            </a:pPr>
            <a:endParaRPr lang="en-US" sz="2400" dirty="0"/>
          </a:p>
        </p:txBody>
      </p:sp>
      <p:sp>
        <p:nvSpPr>
          <p:cNvPr id="5" name="Google Shape;34;p5">
            <a:extLst>
              <a:ext uri="{FF2B5EF4-FFF2-40B4-BE49-F238E27FC236}">
                <a16:creationId xmlns:a16="http://schemas.microsoft.com/office/drawing/2014/main" id="{F63E60BA-89D6-4BB8-B93C-A26FC6EC75FB}"/>
              </a:ext>
            </a:extLst>
          </p:cNvPr>
          <p:cNvSpPr txBox="1">
            <a:spLocks/>
          </p:cNvSpPr>
          <p:nvPr/>
        </p:nvSpPr>
        <p:spPr>
          <a:xfrm>
            <a:off x="-296332" y="193358"/>
            <a:ext cx="12488332" cy="101155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Organizational Structures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a:extLst>
              <a:ext uri="{FF2B5EF4-FFF2-40B4-BE49-F238E27FC236}">
                <a16:creationId xmlns:a16="http://schemas.microsoft.com/office/drawing/2014/main" id="{9A10C475-EA3D-482B-A5C1-2AB304F61585}"/>
              </a:ext>
            </a:extLst>
          </p:cNvPr>
          <p:cNvSpPr>
            <a:spLocks noGrp="1"/>
          </p:cNvSpPr>
          <p:nvPr>
            <p:ph idx="1"/>
          </p:nvPr>
        </p:nvSpPr>
        <p:spPr/>
        <p:txBody>
          <a:bodyPr/>
          <a:lstStyle/>
          <a:p>
            <a:endParaRPr lang="en-US" altLang="en-US">
              <a:hlinkClick r:id="rId2"/>
            </a:endParaRPr>
          </a:p>
          <a:p>
            <a:endParaRPr lang="en-US" altLang="en-US"/>
          </a:p>
          <a:p>
            <a:endParaRPr lang="en-US" altLang="en-US"/>
          </a:p>
        </p:txBody>
      </p:sp>
      <p:pic>
        <p:nvPicPr>
          <p:cNvPr id="22532" name="Picture 5">
            <a:extLst>
              <a:ext uri="{FF2B5EF4-FFF2-40B4-BE49-F238E27FC236}">
                <a16:creationId xmlns:a16="http://schemas.microsoft.com/office/drawing/2014/main" id="{B57F68B9-5595-4AB5-BC3C-84AD0B2966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35100"/>
            <a:ext cx="81534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4;p5">
            <a:extLst>
              <a:ext uri="{FF2B5EF4-FFF2-40B4-BE49-F238E27FC236}">
                <a16:creationId xmlns:a16="http://schemas.microsoft.com/office/drawing/2014/main" id="{F6171714-6C26-4054-B4A7-E0720ED1C613}"/>
              </a:ext>
            </a:extLst>
          </p:cNvPr>
          <p:cNvSpPr txBox="1">
            <a:spLocks/>
          </p:cNvSpPr>
          <p:nvPr/>
        </p:nvSpPr>
        <p:spPr>
          <a:xfrm>
            <a:off x="-296332" y="193358"/>
            <a:ext cx="12488332" cy="101155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The 90%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49AEE2-5EED-4BF6-85E9-5E1120965C74}"/>
              </a:ext>
            </a:extLst>
          </p:cNvPr>
          <p:cNvSpPr>
            <a:spLocks noGrp="1"/>
          </p:cNvSpPr>
          <p:nvPr>
            <p:ph idx="1"/>
          </p:nvPr>
        </p:nvSpPr>
        <p:spPr>
          <a:xfrm>
            <a:off x="1981200" y="1862137"/>
            <a:ext cx="8229600" cy="3886200"/>
          </a:xfrm>
          <a:noFill/>
          <a:ln>
            <a:noFill/>
          </a:ln>
        </p:spPr>
        <p:txBody>
          <a:bodyPr rtlCol="0">
            <a:normAutofit/>
          </a:bodyPr>
          <a:lstStyle/>
          <a:p>
            <a:pPr>
              <a:buClr>
                <a:schemeClr val="accent1">
                  <a:lumMod val="60000"/>
                  <a:lumOff val="40000"/>
                </a:schemeClr>
              </a:buClr>
              <a:defRPr/>
            </a:pPr>
            <a:r>
              <a:rPr lang="en-US" sz="2400" dirty="0">
                <a:solidFill>
                  <a:schemeClr val="tx1"/>
                </a:solidFill>
                <a:hlinkClick r:id="rId2">
                  <a:extLst>
                    <a:ext uri="{A12FA001-AC4F-418D-AE19-62706E023703}">
                      <ahyp:hlinkClr xmlns:ahyp="http://schemas.microsoft.com/office/drawing/2018/hyperlinkcolor" val="tx"/>
                    </a:ext>
                  </a:extLst>
                </a:hlinkClick>
              </a:rPr>
              <a:t>implicit.harvard.edu.</a:t>
            </a:r>
            <a:endParaRPr lang="en-US" sz="2400" dirty="0">
              <a:solidFill>
                <a:schemeClr val="tx1"/>
              </a:solidFill>
            </a:endParaRPr>
          </a:p>
          <a:p>
            <a:pPr>
              <a:buClr>
                <a:schemeClr val="accent1">
                  <a:lumMod val="60000"/>
                  <a:lumOff val="40000"/>
                </a:schemeClr>
              </a:buClr>
              <a:defRPr/>
            </a:pPr>
            <a:r>
              <a:rPr lang="en-US" sz="2400" dirty="0">
                <a:solidFill>
                  <a:schemeClr val="tx1"/>
                </a:solidFill>
              </a:rPr>
              <a:t>Become Allies</a:t>
            </a:r>
          </a:p>
          <a:p>
            <a:pPr>
              <a:buClr>
                <a:schemeClr val="accent1">
                  <a:lumMod val="60000"/>
                  <a:lumOff val="40000"/>
                </a:schemeClr>
              </a:buClr>
              <a:defRPr/>
            </a:pPr>
            <a:r>
              <a:rPr lang="en-US" sz="2400" dirty="0">
                <a:solidFill>
                  <a:schemeClr val="tx1"/>
                </a:solidFill>
              </a:rPr>
              <a:t>Educate yourself</a:t>
            </a:r>
          </a:p>
          <a:p>
            <a:pPr>
              <a:buClr>
                <a:schemeClr val="accent1">
                  <a:lumMod val="60000"/>
                  <a:lumOff val="40000"/>
                </a:schemeClr>
              </a:buClr>
              <a:defRPr/>
            </a:pPr>
            <a:r>
              <a:rPr lang="en-US" sz="2400" dirty="0">
                <a:solidFill>
                  <a:schemeClr val="tx1"/>
                </a:solidFill>
              </a:rPr>
              <a:t>Check your inner circle.  Who is in it? Why?  Who’s missing? Who is your default? What are your reactions to these questions?  Why?</a:t>
            </a:r>
          </a:p>
        </p:txBody>
      </p:sp>
      <p:sp>
        <p:nvSpPr>
          <p:cNvPr id="5" name="Google Shape;34;p5">
            <a:extLst>
              <a:ext uri="{FF2B5EF4-FFF2-40B4-BE49-F238E27FC236}">
                <a16:creationId xmlns:a16="http://schemas.microsoft.com/office/drawing/2014/main" id="{478E55D0-8E2C-4903-8DB7-F532CABDCEFC}"/>
              </a:ext>
            </a:extLst>
          </p:cNvPr>
          <p:cNvSpPr txBox="1">
            <a:spLocks/>
          </p:cNvSpPr>
          <p:nvPr/>
        </p:nvSpPr>
        <p:spPr>
          <a:xfrm>
            <a:off x="-296332" y="193358"/>
            <a:ext cx="12488332" cy="101155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Next Steps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2F107-E58B-44D1-B9FD-31FA481692F5}"/>
              </a:ext>
            </a:extLst>
          </p:cNvPr>
          <p:cNvSpPr>
            <a:spLocks noGrp="1"/>
          </p:cNvSpPr>
          <p:nvPr>
            <p:ph type="ctrTitle"/>
          </p:nvPr>
        </p:nvSpPr>
        <p:spPr>
          <a:xfrm>
            <a:off x="307817" y="461727"/>
            <a:ext cx="11588435" cy="1647729"/>
          </a:xfrm>
        </p:spPr>
        <p:txBody>
          <a:bodyPr/>
          <a:lstStyle/>
          <a:p>
            <a:pPr algn="ctr"/>
            <a:r>
              <a:rPr lang="en-US" sz="6600" b="1" dirty="0">
                <a:solidFill>
                  <a:schemeClr val="lt1"/>
                </a:solidFill>
                <a:latin typeface="Baskerville SemiBold" panose="02020502070401020303" pitchFamily="18" charset="0"/>
              </a:rPr>
              <a:t>Q &amp; A with Micheal Pope</a:t>
            </a:r>
          </a:p>
        </p:txBody>
      </p:sp>
      <p:pic>
        <p:nvPicPr>
          <p:cNvPr id="4" name="Picture 3" descr="A person wearing a suit and tie&#10;&#10;Description automatically generated">
            <a:extLst>
              <a:ext uri="{FF2B5EF4-FFF2-40B4-BE49-F238E27FC236}">
                <a16:creationId xmlns:a16="http://schemas.microsoft.com/office/drawing/2014/main" id="{1B420804-3C4C-4F7B-B752-AC14EF5018AA}"/>
              </a:ext>
            </a:extLst>
          </p:cNvPr>
          <p:cNvPicPr>
            <a:picLocks noChangeAspect="1"/>
          </p:cNvPicPr>
          <p:nvPr/>
        </p:nvPicPr>
        <p:blipFill>
          <a:blip r:embed="rId2"/>
          <a:stretch>
            <a:fillRect/>
          </a:stretch>
        </p:blipFill>
        <p:spPr>
          <a:xfrm>
            <a:off x="4496661" y="2109456"/>
            <a:ext cx="3198678" cy="4489373"/>
          </a:xfrm>
          <a:prstGeom prst="rect">
            <a:avLst/>
          </a:prstGeom>
        </p:spPr>
      </p:pic>
    </p:spTree>
    <p:extLst>
      <p:ext uri="{BB962C8B-B14F-4D97-AF65-F5344CB8AC3E}">
        <p14:creationId xmlns:p14="http://schemas.microsoft.com/office/powerpoint/2010/main" val="20303094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2F107-E58B-44D1-B9FD-31FA481692F5}"/>
              </a:ext>
            </a:extLst>
          </p:cNvPr>
          <p:cNvSpPr>
            <a:spLocks noGrp="1"/>
          </p:cNvSpPr>
          <p:nvPr>
            <p:ph type="ctrTitle"/>
          </p:nvPr>
        </p:nvSpPr>
        <p:spPr>
          <a:xfrm>
            <a:off x="307817" y="461727"/>
            <a:ext cx="11588435" cy="1647729"/>
          </a:xfrm>
        </p:spPr>
        <p:txBody>
          <a:bodyPr/>
          <a:lstStyle/>
          <a:p>
            <a:pPr algn="ctr"/>
            <a:r>
              <a:rPr lang="en-US" sz="6600" b="1" dirty="0">
                <a:solidFill>
                  <a:schemeClr val="lt1"/>
                </a:solidFill>
                <a:latin typeface="Baskerville SemiBold" panose="02020502070401020303" pitchFamily="18" charset="0"/>
              </a:rPr>
              <a:t>Q &amp; A Our Aging Nation Panel</a:t>
            </a:r>
          </a:p>
        </p:txBody>
      </p:sp>
    </p:spTree>
    <p:extLst>
      <p:ext uri="{BB962C8B-B14F-4D97-AF65-F5344CB8AC3E}">
        <p14:creationId xmlns:p14="http://schemas.microsoft.com/office/powerpoint/2010/main" val="16612217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4;p5">
            <a:extLst>
              <a:ext uri="{FF2B5EF4-FFF2-40B4-BE49-F238E27FC236}">
                <a16:creationId xmlns:a16="http://schemas.microsoft.com/office/drawing/2014/main" id="{887744A3-BF38-4929-8865-7C2B0712C2CF}"/>
              </a:ext>
            </a:extLst>
          </p:cNvPr>
          <p:cNvSpPr txBox="1">
            <a:spLocks/>
          </p:cNvSpPr>
          <p:nvPr/>
        </p:nvSpPr>
        <p:spPr>
          <a:xfrm>
            <a:off x="0" y="391111"/>
            <a:ext cx="12192000" cy="672205"/>
          </a:xfrm>
          <a:prstGeom prst="rect">
            <a:avLst/>
          </a:prstGeom>
          <a:noFill/>
          <a:ln>
            <a:noFill/>
          </a:ln>
        </p:spPr>
        <p:txBody>
          <a:bodyPr spcFirstLastPara="1" wrap="square" lIns="89175" tIns="44575" rIns="89175" bIns="44575" anchor="ctr"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rgbClr val="000000"/>
              </a:buClr>
              <a:buSzPts val="1400"/>
              <a:buFont typeface="Arial"/>
              <a:buNone/>
              <a:defRPr sz="2400" b="0" i="0" u="none" strike="noStrike" cap="none">
                <a:solidFill>
                  <a:srgbClr val="92D05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2400" b="0" i="0" u="none" strike="noStrike" cap="none">
                <a:solidFill>
                  <a:schemeClr val="folHlink"/>
                </a:solidFill>
                <a:latin typeface="Arial"/>
                <a:ea typeface="Arial"/>
                <a:cs typeface="Arial"/>
                <a:sym typeface="Arial"/>
              </a:defRPr>
            </a:lvl9pPr>
          </a:lstStyle>
          <a:p>
            <a:pPr algn="ctr"/>
            <a:r>
              <a:rPr lang="en-US" sz="4400" b="1" kern="0" dirty="0">
                <a:solidFill>
                  <a:schemeClr val="lt1"/>
                </a:solidFill>
                <a:latin typeface="Baskerville SemiBold" panose="02020502070401020303" pitchFamily="18" charset="0"/>
                <a:ea typeface="Baskerville SemiBold" panose="02020502070401020303" pitchFamily="18" charset="0"/>
              </a:rPr>
              <a:t>Thank You</a:t>
            </a:r>
            <a:endParaRPr lang="en-US" sz="4400" b="1" kern="0" dirty="0">
              <a:solidFill>
                <a:schemeClr val="lt1"/>
              </a:solidFill>
            </a:endParaRPr>
          </a:p>
        </p:txBody>
      </p:sp>
      <p:sp>
        <p:nvSpPr>
          <p:cNvPr id="13" name="Rectangle 7">
            <a:extLst>
              <a:ext uri="{FF2B5EF4-FFF2-40B4-BE49-F238E27FC236}">
                <a16:creationId xmlns:a16="http://schemas.microsoft.com/office/drawing/2014/main" id="{6E2BDCBA-BE05-4015-8FF6-64613885A01E}"/>
              </a:ext>
            </a:extLst>
          </p:cNvPr>
          <p:cNvSpPr>
            <a:spLocks noChangeArrowheads="1"/>
          </p:cNvSpPr>
          <p:nvPr/>
        </p:nvSpPr>
        <p:spPr bwMode="auto">
          <a:xfrm>
            <a:off x="172297" y="1312073"/>
            <a:ext cx="11927252"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0" i="1" u="none" strike="noStrike" cap="none" normalizeH="0" baseline="0" dirty="0">
              <a:ln>
                <a:noFill/>
              </a:ln>
              <a:solidFill>
                <a:schemeClr val="accent6">
                  <a:lumMod val="50000"/>
                </a:schemeClr>
              </a:solidFill>
              <a:effectLst/>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1" u="none" strike="noStrike" cap="none" normalizeH="0" baseline="0" dirty="0">
                <a:ln>
                  <a:noFill/>
                </a:ln>
                <a:solidFill>
                  <a:schemeClr val="accent6">
                    <a:lumMod val="50000"/>
                  </a:schemeClr>
                </a:solidFill>
                <a:effectLst/>
                <a:latin typeface="Arial" panose="020B0604020202020204" pitchFamily="34" charset="0"/>
                <a:cs typeface="Arial" panose="020B0604020202020204" pitchFamily="34" charset="0"/>
              </a:rPr>
              <a:t>PowerPoint slides are available here:</a:t>
            </a:r>
            <a:r>
              <a:rPr lang="en-US" altLang="en-US" sz="2400" dirty="0">
                <a:solidFill>
                  <a:schemeClr val="accent6">
                    <a:lumMod val="50000"/>
                  </a:schemeClr>
                </a:solidFill>
              </a:rPr>
              <a:t> </a:t>
            </a:r>
            <a:r>
              <a:rPr kumimoji="0" lang="en-US" altLang="en-US" b="0" i="0" u="none" strike="noStrike" cap="none" normalizeH="0" baseline="0" dirty="0">
                <a:ln>
                  <a:noFill/>
                </a:ln>
                <a:solidFill>
                  <a:schemeClr val="accent6">
                    <a:lumMod val="50000"/>
                  </a:schemeClr>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https://eldercareanswers.com/event/ouragingnation2020/</a:t>
            </a:r>
            <a:r>
              <a:rPr kumimoji="0" lang="en-US" altLang="en-US" b="0" i="0" u="none" strike="noStrike" cap="none" normalizeH="0" baseline="0" dirty="0">
                <a:ln>
                  <a:noFill/>
                </a:ln>
                <a:solidFill>
                  <a:schemeClr val="accent6">
                    <a:lumMod val="50000"/>
                  </a:schemeClr>
                </a:solidFill>
                <a:effectLst/>
                <a:latin typeface="Arial" panose="020B0604020202020204" pitchFamily="34" charset="0"/>
                <a:cs typeface="Arial" panose="020B0604020202020204" pitchFamily="34" charset="0"/>
              </a:rPr>
              <a:t> </a:t>
            </a:r>
            <a:br>
              <a:rPr kumimoji="0" lang="en-US" altLang="en-US" sz="2400" b="0" i="1" u="none" strike="noStrike" cap="none" normalizeH="0" baseline="0" dirty="0">
                <a:ln>
                  <a:noFill/>
                </a:ln>
                <a:solidFill>
                  <a:schemeClr val="accent6">
                    <a:lumMod val="50000"/>
                  </a:schemeClr>
                </a:solidFill>
                <a:effectLst/>
                <a:latin typeface="Arial" panose="020B0604020202020204" pitchFamily="34" charset="0"/>
                <a:cs typeface="Arial" panose="020B0604020202020204" pitchFamily="34" charset="0"/>
              </a:rPr>
            </a:br>
            <a:endParaRPr kumimoji="0" lang="en-US" altLang="en-US" sz="2400" b="0" i="0" u="none" strike="noStrike" cap="none" normalizeH="0" baseline="0" dirty="0">
              <a:ln>
                <a:noFill/>
              </a:ln>
              <a:solidFill>
                <a:schemeClr val="accent6">
                  <a:lumMod val="50000"/>
                </a:schemeClr>
              </a:solidFill>
              <a:effectLst/>
            </a:endParaRPr>
          </a:p>
          <a:p>
            <a:pPr marL="342900" lvl="0" indent="-342900" defTabSz="914400">
              <a:buFont typeface="Arial" panose="020B0604020202020204" pitchFamily="34" charset="0"/>
              <a:buChar char="•"/>
            </a:pPr>
            <a:r>
              <a:rPr kumimoji="0" lang="en-US" altLang="en-US" sz="2400" b="0" i="1" u="none" strike="noStrike" cap="none" normalizeH="0" baseline="0" dirty="0">
                <a:ln>
                  <a:noFill/>
                </a:ln>
                <a:solidFill>
                  <a:schemeClr val="accent6">
                    <a:lumMod val="50000"/>
                  </a:schemeClr>
                </a:solidFill>
                <a:effectLst/>
                <a:latin typeface="Arial" panose="020B0604020202020204" pitchFamily="34" charset="0"/>
                <a:cs typeface="Arial" panose="020B0604020202020204" pitchFamily="34" charset="0"/>
              </a:rPr>
              <a:t>Please be sure we have the correct.      e-mail address for you. Notify Sandi.    </a:t>
            </a:r>
            <a:r>
              <a:rPr kumimoji="0" lang="en-US" altLang="en-US" sz="2400" b="0" i="1" u="none" strike="noStrike" cap="none" normalizeH="0" baseline="0" dirty="0" err="1">
                <a:ln>
                  <a:noFill/>
                </a:ln>
                <a:solidFill>
                  <a:schemeClr val="accent6">
                    <a:lumMod val="50000"/>
                  </a:schemeClr>
                </a:solidFill>
                <a:effectLst/>
                <a:latin typeface="Arial" panose="020B0604020202020204" pitchFamily="34" charset="0"/>
                <a:cs typeface="Arial" panose="020B0604020202020204" pitchFamily="34" charset="0"/>
              </a:rPr>
              <a:t>Gunnett</a:t>
            </a:r>
            <a:r>
              <a:rPr kumimoji="0" lang="en-US" altLang="en-US" sz="2400" b="0" i="1" u="none" strike="noStrike" cap="none" normalizeH="0" baseline="0" dirty="0">
                <a:ln>
                  <a:noFill/>
                </a:ln>
                <a:solidFill>
                  <a:schemeClr val="accent6">
                    <a:lumMod val="50000"/>
                  </a:schemeClr>
                </a:solidFill>
                <a:effectLst/>
                <a:latin typeface="Arial" panose="020B0604020202020204" pitchFamily="34" charset="0"/>
                <a:cs typeface="Arial" panose="020B0604020202020204" pitchFamily="34" charset="0"/>
              </a:rPr>
              <a:t> if your email address changes.</a:t>
            </a:r>
          </a:p>
          <a:p>
            <a:pPr marL="342900" lvl="0" indent="-342900" defTabSz="914400">
              <a:buFont typeface="Arial" panose="020B0604020202020204" pitchFamily="34" charset="0"/>
              <a:buChar char="•"/>
            </a:pPr>
            <a:endParaRPr kumimoji="0" lang="en-US" altLang="en-US" sz="2400" b="0" i="1" u="none" strike="noStrike" cap="none" normalizeH="0" baseline="0" dirty="0">
              <a:ln>
                <a:noFill/>
              </a:ln>
              <a:solidFill>
                <a:schemeClr val="accent6">
                  <a:lumMod val="50000"/>
                </a:schemeClr>
              </a:solidFill>
              <a:effectLst/>
              <a:latin typeface="Arial" panose="020B0604020202020204" pitchFamily="34" charset="0"/>
              <a:cs typeface="Arial" panose="020B0604020202020204" pitchFamily="34" charset="0"/>
            </a:endParaRPr>
          </a:p>
          <a:p>
            <a:pPr marL="342900" lvl="0" indent="-342900" defTabSz="914400">
              <a:buFont typeface="Arial" panose="020B0604020202020204" pitchFamily="34" charset="0"/>
              <a:buChar char="•"/>
            </a:pPr>
            <a:r>
              <a:rPr lang="en-US" altLang="en-US" sz="2400" dirty="0">
                <a:solidFill>
                  <a:schemeClr val="accent6">
                    <a:lumMod val="50000"/>
                  </a:schemeClr>
                </a:solidFill>
              </a:rPr>
              <a:t>Please be sure to submit your completed evaluation, which will be emailed at the end of the presentation today, to </a:t>
            </a:r>
            <a:r>
              <a:rPr lang="en-US" altLang="en-US" sz="2400" dirty="0">
                <a:solidFill>
                  <a:schemeClr val="accent6">
                    <a:lumMod val="50000"/>
                  </a:schemeClr>
                </a:solidFill>
                <a:hlinkClick r:id="rId3"/>
              </a:rPr>
              <a:t>sgunnett@homecareassistance.com</a:t>
            </a:r>
            <a:endParaRPr lang="en-US" altLang="en-US" sz="2400" i="1" dirty="0">
              <a:solidFill>
                <a:schemeClr val="accent6">
                  <a:lumMod val="50000"/>
                </a:schemeClr>
              </a:solidFill>
              <a:cs typeface="Arial" panose="020B0604020202020204" pitchFamily="34" charset="0"/>
            </a:endParaRPr>
          </a:p>
          <a:p>
            <a:pPr marL="342900" lvl="0" indent="-342900" defTabSz="914400">
              <a:buFont typeface="Arial" panose="020B0604020202020204" pitchFamily="34" charset="0"/>
              <a:buChar char="•"/>
            </a:pPr>
            <a:endParaRPr lang="en-US" altLang="en-US" sz="2400" i="1" dirty="0">
              <a:solidFill>
                <a:schemeClr val="accent6">
                  <a:lumMod val="50000"/>
                </a:schemeClr>
              </a:solidFill>
              <a:cs typeface="Arial" panose="020B0604020202020204" pitchFamily="34" charset="0"/>
            </a:endParaRPr>
          </a:p>
          <a:p>
            <a:pPr marL="342900" lvl="0" indent="-342900" defTabSz="914400">
              <a:buFont typeface="Arial" panose="020B0604020202020204" pitchFamily="34" charset="0"/>
              <a:buChar char="•"/>
            </a:pPr>
            <a:endParaRPr lang="en-US" altLang="en-US" sz="2400" i="1" dirty="0">
              <a:solidFill>
                <a:schemeClr val="accent6">
                  <a:lumMod val="50000"/>
                </a:schemeClr>
              </a:solidFill>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2400" b="0" i="1" u="none" strike="noStrike" cap="none" normalizeH="0" baseline="0" dirty="0">
              <a:ln>
                <a:noFill/>
              </a:ln>
              <a:solidFill>
                <a:schemeClr val="accent6">
                  <a:lumMod val="50000"/>
                </a:schemeClr>
              </a:solidFill>
              <a:effectLst/>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1" u="none" strike="noStrike" cap="none" normalizeH="0" baseline="0" dirty="0">
                <a:ln>
                  <a:noFill/>
                </a:ln>
                <a:solidFill>
                  <a:schemeClr val="accent6">
                    <a:lumMod val="50000"/>
                  </a:schemeClr>
                </a:solidFill>
                <a:effectLst/>
                <a:latin typeface="Arial" panose="020B0604020202020204" pitchFamily="34" charset="0"/>
                <a:cs typeface="Arial" panose="020B0604020202020204" pitchFamily="34" charset="0"/>
              </a:rPr>
              <a:t>For those who successfully participate and submit their evaluation form please allow two weeks for e-mail delivery of your certificates</a:t>
            </a:r>
            <a:endParaRPr lang="en-US" altLang="en-US" sz="2400" dirty="0">
              <a:solidFill>
                <a:schemeClr val="accent6">
                  <a:lumMod val="50000"/>
                </a:schemeClr>
              </a:solidFill>
              <a:cs typeface="Arial" panose="020B0604020202020204" pitchFamily="34" charset="0"/>
            </a:endParaRPr>
          </a:p>
          <a:p>
            <a:pPr marL="342900" indent="-342900" defTabSz="914400">
              <a:buFont typeface="Arial" panose="020B0604020202020204" pitchFamily="34" charset="0"/>
              <a:buChar char="•"/>
            </a:pPr>
            <a:endParaRPr lang="en-US" sz="2400" dirty="0">
              <a:solidFill>
                <a:schemeClr val="bg1">
                  <a:lumMod val="50000"/>
                </a:schemeClr>
              </a:solidFill>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accent6">
                    <a:lumMod val="50000"/>
                  </a:schemeClr>
                </a:solidFill>
                <a:effectLst/>
                <a:latin typeface="Arial" panose="020B0604020202020204" pitchFamily="34" charset="0"/>
              </a:rPr>
              <a:t> At the successful completion, participation and, submission of evaluation a certificate will be emailed to you within two weeks </a:t>
            </a:r>
          </a:p>
        </p:txBody>
      </p:sp>
    </p:spTree>
    <p:extLst>
      <p:ext uri="{BB962C8B-B14F-4D97-AF65-F5344CB8AC3E}">
        <p14:creationId xmlns:p14="http://schemas.microsoft.com/office/powerpoint/2010/main" val="2560471574"/>
      </p:ext>
    </p:extLst>
  </p:cSld>
  <p:clrMapOvr>
    <a:masterClrMapping/>
  </p:clrMapOvr>
</p:sld>
</file>

<file path=ppt/theme/theme1.xml><?xml version="1.0" encoding="utf-8"?>
<a:theme xmlns:a="http://schemas.openxmlformats.org/drawingml/2006/main" name="3_CT_NOV336">
  <a:themeElements>
    <a:clrScheme name="Custom 2">
      <a:dk1>
        <a:srgbClr val="000000"/>
      </a:dk1>
      <a:lt1>
        <a:srgbClr val="FFFFFF"/>
      </a:lt1>
      <a:dk2>
        <a:srgbClr val="000000"/>
      </a:dk2>
      <a:lt2>
        <a:srgbClr val="F8F8F8"/>
      </a:lt2>
      <a:accent1>
        <a:srgbClr val="9933FF"/>
      </a:accent1>
      <a:accent2>
        <a:srgbClr val="C184FF"/>
      </a:accent2>
      <a:accent3>
        <a:srgbClr val="3366FF"/>
      </a:accent3>
      <a:accent4>
        <a:srgbClr val="99CCFF"/>
      </a:accent4>
      <a:accent5>
        <a:srgbClr val="515151"/>
      </a:accent5>
      <a:accent6>
        <a:srgbClr val="C5C5C5"/>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T_NOV336">
  <a:themeElements>
    <a:clrScheme name="Custom 2">
      <a:dk1>
        <a:srgbClr val="000000"/>
      </a:dk1>
      <a:lt1>
        <a:srgbClr val="FFFFFF"/>
      </a:lt1>
      <a:dk2>
        <a:srgbClr val="000000"/>
      </a:dk2>
      <a:lt2>
        <a:srgbClr val="F8F8F8"/>
      </a:lt2>
      <a:accent1>
        <a:srgbClr val="9933FF"/>
      </a:accent1>
      <a:accent2>
        <a:srgbClr val="C184FF"/>
      </a:accent2>
      <a:accent3>
        <a:srgbClr val="3366FF"/>
      </a:accent3>
      <a:accent4>
        <a:srgbClr val="99CCFF"/>
      </a:accent4>
      <a:accent5>
        <a:srgbClr val="515151"/>
      </a:accent5>
      <a:accent6>
        <a:srgbClr val="C5C5C5"/>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787</TotalTime>
  <Words>8028</Words>
  <Application>Microsoft Office PowerPoint</Application>
  <PresentationFormat>Widescreen</PresentationFormat>
  <Paragraphs>706</Paragraphs>
  <Slides>98</Slides>
  <Notes>32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98</vt:i4>
      </vt:variant>
    </vt:vector>
  </HeadingPairs>
  <TitlesOfParts>
    <vt:vector size="111" baseType="lpstr">
      <vt:lpstr>Arial</vt:lpstr>
      <vt:lpstr>Baskerville Old Face</vt:lpstr>
      <vt:lpstr>Baskerville SemiBold</vt:lpstr>
      <vt:lpstr>Bodoni MT</vt:lpstr>
      <vt:lpstr>Calibri</vt:lpstr>
      <vt:lpstr>Core Sans C 35 Light</vt:lpstr>
      <vt:lpstr>Garamond</vt:lpstr>
      <vt:lpstr>MinionPro-Regular</vt:lpstr>
      <vt:lpstr>Noto Sans Symbols</vt:lpstr>
      <vt:lpstr>Palatino Linotype</vt:lpstr>
      <vt:lpstr>Wingdings</vt:lpstr>
      <vt:lpstr>3_CT_NOV336</vt:lpstr>
      <vt:lpstr>4_CT_NOV336</vt:lpstr>
      <vt:lpstr>PowerPoint Presentation</vt:lpstr>
      <vt:lpstr>Our Aging Nation Home Care Assistance Hospice East Bay</vt:lpstr>
      <vt:lpstr>PowerPoint Presentation</vt:lpstr>
      <vt:lpstr>PowerPoint Presentation</vt:lpstr>
      <vt:lpstr>Brian O’Toole Attorney At Law</vt:lpstr>
      <vt:lpstr>Viki Kind</vt:lpstr>
      <vt:lpstr>PowerPoint Presentation</vt:lpstr>
      <vt:lpstr>PowerPoint Presentation</vt:lpstr>
      <vt:lpstr>PowerPoint Presentation</vt:lpstr>
      <vt:lpstr>PowerPoint Presentation</vt:lpstr>
      <vt:lpstr>PowerPoint Presentation</vt:lpstr>
      <vt:lpstr> Living In Danger How Much Risk Is Allowed?  For Someone With Capacity? For Someone Without Capacity?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How serious is this situation?   Is it safe for the person to participate? </vt:lpstr>
      <vt:lpstr>It is no longer,  “Should We Step In?”   The question is now,  “When Should We Step In?”</vt:lpstr>
      <vt:lpstr>PowerPoint Presentation</vt:lpstr>
      <vt:lpstr>PowerPoint Presentation</vt:lpstr>
      <vt:lpstr>What is this person’s score when he or she is not thinking clearly?</vt:lpstr>
      <vt:lpstr>PowerPoint Presentation</vt:lpstr>
      <vt:lpstr>PowerPoint Presentation</vt:lpstr>
      <vt:lpstr>PowerPoint Presentation</vt:lpstr>
      <vt:lpstr>PowerPoint Presentation</vt:lpstr>
      <vt:lpstr>A Positive Approach To Evaluate the Situation, Person and Needs </vt:lpstr>
      <vt:lpstr>Can We Include and Empower The Person in the Solution?  Moving Dad to Safety</vt:lpstr>
      <vt:lpstr>PowerPoint Presentation</vt:lpstr>
      <vt:lpstr>PowerPoint Presentation</vt:lpstr>
      <vt:lpstr>Gratitude</vt:lpstr>
      <vt:lpstr>PowerPoint Presentation</vt:lpstr>
      <vt:lpstr>PowerPoint Presentation</vt:lpstr>
      <vt:lpstr>PowerPoint Presentation</vt:lpstr>
      <vt:lpstr>PowerPoint Presentation</vt:lpstr>
      <vt:lpstr>PowerPoint Presentation</vt:lpstr>
      <vt:lpstr>PowerPoint Presentation</vt:lpstr>
      <vt:lpstr>Q &amp; A with Viki Kind</vt:lpstr>
      <vt:lpstr>Dr. Nicolle Ionascu</vt:lpstr>
      <vt:lpstr>PowerPoint Presentation</vt:lpstr>
      <vt:lpstr>PowerPoint Presentation</vt:lpstr>
      <vt:lpstr>PowerPoint Presentation</vt:lpstr>
      <vt:lpstr>PowerPoint Presentation</vt:lpstr>
      <vt:lpstr>PowerPoint Presentation</vt:lpstr>
      <vt:lpstr>PTSD: The Trauma of Pandemic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&amp; A with Nicolle Ionascu</vt:lpstr>
      <vt:lpstr>Pam Fenenbock M.Ed., Bereavement Counselor, L.M.F.T. (46644)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Micheal Pope</vt:lpstr>
      <vt:lpstr>PowerPoint Presentation</vt:lpstr>
      <vt:lpstr>PowerPoint Presentation</vt:lpstr>
      <vt:lpstr>PowerPoint Presentation</vt:lpstr>
      <vt:lpstr>PowerPoint Presentation</vt:lpstr>
      <vt:lpstr>Demographic Profile of Different Racial Ideologies Among White Americans (N=2530): Means and Percentages for Control Variables of Respondents with More Racist than Antiracist Attitudes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&amp; A with Micheal Pope</vt:lpstr>
      <vt:lpstr>Q &amp; A Our Aging Nation Panel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Aging Nation 2019 Pleasant Hill Community Center October 24, 2019 8:30am to 3:30pm  Home care Assistance Hospice East Bay</dc:title>
  <dc:creator>Sandi Gunnett</dc:creator>
  <cp:lastModifiedBy>vegat8@comcast.net</cp:lastModifiedBy>
  <cp:revision>81</cp:revision>
  <dcterms:created xsi:type="dcterms:W3CDTF">2019-09-17T23:33:13Z</dcterms:created>
  <dcterms:modified xsi:type="dcterms:W3CDTF">2020-10-20T15:12:41Z</dcterms:modified>
</cp:coreProperties>
</file>