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386" r:id="rId2"/>
    <p:sldId id="392" r:id="rId3"/>
    <p:sldId id="315" r:id="rId4"/>
    <p:sldId id="275" r:id="rId5"/>
    <p:sldId id="294" r:id="rId6"/>
    <p:sldId id="318" r:id="rId7"/>
    <p:sldId id="351" r:id="rId8"/>
    <p:sldId id="371" r:id="rId9"/>
    <p:sldId id="411" r:id="rId10"/>
    <p:sldId id="409" r:id="rId11"/>
    <p:sldId id="410" r:id="rId12"/>
    <p:sldId id="421" r:id="rId13"/>
    <p:sldId id="400" r:id="rId14"/>
    <p:sldId id="404" r:id="rId15"/>
    <p:sldId id="406" r:id="rId16"/>
    <p:sldId id="401" r:id="rId17"/>
    <p:sldId id="427" r:id="rId18"/>
    <p:sldId id="426" r:id="rId19"/>
    <p:sldId id="407" r:id="rId20"/>
    <p:sldId id="428" r:id="rId21"/>
    <p:sldId id="341" r:id="rId22"/>
    <p:sldId id="362" r:id="rId23"/>
    <p:sldId id="372" r:id="rId24"/>
    <p:sldId id="346" r:id="rId25"/>
    <p:sldId id="413" r:id="rId26"/>
    <p:sldId id="414" r:id="rId27"/>
    <p:sldId id="420" r:id="rId28"/>
    <p:sldId id="415" r:id="rId29"/>
    <p:sldId id="398" r:id="rId30"/>
    <p:sldId id="429" r:id="rId31"/>
    <p:sldId id="425" r:id="rId32"/>
    <p:sldId id="422" r:id="rId33"/>
    <p:sldId id="417" r:id="rId34"/>
    <p:sldId id="391" r:id="rId35"/>
    <p:sldId id="430" r:id="rId36"/>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2A"/>
    <a:srgbClr val="00542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5814" autoAdjust="0"/>
  </p:normalViewPr>
  <p:slideViewPr>
    <p:cSldViewPr>
      <p:cViewPr>
        <p:scale>
          <a:sx n="94" d="100"/>
          <a:sy n="94" d="100"/>
        </p:scale>
        <p:origin x="-102"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52"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Napoli" userId="44f44846e921aa19" providerId="LiveId" clId="{0179D8F0-A50C-4963-9388-846AE8E9C55B}"/>
    <pc:docChg chg="undo custSel addSld delSld modSld">
      <pc:chgData name="Kathy Napoli" userId="44f44846e921aa19" providerId="LiveId" clId="{0179D8F0-A50C-4963-9388-846AE8E9C55B}" dt="2017-10-06T03:08:59.035" v="5335" actId="20577"/>
      <pc:docMkLst>
        <pc:docMk/>
      </pc:docMkLst>
      <pc:sldChg chg="modSp">
        <pc:chgData name="Kathy Napoli" userId="44f44846e921aa19" providerId="LiveId" clId="{0179D8F0-A50C-4963-9388-846AE8E9C55B}" dt="2017-10-06T03:00:01.605" v="5250" actId="20577"/>
        <pc:sldMkLst>
          <pc:docMk/>
          <pc:sldMk cId="0" sldId="341"/>
        </pc:sldMkLst>
        <pc:spChg chg="mod">
          <ac:chgData name="Kathy Napoli" userId="44f44846e921aa19" providerId="LiveId" clId="{0179D8F0-A50C-4963-9388-846AE8E9C55B}" dt="2017-10-06T03:00:01.605" v="5250" actId="20577"/>
          <ac:spMkLst>
            <pc:docMk/>
            <pc:sldMk cId="0" sldId="341"/>
            <ac:spMk id="46083" creationId="{F40ACB49-7DC1-421D-82DF-5DFF37B9D63D}"/>
          </ac:spMkLst>
        </pc:spChg>
      </pc:sldChg>
      <pc:sldChg chg="modSp">
        <pc:chgData name="Kathy Napoli" userId="44f44846e921aa19" providerId="LiveId" clId="{0179D8F0-A50C-4963-9388-846AE8E9C55B}" dt="2017-10-06T03:01:11.089" v="5272" actId="20577"/>
        <pc:sldMkLst>
          <pc:docMk/>
          <pc:sldMk cId="0" sldId="346"/>
        </pc:sldMkLst>
        <pc:spChg chg="mod">
          <ac:chgData name="Kathy Napoli" userId="44f44846e921aa19" providerId="LiveId" clId="{0179D8F0-A50C-4963-9388-846AE8E9C55B}" dt="2017-10-06T03:01:11.089" v="5272" actId="20577"/>
          <ac:spMkLst>
            <pc:docMk/>
            <pc:sldMk cId="0" sldId="346"/>
            <ac:spMk id="49155" creationId="{8972460D-6492-4F92-BDAB-C66B6F6FE38B}"/>
          </ac:spMkLst>
        </pc:spChg>
      </pc:sldChg>
      <pc:sldChg chg="modSp">
        <pc:chgData name="Kathy Napoli" userId="44f44846e921aa19" providerId="LiveId" clId="{0179D8F0-A50C-4963-9388-846AE8E9C55B}" dt="2017-10-06T03:03:21.069" v="5312" actId="20577"/>
        <pc:sldMkLst>
          <pc:docMk/>
          <pc:sldMk cId="0" sldId="391"/>
        </pc:sldMkLst>
        <pc:spChg chg="mod">
          <ac:chgData name="Kathy Napoli" userId="44f44846e921aa19" providerId="LiveId" clId="{0179D8F0-A50C-4963-9388-846AE8E9C55B}" dt="2017-10-06T03:03:21.069" v="5312" actId="20577"/>
          <ac:spMkLst>
            <pc:docMk/>
            <pc:sldMk cId="0" sldId="391"/>
            <ac:spMk id="3" creationId="{FA642B94-B236-4CF6-84DC-321F682B30F6}"/>
          </ac:spMkLst>
        </pc:spChg>
      </pc:sldChg>
      <pc:sldChg chg="modSp">
        <pc:chgData name="Kathy Napoli" userId="44f44846e921aa19" providerId="LiveId" clId="{0179D8F0-A50C-4963-9388-846AE8E9C55B}" dt="2017-10-06T03:07:28.256" v="5318" actId="20577"/>
        <pc:sldMkLst>
          <pc:docMk/>
          <pc:sldMk cId="0" sldId="398"/>
        </pc:sldMkLst>
        <pc:spChg chg="mod">
          <ac:chgData name="Kathy Napoli" userId="44f44846e921aa19" providerId="LiveId" clId="{0179D8F0-A50C-4963-9388-846AE8E9C55B}" dt="2017-10-06T03:07:28.256" v="5318" actId="20577"/>
          <ac:spMkLst>
            <pc:docMk/>
            <pc:sldMk cId="0" sldId="398"/>
            <ac:spMk id="3" creationId="{B9C6F362-6E83-4927-83C8-8F7C7FE83759}"/>
          </ac:spMkLst>
        </pc:spChg>
      </pc:sldChg>
      <pc:sldChg chg="del">
        <pc:chgData name="Kathy Napoli" userId="44f44846e921aa19" providerId="LiveId" clId="{0179D8F0-A50C-4963-9388-846AE8E9C55B}" dt="2017-10-06T02:37:26.344" v="5050" actId="2696"/>
        <pc:sldMkLst>
          <pc:docMk/>
          <pc:sldMk cId="0" sldId="399"/>
        </pc:sldMkLst>
      </pc:sldChg>
      <pc:sldChg chg="modSp">
        <pc:chgData name="Kathy Napoli" userId="44f44846e921aa19" providerId="LiveId" clId="{0179D8F0-A50C-4963-9388-846AE8E9C55B}" dt="2017-10-06T01:59:27.336" v="3716" actId="20577"/>
        <pc:sldMkLst>
          <pc:docMk/>
          <pc:sldMk cId="0" sldId="401"/>
        </pc:sldMkLst>
        <pc:spChg chg="mod">
          <ac:chgData name="Kathy Napoli" userId="44f44846e921aa19" providerId="LiveId" clId="{0179D8F0-A50C-4963-9388-846AE8E9C55B}" dt="2017-10-06T01:12:54.205" v="1691" actId="20577"/>
          <ac:spMkLst>
            <pc:docMk/>
            <pc:sldMk cId="0" sldId="401"/>
            <ac:spMk id="3" creationId="{CD965B26-824D-48D0-9F8B-BE6E687381FC}"/>
          </ac:spMkLst>
        </pc:spChg>
        <pc:spChg chg="mod">
          <ac:chgData name="Kathy Napoli" userId="44f44846e921aa19" providerId="LiveId" clId="{0179D8F0-A50C-4963-9388-846AE8E9C55B}" dt="2017-10-06T01:59:27.336" v="3716" actId="20577"/>
          <ac:spMkLst>
            <pc:docMk/>
            <pc:sldMk cId="0" sldId="401"/>
            <ac:spMk id="35842" creationId="{D7394127-96C8-480A-8EBA-1D49AAC1EFEC}"/>
          </ac:spMkLst>
        </pc:spChg>
      </pc:sldChg>
      <pc:sldChg chg="modSp">
        <pc:chgData name="Kathy Napoli" userId="44f44846e921aa19" providerId="LiveId" clId="{0179D8F0-A50C-4963-9388-846AE8E9C55B}" dt="2017-10-06T01:58:33.486" v="3706" actId="20577"/>
        <pc:sldMkLst>
          <pc:docMk/>
          <pc:sldMk cId="0" sldId="404"/>
        </pc:sldMkLst>
        <pc:spChg chg="mod">
          <ac:chgData name="Kathy Napoli" userId="44f44846e921aa19" providerId="LiveId" clId="{0179D8F0-A50C-4963-9388-846AE8E9C55B}" dt="2017-10-06T01:58:33.486" v="3706" actId="20577"/>
          <ac:spMkLst>
            <pc:docMk/>
            <pc:sldMk cId="0" sldId="404"/>
            <ac:spMk id="31746" creationId="{6D221EBF-27D9-404C-893E-336745F659B6}"/>
          </ac:spMkLst>
        </pc:spChg>
        <pc:spChg chg="mod">
          <ac:chgData name="Kathy Napoli" userId="44f44846e921aa19" providerId="LiveId" clId="{0179D8F0-A50C-4963-9388-846AE8E9C55B}" dt="2017-10-06T01:01:31.705" v="1128" actId="20577"/>
          <ac:spMkLst>
            <pc:docMk/>
            <pc:sldMk cId="0" sldId="404"/>
            <ac:spMk id="31747" creationId="{8A65966C-9415-4F31-853E-DFBD517D2BF9}"/>
          </ac:spMkLst>
        </pc:spChg>
      </pc:sldChg>
      <pc:sldChg chg="modSp">
        <pc:chgData name="Kathy Napoli" userId="44f44846e921aa19" providerId="LiveId" clId="{0179D8F0-A50C-4963-9388-846AE8E9C55B}" dt="2017-10-06T01:59:07.607" v="3707" actId="255"/>
        <pc:sldMkLst>
          <pc:docMk/>
          <pc:sldMk cId="0" sldId="406"/>
        </pc:sldMkLst>
        <pc:spChg chg="mod">
          <ac:chgData name="Kathy Napoli" userId="44f44846e921aa19" providerId="LiveId" clId="{0179D8F0-A50C-4963-9388-846AE8E9C55B}" dt="2017-10-06T01:59:07.607" v="3707" actId="255"/>
          <ac:spMkLst>
            <pc:docMk/>
            <pc:sldMk cId="0" sldId="406"/>
            <ac:spMk id="33795" creationId="{7B806594-E98B-4B68-B895-58380EDFD09D}"/>
          </ac:spMkLst>
        </pc:spChg>
      </pc:sldChg>
      <pc:sldChg chg="modSp">
        <pc:chgData name="Kathy Napoli" userId="44f44846e921aa19" providerId="LiveId" clId="{0179D8F0-A50C-4963-9388-846AE8E9C55B}" dt="2017-10-06T03:05:56.858" v="5313" actId="20577"/>
        <pc:sldMkLst>
          <pc:docMk/>
          <pc:sldMk cId="0" sldId="407"/>
        </pc:sldMkLst>
        <pc:spChg chg="mod">
          <ac:chgData name="Kathy Napoli" userId="44f44846e921aa19" providerId="LiveId" clId="{0179D8F0-A50C-4963-9388-846AE8E9C55B}" dt="2017-10-06T03:05:56.858" v="5313" actId="20577"/>
          <ac:spMkLst>
            <pc:docMk/>
            <pc:sldMk cId="0" sldId="407"/>
            <ac:spMk id="37891" creationId="{1EB41828-C771-499D-974B-FC41C1BB1EF8}"/>
          </ac:spMkLst>
        </pc:spChg>
      </pc:sldChg>
      <pc:sldChg chg="modSp">
        <pc:chgData name="Kathy Napoli" userId="44f44846e921aa19" providerId="LiveId" clId="{0179D8F0-A50C-4963-9388-846AE8E9C55B}" dt="2017-10-06T03:06:42.321" v="5314" actId="20577"/>
        <pc:sldMkLst>
          <pc:docMk/>
          <pc:sldMk cId="0" sldId="420"/>
        </pc:sldMkLst>
        <pc:spChg chg="mod">
          <ac:chgData name="Kathy Napoli" userId="44f44846e921aa19" providerId="LiveId" clId="{0179D8F0-A50C-4963-9388-846AE8E9C55B}" dt="2017-10-06T03:06:42.321" v="5314" actId="20577"/>
          <ac:spMkLst>
            <pc:docMk/>
            <pc:sldMk cId="0" sldId="420"/>
            <ac:spMk id="3" creationId="{1FECA991-A824-4B87-B7C5-C061779E44EB}"/>
          </ac:spMkLst>
        </pc:spChg>
      </pc:sldChg>
      <pc:sldChg chg="modSp">
        <pc:chgData name="Kathy Napoli" userId="44f44846e921aa19" providerId="LiveId" clId="{0179D8F0-A50C-4963-9388-846AE8E9C55B}" dt="2017-10-06T03:08:59.035" v="5335" actId="20577"/>
        <pc:sldMkLst>
          <pc:docMk/>
          <pc:sldMk cId="0" sldId="422"/>
        </pc:sldMkLst>
        <pc:spChg chg="mod">
          <ac:chgData name="Kathy Napoli" userId="44f44846e921aa19" providerId="LiveId" clId="{0179D8F0-A50C-4963-9388-846AE8E9C55B}" dt="2017-10-06T02:25:33.816" v="5037" actId="20577"/>
          <ac:spMkLst>
            <pc:docMk/>
            <pc:sldMk cId="0" sldId="422"/>
            <ac:spMk id="62466" creationId="{C37BC4D5-10C6-49BF-B759-291D43F5E802}"/>
          </ac:spMkLst>
        </pc:spChg>
        <pc:spChg chg="mod">
          <ac:chgData name="Kathy Napoli" userId="44f44846e921aa19" providerId="LiveId" clId="{0179D8F0-A50C-4963-9388-846AE8E9C55B}" dt="2017-10-06T03:08:59.035" v="5335" actId="20577"/>
          <ac:spMkLst>
            <pc:docMk/>
            <pc:sldMk cId="0" sldId="422"/>
            <ac:spMk id="62467" creationId="{F5666757-2A74-48C3-9A46-61225BC37960}"/>
          </ac:spMkLst>
        </pc:spChg>
      </pc:sldChg>
      <pc:sldChg chg="modSp">
        <pc:chgData name="Kathy Napoli" userId="44f44846e921aa19" providerId="LiveId" clId="{0179D8F0-A50C-4963-9388-846AE8E9C55B}" dt="2017-10-06T03:08:21.061" v="5319" actId="115"/>
        <pc:sldMkLst>
          <pc:docMk/>
          <pc:sldMk cId="0" sldId="425"/>
        </pc:sldMkLst>
        <pc:spChg chg="mod">
          <ac:chgData name="Kathy Napoli" userId="44f44846e921aa19" providerId="LiveId" clId="{0179D8F0-A50C-4963-9388-846AE8E9C55B}" dt="2017-10-06T03:08:21.061" v="5319" actId="115"/>
          <ac:spMkLst>
            <pc:docMk/>
            <pc:sldMk cId="0" sldId="425"/>
            <ac:spMk id="3" creationId="{7D66449F-EFB6-4B25-92E9-43C17DF1AE8C}"/>
          </ac:spMkLst>
        </pc:spChg>
        <pc:spChg chg="mod">
          <ac:chgData name="Kathy Napoli" userId="44f44846e921aa19" providerId="LiveId" clId="{0179D8F0-A50C-4963-9388-846AE8E9C55B}" dt="2017-10-06T03:02:27.290" v="5294" actId="20577"/>
          <ac:spMkLst>
            <pc:docMk/>
            <pc:sldMk cId="0" sldId="425"/>
            <ac:spMk id="60418" creationId="{B585FB25-FA1B-4A10-B35B-4228096D923F}"/>
          </ac:spMkLst>
        </pc:spChg>
      </pc:sldChg>
      <pc:sldChg chg="modSp add">
        <pc:chgData name="Kathy Napoli" userId="44f44846e921aa19" providerId="LiveId" clId="{0179D8F0-A50C-4963-9388-846AE8E9C55B}" dt="2017-10-06T02:56:36.593" v="5155" actId="20577"/>
        <pc:sldMkLst>
          <pc:docMk/>
          <pc:sldMk cId="416301985" sldId="426"/>
        </pc:sldMkLst>
        <pc:spChg chg="mod">
          <ac:chgData name="Kathy Napoli" userId="44f44846e921aa19" providerId="LiveId" clId="{0179D8F0-A50C-4963-9388-846AE8E9C55B}" dt="2017-10-06T02:00:44.663" v="3742" actId="20577"/>
          <ac:spMkLst>
            <pc:docMk/>
            <pc:sldMk cId="416301985" sldId="426"/>
            <ac:spMk id="2" creationId="{D86D98B0-6B0A-4C09-A59E-4BAAF734CC2C}"/>
          </ac:spMkLst>
        </pc:spChg>
        <pc:spChg chg="mod">
          <ac:chgData name="Kathy Napoli" userId="44f44846e921aa19" providerId="LiveId" clId="{0179D8F0-A50C-4963-9388-846AE8E9C55B}" dt="2017-10-06T02:56:36.593" v="5155" actId="20577"/>
          <ac:spMkLst>
            <pc:docMk/>
            <pc:sldMk cId="416301985" sldId="426"/>
            <ac:spMk id="3" creationId="{20EE514C-64A7-4F3F-AFC5-336D82A87083}"/>
          </ac:spMkLst>
        </pc:spChg>
      </pc:sldChg>
      <pc:sldChg chg="modSp add">
        <pc:chgData name="Kathy Napoli" userId="44f44846e921aa19" providerId="LiveId" clId="{0179D8F0-A50C-4963-9388-846AE8E9C55B}" dt="2017-10-06T02:55:32.187" v="5125" actId="20577"/>
        <pc:sldMkLst>
          <pc:docMk/>
          <pc:sldMk cId="917922289" sldId="427"/>
        </pc:sldMkLst>
        <pc:spChg chg="mod">
          <ac:chgData name="Kathy Napoli" userId="44f44846e921aa19" providerId="LiveId" clId="{0179D8F0-A50C-4963-9388-846AE8E9C55B}" dt="2017-10-06T01:02:28.258" v="1150" actId="20577"/>
          <ac:spMkLst>
            <pc:docMk/>
            <pc:sldMk cId="917922289" sldId="427"/>
            <ac:spMk id="2" creationId="{D68AA67C-3650-4A72-B4FB-BB6378DFC921}"/>
          </ac:spMkLst>
        </pc:spChg>
        <pc:spChg chg="mod">
          <ac:chgData name="Kathy Napoli" userId="44f44846e921aa19" providerId="LiveId" clId="{0179D8F0-A50C-4963-9388-846AE8E9C55B}" dt="2017-10-06T02:55:32.187" v="5125" actId="20577"/>
          <ac:spMkLst>
            <pc:docMk/>
            <pc:sldMk cId="917922289" sldId="427"/>
            <ac:spMk id="3" creationId="{55959074-E475-49EA-B8EA-327A78684CF6}"/>
          </ac:spMkLst>
        </pc:spChg>
      </pc:sldChg>
      <pc:sldChg chg="modSp add">
        <pc:chgData name="Kathy Napoli" userId="44f44846e921aa19" providerId="LiveId" clId="{0179D8F0-A50C-4963-9388-846AE8E9C55B}" dt="2017-10-06T02:57:47.840" v="5157" actId="20577"/>
        <pc:sldMkLst>
          <pc:docMk/>
          <pc:sldMk cId="3637773906" sldId="428"/>
        </pc:sldMkLst>
        <pc:spChg chg="mod">
          <ac:chgData name="Kathy Napoli" userId="44f44846e921aa19" providerId="LiveId" clId="{0179D8F0-A50C-4963-9388-846AE8E9C55B}" dt="2017-10-06T02:16:38.069" v="4361" actId="20577"/>
          <ac:spMkLst>
            <pc:docMk/>
            <pc:sldMk cId="3637773906" sldId="428"/>
            <ac:spMk id="2" creationId="{6F2E78C9-81B8-40AE-97BC-855430C8C91C}"/>
          </ac:spMkLst>
        </pc:spChg>
        <pc:spChg chg="mod">
          <ac:chgData name="Kathy Napoli" userId="44f44846e921aa19" providerId="LiveId" clId="{0179D8F0-A50C-4963-9388-846AE8E9C55B}" dt="2017-10-06T02:57:47.840" v="5157" actId="20577"/>
          <ac:spMkLst>
            <pc:docMk/>
            <pc:sldMk cId="3637773906" sldId="428"/>
            <ac:spMk id="3" creationId="{296740C2-87AB-4F0E-B7A0-38A152828240}"/>
          </ac:spMkLst>
        </pc:spChg>
      </pc:sldChg>
      <pc:sldChg chg="modSp add">
        <pc:chgData name="Kathy Napoli" userId="44f44846e921aa19" providerId="LiveId" clId="{0179D8F0-A50C-4963-9388-846AE8E9C55B}" dt="2017-10-06T02:52:57.916" v="5115" actId="255"/>
        <pc:sldMkLst>
          <pc:docMk/>
          <pc:sldMk cId="3683216461" sldId="429"/>
        </pc:sldMkLst>
        <pc:spChg chg="mod">
          <ac:chgData name="Kathy Napoli" userId="44f44846e921aa19" providerId="LiveId" clId="{0179D8F0-A50C-4963-9388-846AE8E9C55B}" dt="2017-10-06T02:52:57.916" v="5115" actId="255"/>
          <ac:spMkLst>
            <pc:docMk/>
            <pc:sldMk cId="3683216461" sldId="429"/>
            <ac:spMk id="79875" creationId="{4D6E8AA5-5B5F-4ED1-A3B3-1BB5E40ACB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a:extLst>
              <a:ext uri="{FF2B5EF4-FFF2-40B4-BE49-F238E27FC236}">
                <a16:creationId xmlns="" xmlns:a16="http://schemas.microsoft.com/office/drawing/2014/main" id="{EEB9002F-BC4D-4CAC-91EB-79B95EAD878B}"/>
              </a:ext>
            </a:extLst>
          </p:cNvPr>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defTabSz="939800" eaLnBrk="1" hangingPunct="1">
              <a:defRPr sz="1200"/>
            </a:lvl1pPr>
          </a:lstStyle>
          <a:p>
            <a:pPr>
              <a:defRPr/>
            </a:pPr>
            <a:endParaRPr lang="en-US" altLang="en-US"/>
          </a:p>
        </p:txBody>
      </p:sp>
      <p:sp>
        <p:nvSpPr>
          <p:cNvPr id="225283" name="Rectangle 3">
            <a:extLst>
              <a:ext uri="{FF2B5EF4-FFF2-40B4-BE49-F238E27FC236}">
                <a16:creationId xmlns="" xmlns:a16="http://schemas.microsoft.com/office/drawing/2014/main" id="{C0E02274-8478-45BA-B741-49D35929932E}"/>
              </a:ext>
            </a:extLst>
          </p:cNvPr>
          <p:cNvSpPr>
            <a:spLocks noGrp="1" noChangeArrowheads="1"/>
          </p:cNvSpPr>
          <p:nvPr>
            <p:ph type="dt" sz="quarter" idx="1"/>
          </p:nvPr>
        </p:nvSpPr>
        <p:spPr bwMode="auto">
          <a:xfrm>
            <a:off x="4008438"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defTabSz="939800" eaLnBrk="1" hangingPunct="1">
              <a:defRPr sz="1200"/>
            </a:lvl1pPr>
          </a:lstStyle>
          <a:p>
            <a:pPr>
              <a:defRPr/>
            </a:pPr>
            <a:endParaRPr lang="en-US" altLang="en-US"/>
          </a:p>
        </p:txBody>
      </p:sp>
      <p:sp>
        <p:nvSpPr>
          <p:cNvPr id="225284" name="Rectangle 4">
            <a:extLst>
              <a:ext uri="{FF2B5EF4-FFF2-40B4-BE49-F238E27FC236}">
                <a16:creationId xmlns="" xmlns:a16="http://schemas.microsoft.com/office/drawing/2014/main" id="{2F59E6D7-6A80-46DE-BD7B-FD232C2D039A}"/>
              </a:ext>
            </a:extLst>
          </p:cNvPr>
          <p:cNvSpPr>
            <a:spLocks noGrp="1" noChangeArrowheads="1"/>
          </p:cNvSpPr>
          <p:nvPr>
            <p:ph type="ftr" sz="quarter" idx="2"/>
          </p:nvPr>
        </p:nvSpPr>
        <p:spPr bwMode="auto">
          <a:xfrm>
            <a:off x="0"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defTabSz="939800" eaLnBrk="1" hangingPunct="1">
              <a:defRPr sz="1200"/>
            </a:lvl1pPr>
          </a:lstStyle>
          <a:p>
            <a:pPr>
              <a:defRPr/>
            </a:pPr>
            <a:endParaRPr lang="en-US" altLang="en-US"/>
          </a:p>
        </p:txBody>
      </p:sp>
      <p:sp>
        <p:nvSpPr>
          <p:cNvPr id="225285" name="Rectangle 5">
            <a:extLst>
              <a:ext uri="{FF2B5EF4-FFF2-40B4-BE49-F238E27FC236}">
                <a16:creationId xmlns="" xmlns:a16="http://schemas.microsoft.com/office/drawing/2014/main" id="{C4B3F611-8E1C-4DCB-B4AC-40171A0B5247}"/>
              </a:ext>
            </a:extLst>
          </p:cNvPr>
          <p:cNvSpPr>
            <a:spLocks noGrp="1" noChangeArrowheads="1"/>
          </p:cNvSpPr>
          <p:nvPr>
            <p:ph type="sldNum" sz="quarter" idx="3"/>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defTabSz="939800" eaLnBrk="1" hangingPunct="1">
              <a:defRPr sz="1200"/>
            </a:lvl1pPr>
          </a:lstStyle>
          <a:p>
            <a:pPr>
              <a:defRPr/>
            </a:pPr>
            <a:fld id="{EF2313F9-BA8C-4460-8B4A-ACA29DF513EA}" type="slidenum">
              <a:rPr lang="en-US" altLang="en-US"/>
              <a:pPr>
                <a:defRPr/>
              </a:pPr>
              <a:t>‹#›</a:t>
            </a:fld>
            <a:endParaRPr lang="en-US" altLang="en-US"/>
          </a:p>
        </p:txBody>
      </p:sp>
    </p:spTree>
    <p:extLst>
      <p:ext uri="{BB962C8B-B14F-4D97-AF65-F5344CB8AC3E}">
        <p14:creationId xmlns:p14="http://schemas.microsoft.com/office/powerpoint/2010/main" val="3148740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610A853E-3CF1-4D1E-8613-C5A3C37E5732}"/>
              </a:ext>
            </a:extLst>
          </p:cNvPr>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defTabSz="939800" eaLnBrk="1" hangingPunct="1">
              <a:defRPr sz="1200"/>
            </a:lvl1pPr>
          </a:lstStyle>
          <a:p>
            <a:pPr>
              <a:defRPr/>
            </a:pPr>
            <a:endParaRPr lang="en-US" altLang="en-US"/>
          </a:p>
        </p:txBody>
      </p:sp>
      <p:sp>
        <p:nvSpPr>
          <p:cNvPr id="13315" name="Rectangle 3">
            <a:extLst>
              <a:ext uri="{FF2B5EF4-FFF2-40B4-BE49-F238E27FC236}">
                <a16:creationId xmlns="" xmlns:a16="http://schemas.microsoft.com/office/drawing/2014/main" id="{C1DCBCA0-D2BF-438C-82A1-55C4110784BA}"/>
              </a:ext>
            </a:extLst>
          </p:cNvPr>
          <p:cNvSpPr>
            <a:spLocks noGrp="1" noChangeArrowheads="1"/>
          </p:cNvSpPr>
          <p:nvPr>
            <p:ph type="dt" idx="1"/>
          </p:nvPr>
        </p:nvSpPr>
        <p:spPr bwMode="auto">
          <a:xfrm>
            <a:off x="4008438"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defTabSz="939800" eaLnBrk="1" hangingPunct="1">
              <a:defRPr sz="1200"/>
            </a:lvl1pPr>
          </a:lstStyle>
          <a:p>
            <a:pPr>
              <a:defRPr/>
            </a:pPr>
            <a:endParaRPr lang="en-US" altLang="en-US"/>
          </a:p>
        </p:txBody>
      </p:sp>
      <p:sp>
        <p:nvSpPr>
          <p:cNvPr id="3076" name="Rectangle 4">
            <a:extLst>
              <a:ext uri="{FF2B5EF4-FFF2-40B4-BE49-F238E27FC236}">
                <a16:creationId xmlns="" xmlns:a16="http://schemas.microsoft.com/office/drawing/2014/main" id="{78F1406F-9565-411B-91FF-F949F7CBC827}"/>
              </a:ext>
            </a:extLst>
          </p:cNvPr>
          <p:cNvSpPr>
            <a:spLocks noGrp="1" noRot="1" noChangeAspect="1" noChangeArrowheads="1" noTextEdit="1"/>
          </p:cNvSpPr>
          <p:nvPr>
            <p:ph type="sldImg" idx="2"/>
          </p:nvPr>
        </p:nvSpPr>
        <p:spPr bwMode="auto">
          <a:xfrm>
            <a:off x="1200150" y="703263"/>
            <a:ext cx="4678363" cy="35099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a:extLst>
              <a:ext uri="{FF2B5EF4-FFF2-40B4-BE49-F238E27FC236}">
                <a16:creationId xmlns="" xmlns:a16="http://schemas.microsoft.com/office/drawing/2014/main" id="{5EFB4337-604C-4015-A947-F64B09C1B081}"/>
              </a:ext>
            </a:extLst>
          </p:cNvPr>
          <p:cNvSpPr>
            <a:spLocks noGrp="1" noChangeArrowheads="1"/>
          </p:cNvSpPr>
          <p:nvPr>
            <p:ph type="body" sz="quarter" idx="3"/>
          </p:nvPr>
        </p:nvSpPr>
        <p:spPr bwMode="auto">
          <a:xfrm>
            <a:off x="708025" y="4446588"/>
            <a:ext cx="56610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3318" name="Rectangle 6">
            <a:extLst>
              <a:ext uri="{FF2B5EF4-FFF2-40B4-BE49-F238E27FC236}">
                <a16:creationId xmlns="" xmlns:a16="http://schemas.microsoft.com/office/drawing/2014/main" id="{6A21E92A-F94A-474B-83E9-C7D86733606E}"/>
              </a:ext>
            </a:extLst>
          </p:cNvPr>
          <p:cNvSpPr>
            <a:spLocks noGrp="1" noChangeArrowheads="1"/>
          </p:cNvSpPr>
          <p:nvPr>
            <p:ph type="ftr" sz="quarter" idx="4"/>
          </p:nvPr>
        </p:nvSpPr>
        <p:spPr bwMode="auto">
          <a:xfrm>
            <a:off x="0"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defTabSz="939800" eaLnBrk="1" hangingPunct="1">
              <a:defRPr sz="1200"/>
            </a:lvl1pPr>
          </a:lstStyle>
          <a:p>
            <a:pPr>
              <a:defRPr/>
            </a:pPr>
            <a:endParaRPr lang="en-US" altLang="en-US"/>
          </a:p>
        </p:txBody>
      </p:sp>
      <p:sp>
        <p:nvSpPr>
          <p:cNvPr id="13319" name="Rectangle 7">
            <a:extLst>
              <a:ext uri="{FF2B5EF4-FFF2-40B4-BE49-F238E27FC236}">
                <a16:creationId xmlns="" xmlns:a16="http://schemas.microsoft.com/office/drawing/2014/main" id="{A48F2F4E-7F31-4BD7-A66D-13D681F581A0}"/>
              </a:ext>
            </a:extLst>
          </p:cNvPr>
          <p:cNvSpPr>
            <a:spLocks noGrp="1" noChangeArrowheads="1"/>
          </p:cNvSpPr>
          <p:nvPr>
            <p:ph type="sldNum" sz="quarter" idx="5"/>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defTabSz="939800" eaLnBrk="1" hangingPunct="1">
              <a:defRPr sz="1200"/>
            </a:lvl1pPr>
          </a:lstStyle>
          <a:p>
            <a:pPr>
              <a:defRPr/>
            </a:pPr>
            <a:fld id="{5C5D94D3-410F-476C-BB1B-5AE97BABE8B5}" type="slidenum">
              <a:rPr lang="en-US" altLang="en-US"/>
              <a:pPr>
                <a:defRPr/>
              </a:pPr>
              <a:t>‹#›</a:t>
            </a:fld>
            <a:endParaRPr lang="en-US" altLang="en-US"/>
          </a:p>
        </p:txBody>
      </p:sp>
    </p:spTree>
    <p:extLst>
      <p:ext uri="{BB962C8B-B14F-4D97-AF65-F5344CB8AC3E}">
        <p14:creationId xmlns:p14="http://schemas.microsoft.com/office/powerpoint/2010/main" val="1972311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heart.bmj.com/content/98/12/895.extract?sid=d8a426b8-b2d6-4119-91ac-b3eaa2e7c337"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sph.unc.edu/research_news/using_calcium_supplements_wont_improve_bones_study_finds_25223_8289.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heart.bmj.com/content/98/12/895.extract?sid=d8a426b8-b2d6-4119-91ac-b3eaa2e7c337"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sph.unc.edu/research_news/using_calcium_supplements_wont_improve_bones_study_finds_25223_8289.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ods.od.nih.gov/factsheets/Calcium-HealthProfessional/#en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nccam.nih.gov/health/taichi/introduction.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 xmlns:a16="http://schemas.microsoft.com/office/drawing/2014/main" id="{323F7E19-8308-4478-9D5C-7C5042D02683}"/>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 xmlns:a16="http://schemas.microsoft.com/office/drawing/2014/main" id="{1DA734F7-EAA6-4D9D-BF99-AC82331F915E}"/>
              </a:ext>
            </a:extLst>
          </p:cNvPr>
          <p:cNvSpPr>
            <a:spLocks noGrp="1" noChangeArrowheads="1"/>
          </p:cNvSpPr>
          <p:nvPr>
            <p:ph type="body" idx="1"/>
          </p:nvPr>
        </p:nvSpPr>
        <p:spPr>
          <a:noFill/>
        </p:spPr>
        <p:txBody>
          <a:bodyPr/>
          <a:lstStyle/>
          <a:p>
            <a:endParaRPr lang="en-US" altLang="en-US"/>
          </a:p>
        </p:txBody>
      </p:sp>
      <p:sp>
        <p:nvSpPr>
          <p:cNvPr id="6148" name="Slide Number Placeholder 3">
            <a:extLst>
              <a:ext uri="{FF2B5EF4-FFF2-40B4-BE49-F238E27FC236}">
                <a16:creationId xmlns="" xmlns:a16="http://schemas.microsoft.com/office/drawing/2014/main" id="{25748492-8686-45C9-992B-23B4C8C093F8}"/>
              </a:ext>
            </a:extLst>
          </p:cNvPr>
          <p:cNvSpPr>
            <a:spLocks noGrp="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8D0ACD2C-8541-420C-925D-A60A0122A828}"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 xmlns:a16="http://schemas.microsoft.com/office/drawing/2014/main" id="{267890FE-13B3-495C-83ED-00801CD862CA}"/>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B3EF18A8-492C-4A8E-A2C9-D69E9E833ACD}" type="slidenum">
              <a:rPr lang="en-US" altLang="en-US" smtClean="0"/>
              <a:pPr/>
              <a:t>10</a:t>
            </a:fld>
            <a:endParaRPr lang="en-US" altLang="en-US"/>
          </a:p>
        </p:txBody>
      </p:sp>
      <p:sp>
        <p:nvSpPr>
          <p:cNvPr id="24579" name="Rectangle 2">
            <a:extLst>
              <a:ext uri="{FF2B5EF4-FFF2-40B4-BE49-F238E27FC236}">
                <a16:creationId xmlns="" xmlns:a16="http://schemas.microsoft.com/office/drawing/2014/main" id="{10F23ACC-EB5F-4453-AB98-7FCFBADEFB90}"/>
              </a:ext>
            </a:extLst>
          </p:cNvPr>
          <p:cNvSpPr>
            <a:spLocks noGrp="1" noRot="1" noChangeAspect="1" noChangeArrowheads="1" noTextEdit="1"/>
          </p:cNvSpPr>
          <p:nvPr>
            <p:ph type="sldImg"/>
          </p:nvPr>
        </p:nvSpPr>
        <p:spPr>
          <a:ln/>
        </p:spPr>
      </p:sp>
      <p:sp>
        <p:nvSpPr>
          <p:cNvPr id="24580" name="Rectangle 3">
            <a:extLst>
              <a:ext uri="{FF2B5EF4-FFF2-40B4-BE49-F238E27FC236}">
                <a16:creationId xmlns="" xmlns:a16="http://schemas.microsoft.com/office/drawing/2014/main" id="{8AF33BF4-C853-4A74-A3B8-E2DCECA536F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 xmlns:a16="http://schemas.microsoft.com/office/drawing/2014/main" id="{5B577A6C-EEF4-4EC6-9484-B4AAA25B0DEF}"/>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640E07D4-8140-4D4D-9ED6-012F477E5679}" type="slidenum">
              <a:rPr lang="en-US" altLang="en-US" smtClean="0"/>
              <a:pPr/>
              <a:t>11</a:t>
            </a:fld>
            <a:endParaRPr lang="en-US" altLang="en-US"/>
          </a:p>
        </p:txBody>
      </p:sp>
      <p:sp>
        <p:nvSpPr>
          <p:cNvPr id="26627" name="Rectangle 2">
            <a:extLst>
              <a:ext uri="{FF2B5EF4-FFF2-40B4-BE49-F238E27FC236}">
                <a16:creationId xmlns="" xmlns:a16="http://schemas.microsoft.com/office/drawing/2014/main" id="{43C31381-03DD-4571-B3F3-ABEEC5AF39DB}"/>
              </a:ext>
            </a:extLst>
          </p:cNvPr>
          <p:cNvSpPr>
            <a:spLocks noGrp="1" noRot="1" noChangeAspect="1" noChangeArrowheads="1" noTextEdit="1"/>
          </p:cNvSpPr>
          <p:nvPr>
            <p:ph type="sldImg"/>
          </p:nvPr>
        </p:nvSpPr>
        <p:spPr>
          <a:ln/>
        </p:spPr>
      </p:sp>
      <p:sp>
        <p:nvSpPr>
          <p:cNvPr id="26628" name="Rectangle 3">
            <a:extLst>
              <a:ext uri="{FF2B5EF4-FFF2-40B4-BE49-F238E27FC236}">
                <a16:creationId xmlns="" xmlns:a16="http://schemas.microsoft.com/office/drawing/2014/main" id="{12BC912A-3CD7-4CC5-B584-C678CE161E5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 xmlns:a16="http://schemas.microsoft.com/office/drawing/2014/main" id="{076DB4F4-CD3D-4B6C-85F7-4D7E2EF32022}"/>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28E818E7-1AAA-4839-B273-82175696D759}" type="slidenum">
              <a:rPr lang="en-US" altLang="en-US" smtClean="0"/>
              <a:pPr/>
              <a:t>12</a:t>
            </a:fld>
            <a:endParaRPr lang="en-US" altLang="en-US"/>
          </a:p>
        </p:txBody>
      </p:sp>
      <p:sp>
        <p:nvSpPr>
          <p:cNvPr id="28675" name="Rectangle 2">
            <a:extLst>
              <a:ext uri="{FF2B5EF4-FFF2-40B4-BE49-F238E27FC236}">
                <a16:creationId xmlns="" xmlns:a16="http://schemas.microsoft.com/office/drawing/2014/main" id="{F7FD2A53-133D-4005-AA81-9165934806B7}"/>
              </a:ext>
            </a:extLst>
          </p:cNvPr>
          <p:cNvSpPr>
            <a:spLocks noGrp="1" noRot="1" noChangeAspect="1" noChangeArrowheads="1" noTextEdit="1"/>
          </p:cNvSpPr>
          <p:nvPr>
            <p:ph type="sldImg"/>
          </p:nvPr>
        </p:nvSpPr>
        <p:spPr>
          <a:ln/>
        </p:spPr>
      </p:sp>
      <p:sp>
        <p:nvSpPr>
          <p:cNvPr id="28676" name="Rectangle 3">
            <a:extLst>
              <a:ext uri="{FF2B5EF4-FFF2-40B4-BE49-F238E27FC236}">
                <a16:creationId xmlns="" xmlns:a16="http://schemas.microsoft.com/office/drawing/2014/main" id="{B69AA4D7-BCA6-4AA0-B528-3FA74E74B25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 xmlns:a16="http://schemas.microsoft.com/office/drawing/2014/main" id="{9DB9A38B-D4CE-4B1E-AE4C-7622354B46AF}"/>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 xmlns:a16="http://schemas.microsoft.com/office/drawing/2014/main" id="{2975EB00-B260-4CAB-8BBB-CEEBF03391FE}"/>
              </a:ext>
            </a:extLst>
          </p:cNvPr>
          <p:cNvSpPr>
            <a:spLocks noGrp="1" noChangeArrowheads="1"/>
          </p:cNvSpPr>
          <p:nvPr>
            <p:ph type="body" idx="1"/>
          </p:nvPr>
        </p:nvSpPr>
        <p:spPr>
          <a:noFill/>
        </p:spPr>
        <p:txBody>
          <a:bodyPr/>
          <a:lstStyle/>
          <a:p>
            <a:pPr lvl="1" eaLnBrk="1" hangingPunct="1">
              <a:lnSpc>
                <a:spcPct val="90000"/>
              </a:lnSpc>
            </a:pPr>
            <a:r>
              <a:rPr lang="en-US" altLang="en-US"/>
              <a:t>The researchers recommended: </a:t>
            </a:r>
          </a:p>
          <a:p>
            <a:pPr marL="1257300" lvl="2" indent="-342900" eaLnBrk="1" hangingPunct="1">
              <a:lnSpc>
                <a:spcPct val="90000"/>
              </a:lnSpc>
              <a:buFont typeface="Calibri Light" panose="020F0302020204030204" pitchFamily="34" charset="0"/>
              <a:buAutoNum type="arabicPeriod"/>
            </a:pPr>
            <a:r>
              <a:rPr lang="en-US" altLang="en-US" b="1"/>
              <a:t>Getting calcium primarily from your diet.</a:t>
            </a:r>
            <a:r>
              <a:rPr lang="en-US" altLang="en-US"/>
              <a:t> </a:t>
            </a:r>
          </a:p>
          <a:p>
            <a:pPr marL="1257300" lvl="2" indent="-342900" eaLnBrk="1" hangingPunct="1">
              <a:lnSpc>
                <a:spcPct val="90000"/>
              </a:lnSpc>
              <a:buFont typeface="Calibri Light" panose="020F0302020204030204" pitchFamily="34" charset="0"/>
              <a:buAutoNum type="arabicPeriod"/>
            </a:pPr>
            <a:r>
              <a:rPr lang="en-US" altLang="en-US" b="1"/>
              <a:t>Only supplement calcium if diet is calcium poor</a:t>
            </a:r>
            <a:r>
              <a:rPr lang="en-US" altLang="en-US"/>
              <a:t>, &amp; only what you need. </a:t>
            </a:r>
          </a:p>
          <a:p>
            <a:pPr eaLnBrk="1" hangingPunct="1">
              <a:lnSpc>
                <a:spcPct val="90000"/>
              </a:lnSpc>
            </a:pPr>
            <a:endParaRPr lang="en-US" altLang="en-US" sz="2400"/>
          </a:p>
          <a:p>
            <a:endParaRPr lang="en-US" altLang="en-US"/>
          </a:p>
        </p:txBody>
      </p:sp>
      <p:sp>
        <p:nvSpPr>
          <p:cNvPr id="30724" name="Slide Number Placeholder 3">
            <a:extLst>
              <a:ext uri="{FF2B5EF4-FFF2-40B4-BE49-F238E27FC236}">
                <a16:creationId xmlns="" xmlns:a16="http://schemas.microsoft.com/office/drawing/2014/main" id="{3F4C485E-709A-405E-A9D3-EE21F842FE1B}"/>
              </a:ext>
            </a:extLst>
          </p:cNvPr>
          <p:cNvSpPr>
            <a:spLocks noGrp="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EE21F837-466F-47B8-B131-3E8A11BBEE80}"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 xmlns:a16="http://schemas.microsoft.com/office/drawing/2014/main" id="{AAD42E23-110C-49D7-A31E-032574E7B33F}"/>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630DB956-4F86-4169-BA83-C62FFE735931}" type="slidenum">
              <a:rPr lang="en-US" altLang="en-US" smtClean="0"/>
              <a:pPr/>
              <a:t>14</a:t>
            </a:fld>
            <a:endParaRPr lang="en-US" altLang="en-US"/>
          </a:p>
        </p:txBody>
      </p:sp>
      <p:sp>
        <p:nvSpPr>
          <p:cNvPr id="32771" name="Rectangle 2">
            <a:extLst>
              <a:ext uri="{FF2B5EF4-FFF2-40B4-BE49-F238E27FC236}">
                <a16:creationId xmlns="" xmlns:a16="http://schemas.microsoft.com/office/drawing/2014/main" id="{7266825E-3754-4D2E-BECA-8F0DCA9623E6}"/>
              </a:ext>
            </a:extLst>
          </p:cNvPr>
          <p:cNvSpPr>
            <a:spLocks noGrp="1" noRot="1" noChangeAspect="1" noChangeArrowheads="1" noTextEdit="1"/>
          </p:cNvSpPr>
          <p:nvPr>
            <p:ph type="sldImg"/>
          </p:nvPr>
        </p:nvSpPr>
        <p:spPr>
          <a:ln/>
        </p:spPr>
      </p:sp>
      <p:sp>
        <p:nvSpPr>
          <p:cNvPr id="32772" name="Rectangle 3">
            <a:extLst>
              <a:ext uri="{FF2B5EF4-FFF2-40B4-BE49-F238E27FC236}">
                <a16:creationId xmlns="" xmlns:a16="http://schemas.microsoft.com/office/drawing/2014/main" id="{ABDDBC6A-5B55-4DBE-85C5-58D8D9222EFB}"/>
              </a:ext>
            </a:extLst>
          </p:cNvPr>
          <p:cNvSpPr>
            <a:spLocks noGrp="1" noChangeArrowheads="1"/>
          </p:cNvSpPr>
          <p:nvPr>
            <p:ph type="body" idx="1"/>
          </p:nvPr>
        </p:nvSpPr>
        <p:spPr>
          <a:noFill/>
        </p:spPr>
        <p:txBody>
          <a:bodyPr/>
          <a:lstStyle/>
          <a:p>
            <a:pPr eaLnBrk="1" hangingPunct="1"/>
            <a:endParaRPr lang="en-US" altLang="en-US"/>
          </a:p>
          <a:p>
            <a:pPr eaLnBrk="1" hangingPunct="1"/>
            <a:r>
              <a:rPr lang="en-US" altLang="en-US" sz="1800"/>
              <a:t>The explanation focuses on how calcium is absorbed by the body.  When we eat calcium in foods, its absorption is slowed by the protein and fat ingested with it.  The level in the bloodstream remains pretty constant.  </a:t>
            </a:r>
          </a:p>
          <a:p>
            <a:pPr eaLnBrk="1" hangingPunct="1"/>
            <a:r>
              <a:rPr lang="en-US" altLang="en-US" sz="1800"/>
              <a:t>When a calcium supplement is ingested a large amount of calcium is released rapidly leading to a spike in the amount of calcium in the blood. </a:t>
            </a:r>
          </a:p>
          <a:p>
            <a:pPr eaLnBrk="1" hangingPunct="1"/>
            <a:r>
              <a:rPr lang="en-US" altLang="en-US" sz="1800"/>
              <a:t>The peaks in calcium accelerate atherosclerosis.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 xmlns:a16="http://schemas.microsoft.com/office/drawing/2014/main" id="{5E4EAEBF-29BC-41E6-96BD-66138BC512B2}"/>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 xmlns:a16="http://schemas.microsoft.com/office/drawing/2014/main" id="{80D510CC-BED2-496B-BF39-2A37BF55682B}"/>
              </a:ext>
            </a:extLst>
          </p:cNvPr>
          <p:cNvSpPr>
            <a:spLocks noGrp="1" noChangeArrowheads="1"/>
          </p:cNvSpPr>
          <p:nvPr>
            <p:ph type="body" idx="1"/>
          </p:nvPr>
        </p:nvSpPr>
        <p:spPr>
          <a:noFill/>
        </p:spPr>
        <p:txBody>
          <a:bodyPr/>
          <a:lstStyle/>
          <a:p>
            <a:r>
              <a:rPr lang="en-US" altLang="en-US"/>
              <a:t>Additional studies are needed to investigate the effect of supplemental calcium use beyond bone health.</a:t>
            </a:r>
          </a:p>
          <a:p>
            <a:endParaRPr lang="en-US" altLang="en-US"/>
          </a:p>
          <a:p>
            <a:r>
              <a:rPr lang="en-US" altLang="en-US"/>
              <a:t>Researchers suspect that the large burst of calcium in the blood that occurs after supplementation may facilitate the calcification of arteries, whereas calcium obtained from food is absorbed at slower rates and in smaller quantities than from supplements. (</a:t>
            </a:r>
            <a:r>
              <a:rPr lang="en-US" altLang="en-US" b="1">
                <a:hlinkClick r:id="rId3"/>
              </a:rPr>
              <a:t>7</a:t>
            </a:r>
            <a:r>
              <a:rPr lang="en-US" altLang="en-US"/>
              <a:t>) It is also suspected that extra calcium intake above one’s requirements is not absorbed by bones, but rather excreted in the urine, increasing the risk of calcium kidney stones, or circulated in the blood, where it might attach to atherosclerotic plaques in arteries or heart valves. (</a:t>
            </a:r>
            <a:r>
              <a:rPr lang="en-US" altLang="en-US" b="1">
                <a:hlinkClick r:id="rId4"/>
              </a:rPr>
              <a:t>8</a:t>
            </a:r>
            <a:r>
              <a:rPr lang="en-US" altLang="en-US"/>
              <a:t>)</a:t>
            </a:r>
          </a:p>
        </p:txBody>
      </p:sp>
      <p:sp>
        <p:nvSpPr>
          <p:cNvPr id="34820" name="Slide Number Placeholder 3">
            <a:extLst>
              <a:ext uri="{FF2B5EF4-FFF2-40B4-BE49-F238E27FC236}">
                <a16:creationId xmlns="" xmlns:a16="http://schemas.microsoft.com/office/drawing/2014/main" id="{8F32C2F9-EC42-4A75-B773-3EF82FFB5673}"/>
              </a:ext>
            </a:extLst>
          </p:cNvPr>
          <p:cNvSpPr>
            <a:spLocks noGrp="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E31E313E-BA9C-4EDE-BE2D-0E00C50B9AB3}"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 xmlns:a16="http://schemas.microsoft.com/office/drawing/2014/main" id="{27D96F7B-8359-464A-8FAD-BF7310C46372}"/>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 xmlns:a16="http://schemas.microsoft.com/office/drawing/2014/main" id="{94ACB9AE-45D4-4E34-BFC6-03BD6DF88B0F}"/>
              </a:ext>
            </a:extLst>
          </p:cNvPr>
          <p:cNvSpPr>
            <a:spLocks noGrp="1" noChangeArrowheads="1"/>
          </p:cNvSpPr>
          <p:nvPr>
            <p:ph type="body" idx="1"/>
          </p:nvPr>
        </p:nvSpPr>
        <p:spPr>
          <a:noFill/>
        </p:spPr>
        <p:txBody>
          <a:bodyPr/>
          <a:lstStyle/>
          <a:p>
            <a:r>
              <a:rPr lang="en-US" altLang="en-US" sz="1400"/>
              <a:t> Researchers suspect that the large burst of calcium in the blood that occurs after supplementation may facilitate the calcification of arteries, whereas calcium obtained from food is absorbed at slower rates and in smaller quantities than from supplements. (</a:t>
            </a:r>
            <a:r>
              <a:rPr lang="en-US" altLang="en-US" sz="1400" b="1">
                <a:hlinkClick r:id="rId3"/>
              </a:rPr>
              <a:t>7</a:t>
            </a:r>
            <a:r>
              <a:rPr lang="en-US" altLang="en-US" sz="1400"/>
              <a:t>) It is also suspected that extra calcium intake above one’s requirements is not absorbed by bones, but rather excreted in the urine, increasing the risk of calcium kidney stones, or circulated in the blood, where it might attach to atherosclerotic plaques in arteries or heart valves. (</a:t>
            </a:r>
            <a:r>
              <a:rPr lang="en-US" altLang="en-US" sz="1400" b="1">
                <a:hlinkClick r:id="rId4"/>
              </a:rPr>
              <a:t>8</a:t>
            </a:r>
            <a:r>
              <a:rPr lang="en-US" altLang="en-US" sz="1400"/>
              <a:t>)</a:t>
            </a:r>
          </a:p>
        </p:txBody>
      </p:sp>
      <p:sp>
        <p:nvSpPr>
          <p:cNvPr id="36868" name="Slide Number Placeholder 3">
            <a:extLst>
              <a:ext uri="{FF2B5EF4-FFF2-40B4-BE49-F238E27FC236}">
                <a16:creationId xmlns="" xmlns:a16="http://schemas.microsoft.com/office/drawing/2014/main" id="{A2C39402-9A2D-476A-A7B2-366A6C8531EB}"/>
              </a:ext>
            </a:extLst>
          </p:cNvPr>
          <p:cNvSpPr>
            <a:spLocks noGrp="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1A469AE3-63F9-492C-BC3E-F20304C6212B}"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 xmlns:a16="http://schemas.microsoft.com/office/drawing/2014/main" id="{BB42BAA0-B884-46C8-BD18-717F254A931C}"/>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 xmlns:a16="http://schemas.microsoft.com/office/drawing/2014/main" id="{D0D3714D-124D-4DC2-9050-5183C9E7169A}"/>
              </a:ext>
            </a:extLst>
          </p:cNvPr>
          <p:cNvSpPr>
            <a:spLocks noGrp="1" noChangeArrowheads="1"/>
          </p:cNvSpPr>
          <p:nvPr>
            <p:ph type="body" idx="1"/>
          </p:nvPr>
        </p:nvSpPr>
        <p:spPr>
          <a:noFill/>
        </p:spPr>
        <p:txBody>
          <a:bodyPr/>
          <a:lstStyle/>
          <a:p>
            <a:endParaRPr lang="en-US" altLang="en-US"/>
          </a:p>
        </p:txBody>
      </p:sp>
      <p:sp>
        <p:nvSpPr>
          <p:cNvPr id="38916" name="Slide Number Placeholder 3">
            <a:extLst>
              <a:ext uri="{FF2B5EF4-FFF2-40B4-BE49-F238E27FC236}">
                <a16:creationId xmlns="" xmlns:a16="http://schemas.microsoft.com/office/drawing/2014/main" id="{CA0A7916-BE2E-4FDC-9B46-005733A0CE09}"/>
              </a:ext>
            </a:extLst>
          </p:cNvPr>
          <p:cNvSpPr>
            <a:spLocks noGrp="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5E2D3DFC-82CD-43A8-A68E-3C258FA4464F}" type="slidenum">
              <a:rPr lang="en-US" altLang="en-US" smtClean="0"/>
              <a:pPr/>
              <a:t>19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 xmlns:a16="http://schemas.microsoft.com/office/drawing/2014/main" id="{A7027F27-ACD6-4906-BBFD-3F717C1FE8F0}"/>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6520ECE7-7069-461B-89C2-F282D0AD7B66}" type="slidenum">
              <a:rPr lang="en-US" altLang="en-US" smtClean="0"/>
              <a:pPr/>
              <a:t>21</a:t>
            </a:fld>
            <a:endParaRPr lang="en-US" altLang="en-US"/>
          </a:p>
        </p:txBody>
      </p:sp>
      <p:sp>
        <p:nvSpPr>
          <p:cNvPr id="40963" name="Rectangle 2">
            <a:extLst>
              <a:ext uri="{FF2B5EF4-FFF2-40B4-BE49-F238E27FC236}">
                <a16:creationId xmlns="" xmlns:a16="http://schemas.microsoft.com/office/drawing/2014/main" id="{AA86BDEB-99D3-4DDC-9918-88877C33FD5F}"/>
              </a:ext>
            </a:extLst>
          </p:cNvPr>
          <p:cNvSpPr>
            <a:spLocks noGrp="1" noRot="1" noChangeAspect="1" noChangeArrowheads="1" noTextEdit="1"/>
          </p:cNvSpPr>
          <p:nvPr>
            <p:ph type="sldImg"/>
          </p:nvPr>
        </p:nvSpPr>
        <p:spPr>
          <a:ln/>
        </p:spPr>
      </p:sp>
      <p:sp>
        <p:nvSpPr>
          <p:cNvPr id="40964" name="Rectangle 3">
            <a:extLst>
              <a:ext uri="{FF2B5EF4-FFF2-40B4-BE49-F238E27FC236}">
                <a16:creationId xmlns="" xmlns:a16="http://schemas.microsoft.com/office/drawing/2014/main" id="{2EE75DD6-C204-4718-8625-80C222C63F41}"/>
              </a:ext>
            </a:extLst>
          </p:cNvPr>
          <p:cNvSpPr>
            <a:spLocks noGrp="1" noChangeArrowheads="1"/>
          </p:cNvSpPr>
          <p:nvPr>
            <p:ph type="body" idx="1"/>
          </p:nvPr>
        </p:nvSpPr>
        <p:spPr>
          <a:noFill/>
        </p:spPr>
        <p:txBody>
          <a:bodyPr/>
          <a:lstStyle/>
          <a:p>
            <a:pPr eaLnBrk="1" hangingPunct="1"/>
            <a:r>
              <a:rPr lang="en-US" altLang="en-US" sz="1400"/>
              <a:t>As the skin ages, it becomes less able to make Vitamin D from Ultraviolet B light.  Also using sunscreen negates getting the vitamin D from the sun.</a:t>
            </a:r>
          </a:p>
          <a:p>
            <a:pPr eaLnBrk="1" hangingPunct="1"/>
            <a:endParaRPr lang="en-US" altLang="en-US" sz="1400"/>
          </a:p>
          <a:p>
            <a:pPr eaLnBrk="1" hangingPunct="1">
              <a:lnSpc>
                <a:spcPct val="80000"/>
              </a:lnSpc>
            </a:pPr>
            <a:r>
              <a:rPr lang="en-US" altLang="en-US"/>
              <a:t>The skin manufactures Vitamin D following direct exposure to sun.</a:t>
            </a:r>
          </a:p>
          <a:p>
            <a:pPr eaLnBrk="1" hangingPunct="1">
              <a:lnSpc>
                <a:spcPct val="80000"/>
              </a:lnSpc>
              <a:buFont typeface="Wingdings" panose="05000000000000000000" pitchFamily="2" charset="2"/>
              <a:buNone/>
            </a:pPr>
            <a:endParaRPr lang="en-US" altLang="en-US" sz="800"/>
          </a:p>
          <a:p>
            <a:pPr eaLnBrk="1" hangingPunct="1">
              <a:lnSpc>
                <a:spcPct val="80000"/>
              </a:lnSpc>
            </a:pPr>
            <a:r>
              <a:rPr lang="en-US" altLang="en-US"/>
              <a:t>Amount varies -- time of day, season, latitude and skin pigmentation. </a:t>
            </a:r>
          </a:p>
          <a:p>
            <a:pPr eaLnBrk="1" hangingPunct="1">
              <a:lnSpc>
                <a:spcPct val="80000"/>
              </a:lnSpc>
              <a:buFont typeface="Wingdings" panose="05000000000000000000" pitchFamily="2" charset="2"/>
              <a:buNone/>
            </a:pPr>
            <a:endParaRPr lang="en-US" altLang="en-US" sz="800"/>
          </a:p>
          <a:p>
            <a:pPr eaLnBrk="1" hangingPunct="1">
              <a:lnSpc>
                <a:spcPct val="80000"/>
              </a:lnSpc>
            </a:pPr>
            <a:r>
              <a:rPr lang="en-US" altLang="en-US"/>
              <a:t>With age, enzyme in skin that converts sunlight to vitamin D is less effective.</a:t>
            </a:r>
          </a:p>
          <a:p>
            <a:pPr eaLnBrk="1" hangingPunct="1">
              <a:lnSpc>
                <a:spcPct val="80000"/>
              </a:lnSpc>
              <a:buFont typeface="Wingdings" panose="05000000000000000000" pitchFamily="2" charset="2"/>
              <a:buNone/>
            </a:pPr>
            <a:endParaRPr lang="en-US" altLang="en-US" sz="800"/>
          </a:p>
          <a:p>
            <a:pPr eaLnBrk="1" hangingPunct="1">
              <a:lnSpc>
                <a:spcPct val="80000"/>
              </a:lnSpc>
            </a:pPr>
            <a:r>
              <a:rPr lang="en-US" altLang="en-US"/>
              <a:t>Sunscreen, clothing, window glass and pollution reduce amount produced</a:t>
            </a:r>
          </a:p>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 xmlns:a16="http://schemas.microsoft.com/office/drawing/2014/main" id="{8FB5F21E-19CD-48E9-8366-2A1EC18BD238}"/>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776290A1-954A-4B3D-A1F3-E39A1F08478D}" type="slidenum">
              <a:rPr lang="en-US" altLang="en-US" smtClean="0"/>
              <a:pPr/>
              <a:t>22</a:t>
            </a:fld>
            <a:endParaRPr lang="en-US" altLang="en-US"/>
          </a:p>
        </p:txBody>
      </p:sp>
      <p:sp>
        <p:nvSpPr>
          <p:cNvPr id="43011" name="Rectangle 2">
            <a:extLst>
              <a:ext uri="{FF2B5EF4-FFF2-40B4-BE49-F238E27FC236}">
                <a16:creationId xmlns="" xmlns:a16="http://schemas.microsoft.com/office/drawing/2014/main" id="{9DB18556-3A87-4742-A3BD-84ED6B3F144F}"/>
              </a:ext>
            </a:extLst>
          </p:cNvPr>
          <p:cNvSpPr>
            <a:spLocks noGrp="1" noRot="1" noChangeAspect="1" noChangeArrowheads="1" noTextEdit="1"/>
          </p:cNvSpPr>
          <p:nvPr>
            <p:ph type="sldImg"/>
          </p:nvPr>
        </p:nvSpPr>
        <p:spPr>
          <a:ln/>
        </p:spPr>
      </p:sp>
      <p:sp>
        <p:nvSpPr>
          <p:cNvPr id="43012" name="Rectangle 3">
            <a:extLst>
              <a:ext uri="{FF2B5EF4-FFF2-40B4-BE49-F238E27FC236}">
                <a16:creationId xmlns="" xmlns:a16="http://schemas.microsoft.com/office/drawing/2014/main" id="{9ED37C8B-2AB8-4093-B67C-6585E6F0DAEF}"/>
              </a:ext>
            </a:extLst>
          </p:cNvPr>
          <p:cNvSpPr>
            <a:spLocks noGrp="1" noChangeArrowheads="1"/>
          </p:cNvSpPr>
          <p:nvPr>
            <p:ph type="body" idx="1"/>
          </p:nvPr>
        </p:nvSpPr>
        <p:spPr>
          <a:noFill/>
        </p:spPr>
        <p:txBody>
          <a:bodyPr/>
          <a:lstStyle/>
          <a:p>
            <a:pPr eaLnBrk="1" hangingPunct="1"/>
            <a:r>
              <a:rPr lang="en-US" altLang="en-US" sz="1600"/>
              <a:t>Vitamin D is essential for overall health:</a:t>
            </a:r>
          </a:p>
          <a:p>
            <a:pPr eaLnBrk="1" hangingPunct="1"/>
            <a:r>
              <a:rPr lang="en-US" altLang="en-US" sz="1600"/>
              <a:t>It’s not just a vitamin but is a hormone that influences nearly 3000 different genes in your body..  Receptors for vitamin D have been found in every cell in the human body from your brain cell to gut cell to your bones.</a:t>
            </a:r>
          </a:p>
          <a:p>
            <a:pPr eaLnBrk="1" hangingPunct="1"/>
            <a:r>
              <a:rPr lang="en-US" altLang="en-US" sz="1600"/>
              <a:t>It fights infections and reduces chronic inflammation.</a:t>
            </a:r>
          </a:p>
          <a:p>
            <a:pPr eaLnBrk="1" hangingPunct="1"/>
            <a:r>
              <a:rPr lang="en-US" altLang="en-US" sz="1600"/>
              <a:t>It is effective against colds and the flu because it produces anti-microbial peptides.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 xmlns:a16="http://schemas.microsoft.com/office/drawing/2014/main" id="{660F2DDD-3441-4A1C-837A-AD1EC0B11DC8}"/>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D410D552-172D-4C01-B8CC-AB3FBFC5061E}" type="slidenum">
              <a:rPr lang="en-US" altLang="en-US" smtClean="0"/>
              <a:pPr/>
              <a:t>2</a:t>
            </a:fld>
            <a:endParaRPr lang="en-US" altLang="en-US"/>
          </a:p>
        </p:txBody>
      </p:sp>
      <p:sp>
        <p:nvSpPr>
          <p:cNvPr id="8195" name="Rectangle 2">
            <a:extLst>
              <a:ext uri="{FF2B5EF4-FFF2-40B4-BE49-F238E27FC236}">
                <a16:creationId xmlns="" xmlns:a16="http://schemas.microsoft.com/office/drawing/2014/main" id="{B213BABA-D1D7-441A-AAAB-FEAC5131E0FD}"/>
              </a:ext>
            </a:extLst>
          </p:cNvPr>
          <p:cNvSpPr>
            <a:spLocks noGrp="1" noRot="1" noChangeAspect="1" noChangeArrowheads="1" noTextEdit="1"/>
          </p:cNvSpPr>
          <p:nvPr>
            <p:ph type="sldImg"/>
          </p:nvPr>
        </p:nvSpPr>
        <p:spPr>
          <a:ln/>
        </p:spPr>
      </p:sp>
      <p:sp>
        <p:nvSpPr>
          <p:cNvPr id="8196" name="Rectangle 3">
            <a:extLst>
              <a:ext uri="{FF2B5EF4-FFF2-40B4-BE49-F238E27FC236}">
                <a16:creationId xmlns="" xmlns:a16="http://schemas.microsoft.com/office/drawing/2014/main" id="{C6BD3F8F-9E4A-4797-A4BA-870B1DF05DA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 xmlns:a16="http://schemas.microsoft.com/office/drawing/2014/main" id="{A90DFD33-2ABC-4F75-B0C3-2F55F67DC724}"/>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ACDDE442-5925-4339-BEF6-4152D73E4770}" type="slidenum">
              <a:rPr lang="en-US" altLang="en-US" smtClean="0"/>
              <a:pPr/>
              <a:t>23</a:t>
            </a:fld>
            <a:endParaRPr lang="en-US" altLang="en-US"/>
          </a:p>
        </p:txBody>
      </p:sp>
      <p:sp>
        <p:nvSpPr>
          <p:cNvPr id="45059" name="Rectangle 2">
            <a:extLst>
              <a:ext uri="{FF2B5EF4-FFF2-40B4-BE49-F238E27FC236}">
                <a16:creationId xmlns="" xmlns:a16="http://schemas.microsoft.com/office/drawing/2014/main" id="{45E1E27F-973C-4334-9E3E-6104A25D8F85}"/>
              </a:ext>
            </a:extLst>
          </p:cNvPr>
          <p:cNvSpPr>
            <a:spLocks noGrp="1" noRot="1" noChangeAspect="1" noChangeArrowheads="1" noTextEdit="1"/>
          </p:cNvSpPr>
          <p:nvPr>
            <p:ph type="sldImg"/>
          </p:nvPr>
        </p:nvSpPr>
        <p:spPr>
          <a:ln/>
        </p:spPr>
      </p:sp>
      <p:sp>
        <p:nvSpPr>
          <p:cNvPr id="45060" name="Rectangle 3">
            <a:extLst>
              <a:ext uri="{FF2B5EF4-FFF2-40B4-BE49-F238E27FC236}">
                <a16:creationId xmlns="" xmlns:a16="http://schemas.microsoft.com/office/drawing/2014/main" id="{612BE391-9C7F-48C6-9C25-C8F45F153AF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 xmlns:a16="http://schemas.microsoft.com/office/drawing/2014/main" id="{EEFD2D00-C88A-4136-AC89-0C4CCBE42083}"/>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ADF88921-724A-46FE-9A53-11B47296B21B}" type="slidenum">
              <a:rPr lang="en-US" altLang="en-US" smtClean="0"/>
              <a:pPr/>
              <a:t>24</a:t>
            </a:fld>
            <a:endParaRPr lang="en-US" altLang="en-US"/>
          </a:p>
        </p:txBody>
      </p:sp>
      <p:sp>
        <p:nvSpPr>
          <p:cNvPr id="47107" name="Rectangle 2">
            <a:extLst>
              <a:ext uri="{FF2B5EF4-FFF2-40B4-BE49-F238E27FC236}">
                <a16:creationId xmlns="" xmlns:a16="http://schemas.microsoft.com/office/drawing/2014/main" id="{62987BCE-7DE2-4C3B-8348-25E33684C7F5}"/>
              </a:ext>
            </a:extLst>
          </p:cNvPr>
          <p:cNvSpPr>
            <a:spLocks noGrp="1" noRot="1" noChangeAspect="1" noChangeArrowheads="1" noTextEdit="1"/>
          </p:cNvSpPr>
          <p:nvPr>
            <p:ph type="sldImg"/>
          </p:nvPr>
        </p:nvSpPr>
        <p:spPr>
          <a:ln/>
        </p:spPr>
      </p:sp>
      <p:sp>
        <p:nvSpPr>
          <p:cNvPr id="47108" name="Rectangle 3">
            <a:extLst>
              <a:ext uri="{FF2B5EF4-FFF2-40B4-BE49-F238E27FC236}">
                <a16:creationId xmlns="" xmlns:a16="http://schemas.microsoft.com/office/drawing/2014/main" id="{5E9494B2-9F26-490D-A913-74FCF23C3530}"/>
              </a:ext>
            </a:extLst>
          </p:cNvPr>
          <p:cNvSpPr>
            <a:spLocks noGrp="1" noChangeArrowheads="1"/>
          </p:cNvSpPr>
          <p:nvPr>
            <p:ph type="body" idx="1"/>
          </p:nvPr>
        </p:nvSpPr>
        <p:spPr>
          <a:noFill/>
        </p:spPr>
        <p:txBody>
          <a:bodyPr/>
          <a:lstStyle/>
          <a:p>
            <a:pPr eaLnBrk="1" hangingPunct="1"/>
            <a:r>
              <a:rPr lang="en-US" altLang="en-US" sz="1400"/>
              <a:t>Vitamin K and low intake associated with increased risk of hip fracture. Study of 72,000. women.</a:t>
            </a:r>
          </a:p>
          <a:p>
            <a:pPr eaLnBrk="1" hangingPunct="1"/>
            <a:endParaRPr lang="en-US" altLang="en-US" sz="1400"/>
          </a:p>
          <a:p>
            <a:pPr eaLnBrk="1" hangingPunct="1"/>
            <a:r>
              <a:rPr lang="en-US" altLang="en-US" sz="1400"/>
              <a:t>Vitamin K makes four of the 13 proteins needed for blood clotting.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 xmlns:a16="http://schemas.microsoft.com/office/drawing/2014/main" id="{BABD29E9-C860-4A22-81A7-C9A241653374}"/>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 xmlns:a16="http://schemas.microsoft.com/office/drawing/2014/main" id="{27F8AE19-7B20-4D41-BE9B-C17AC260D9FB}"/>
              </a:ext>
            </a:extLst>
          </p:cNvPr>
          <p:cNvSpPr>
            <a:spLocks noGrp="1" noChangeArrowheads="1"/>
          </p:cNvSpPr>
          <p:nvPr>
            <p:ph type="body" idx="1"/>
          </p:nvPr>
        </p:nvSpPr>
        <p:spPr>
          <a:noFill/>
        </p:spPr>
        <p:txBody>
          <a:bodyPr/>
          <a:lstStyle/>
          <a:p>
            <a:endParaRPr lang="en-US" altLang="en-US"/>
          </a:p>
        </p:txBody>
      </p:sp>
      <p:sp>
        <p:nvSpPr>
          <p:cNvPr id="49156" name="Slide Number Placeholder 3">
            <a:extLst>
              <a:ext uri="{FF2B5EF4-FFF2-40B4-BE49-F238E27FC236}">
                <a16:creationId xmlns="" xmlns:a16="http://schemas.microsoft.com/office/drawing/2014/main" id="{495334FA-2BA0-473C-B101-DFF7AD6F3A28}"/>
              </a:ext>
            </a:extLst>
          </p:cNvPr>
          <p:cNvSpPr>
            <a:spLocks noGrp="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9663C5E7-8E21-4DB8-A8E6-010C4078F203}" type="slidenum">
              <a:rPr lang="en-US" altLang="en-US" smtClean="0"/>
              <a:pPr/>
              <a:t>25</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 xmlns:a16="http://schemas.microsoft.com/office/drawing/2014/main" id="{285D0861-272A-4CE4-A0CC-601C4466C2D3}"/>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 xmlns:a16="http://schemas.microsoft.com/office/drawing/2014/main" id="{07C1BF29-24B5-4413-9F2D-B7F3D7D5BA96}"/>
              </a:ext>
            </a:extLst>
          </p:cNvPr>
          <p:cNvSpPr>
            <a:spLocks noGrp="1" noChangeArrowheads="1"/>
          </p:cNvSpPr>
          <p:nvPr>
            <p:ph type="body" idx="1"/>
          </p:nvPr>
        </p:nvSpPr>
        <p:spPr>
          <a:noFill/>
        </p:spPr>
        <p:txBody>
          <a:bodyPr/>
          <a:lstStyle/>
          <a:p>
            <a:endParaRPr lang="en-US" altLang="en-US"/>
          </a:p>
        </p:txBody>
      </p:sp>
      <p:sp>
        <p:nvSpPr>
          <p:cNvPr id="51204" name="Slide Number Placeholder 3">
            <a:extLst>
              <a:ext uri="{FF2B5EF4-FFF2-40B4-BE49-F238E27FC236}">
                <a16:creationId xmlns="" xmlns:a16="http://schemas.microsoft.com/office/drawing/2014/main" id="{1E2B7B2E-5DB6-4607-9341-A9C2FBA021E9}"/>
              </a:ext>
            </a:extLst>
          </p:cNvPr>
          <p:cNvSpPr>
            <a:spLocks noGrp="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AABAFD14-22C9-4E52-A9FA-722E0C0A8E5A}" type="slidenum">
              <a:rPr lang="en-US" altLang="en-US" smtClean="0"/>
              <a:pPr/>
              <a:t>26</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 xmlns:a16="http://schemas.microsoft.com/office/drawing/2014/main" id="{D395F01C-2656-461E-8FE8-4566DAA69C75}"/>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 xmlns:a16="http://schemas.microsoft.com/office/drawing/2014/main" id="{F4F95523-9ABB-4BC8-BAE7-7E0DC75F3235}"/>
              </a:ext>
            </a:extLst>
          </p:cNvPr>
          <p:cNvSpPr>
            <a:spLocks noGrp="1" noChangeArrowheads="1"/>
          </p:cNvSpPr>
          <p:nvPr>
            <p:ph type="body" idx="1"/>
          </p:nvPr>
        </p:nvSpPr>
        <p:spPr>
          <a:noFill/>
        </p:spPr>
        <p:txBody>
          <a:bodyPr/>
          <a:lstStyle/>
          <a:p>
            <a:endParaRPr lang="en-US" altLang="en-US"/>
          </a:p>
        </p:txBody>
      </p:sp>
      <p:sp>
        <p:nvSpPr>
          <p:cNvPr id="55300" name="Slide Number Placeholder 3">
            <a:extLst>
              <a:ext uri="{FF2B5EF4-FFF2-40B4-BE49-F238E27FC236}">
                <a16:creationId xmlns="" xmlns:a16="http://schemas.microsoft.com/office/drawing/2014/main" id="{C79774DC-5838-4FD4-B348-5CCF1E224D79}"/>
              </a:ext>
            </a:extLst>
          </p:cNvPr>
          <p:cNvSpPr>
            <a:spLocks noGrp="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5D832A9A-BC7D-43C2-AF85-5FA29C0E4390}" type="slidenum">
              <a:rPr lang="en-US" altLang="en-US" smtClean="0"/>
              <a:pPr/>
              <a:t>27</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 xmlns:a16="http://schemas.microsoft.com/office/drawing/2014/main" id="{4F245FE0-7A4D-425D-B1A0-B1EF4BC1C2E0}"/>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1A8D2D79-D8EF-4690-A84B-84DFB1A6EB9C}" type="slidenum">
              <a:rPr lang="en-US" altLang="en-US" smtClean="0"/>
              <a:pPr/>
              <a:t>28</a:t>
            </a:fld>
            <a:endParaRPr lang="en-US" altLang="en-US"/>
          </a:p>
        </p:txBody>
      </p:sp>
      <p:sp>
        <p:nvSpPr>
          <p:cNvPr id="57347" name="Rectangle 2">
            <a:extLst>
              <a:ext uri="{FF2B5EF4-FFF2-40B4-BE49-F238E27FC236}">
                <a16:creationId xmlns="" xmlns:a16="http://schemas.microsoft.com/office/drawing/2014/main" id="{EB6C8D8D-B07B-4189-8D05-FCC784ED7895}"/>
              </a:ext>
            </a:extLst>
          </p:cNvPr>
          <p:cNvSpPr>
            <a:spLocks noGrp="1" noRot="1" noChangeAspect="1" noChangeArrowheads="1" noTextEdit="1"/>
          </p:cNvSpPr>
          <p:nvPr>
            <p:ph type="sldImg"/>
          </p:nvPr>
        </p:nvSpPr>
        <p:spPr>
          <a:ln/>
        </p:spPr>
      </p:sp>
      <p:sp>
        <p:nvSpPr>
          <p:cNvPr id="57348" name="Rectangle 3">
            <a:extLst>
              <a:ext uri="{FF2B5EF4-FFF2-40B4-BE49-F238E27FC236}">
                <a16:creationId xmlns="" xmlns:a16="http://schemas.microsoft.com/office/drawing/2014/main" id="{CB832420-F180-48FE-86EC-E864144EA7F1}"/>
              </a:ext>
            </a:extLst>
          </p:cNvPr>
          <p:cNvSpPr>
            <a:spLocks noGrp="1" noChangeArrowheads="1"/>
          </p:cNvSpPr>
          <p:nvPr>
            <p:ph type="body" idx="1"/>
          </p:nvPr>
        </p:nvSpPr>
        <p:spPr>
          <a:xfrm>
            <a:off x="708025" y="4679950"/>
            <a:ext cx="5661025" cy="4213225"/>
          </a:xfrm>
          <a:noFill/>
        </p:spPr>
        <p:txBody>
          <a:bodyPr/>
          <a:lstStyle/>
          <a:p>
            <a:r>
              <a:rPr lang="en-US" altLang="en-US" sz="1400" b="1"/>
              <a:t>Green veggies also have vitamin K which aids in the mineralization </a:t>
            </a:r>
            <a:r>
              <a:rPr lang="en-US" altLang="en-US" sz="1400"/>
              <a:t>of bone, &amp; helps decrease calcium excretion.</a:t>
            </a:r>
          </a:p>
          <a:p>
            <a:endParaRPr lang="en-US" altLang="en-US" sz="1400"/>
          </a:p>
          <a:p>
            <a:endParaRPr lang="en-US" altLang="en-US"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 xmlns:a16="http://schemas.microsoft.com/office/drawing/2014/main" id="{337B6241-6838-43B9-A147-B47C28C70136}"/>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 xmlns:a16="http://schemas.microsoft.com/office/drawing/2014/main" id="{86AE719B-FD04-48A2-BA7B-2730CB563790}"/>
              </a:ext>
            </a:extLst>
          </p:cNvPr>
          <p:cNvSpPr>
            <a:spLocks noGrp="1" noChangeArrowheads="1"/>
          </p:cNvSpPr>
          <p:nvPr>
            <p:ph type="body" idx="1"/>
          </p:nvPr>
        </p:nvSpPr>
        <p:spPr>
          <a:noFill/>
        </p:spPr>
        <p:txBody>
          <a:bodyPr/>
          <a:lstStyle/>
          <a:p>
            <a:endParaRPr lang="en-US" altLang="en-US"/>
          </a:p>
        </p:txBody>
      </p:sp>
      <p:sp>
        <p:nvSpPr>
          <p:cNvPr id="59396" name="Slide Number Placeholder 3">
            <a:extLst>
              <a:ext uri="{FF2B5EF4-FFF2-40B4-BE49-F238E27FC236}">
                <a16:creationId xmlns="" xmlns:a16="http://schemas.microsoft.com/office/drawing/2014/main" id="{4A9993D1-D817-469F-98EC-C8053788C4F4}"/>
              </a:ext>
            </a:extLst>
          </p:cNvPr>
          <p:cNvSpPr>
            <a:spLocks noGrp="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20FBCB92-7AA1-4E2F-869B-3474DB58EA43}" type="slidenum">
              <a:rPr lang="en-US" altLang="en-US" smtClean="0"/>
              <a:pPr/>
              <a:t>29</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 xmlns:a16="http://schemas.microsoft.com/office/drawing/2014/main" id="{7851BB5C-728F-40E7-B102-8A75581CACF3}"/>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 xmlns:a16="http://schemas.microsoft.com/office/drawing/2014/main" id="{71C6DFF6-EDBA-466A-B819-570C8C6AF2B8}"/>
              </a:ext>
            </a:extLst>
          </p:cNvPr>
          <p:cNvSpPr>
            <a:spLocks noGrp="1" noChangeArrowheads="1"/>
          </p:cNvSpPr>
          <p:nvPr>
            <p:ph type="body" idx="1"/>
          </p:nvPr>
        </p:nvSpPr>
        <p:spPr>
          <a:noFill/>
        </p:spPr>
        <p:txBody>
          <a:bodyPr/>
          <a:lstStyle/>
          <a:p>
            <a:endParaRPr lang="en-US" altLang="en-US"/>
          </a:p>
        </p:txBody>
      </p:sp>
      <p:sp>
        <p:nvSpPr>
          <p:cNvPr id="53252" name="Slide Number Placeholder 3">
            <a:extLst>
              <a:ext uri="{FF2B5EF4-FFF2-40B4-BE49-F238E27FC236}">
                <a16:creationId xmlns="" xmlns:a16="http://schemas.microsoft.com/office/drawing/2014/main" id="{005C2F77-8C77-4BDF-936B-ECA43AEE5B29}"/>
              </a:ext>
            </a:extLst>
          </p:cNvPr>
          <p:cNvSpPr>
            <a:spLocks noGrp="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666387B0-7E86-4356-90E1-1319663D77B1}" type="slidenum">
              <a:rPr lang="en-US" altLang="en-US" smtClean="0"/>
              <a:pPr/>
              <a:t>30</a:t>
            </a:fld>
            <a:endParaRPr lang="en-US" altLang="en-US"/>
          </a:p>
        </p:txBody>
      </p:sp>
    </p:spTree>
    <p:extLst>
      <p:ext uri="{BB962C8B-B14F-4D97-AF65-F5344CB8AC3E}">
        <p14:creationId xmlns:p14="http://schemas.microsoft.com/office/powerpoint/2010/main" val="2751986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 xmlns:a16="http://schemas.microsoft.com/office/drawing/2014/main" id="{69249AFA-6B6E-445D-A21C-480DD7F6E485}"/>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 xmlns:a16="http://schemas.microsoft.com/office/drawing/2014/main" id="{AB632DDD-5BE1-41E6-A116-3F7561CC8A61}"/>
              </a:ext>
            </a:extLst>
          </p:cNvPr>
          <p:cNvSpPr>
            <a:spLocks noGrp="1" noChangeArrowheads="1"/>
          </p:cNvSpPr>
          <p:nvPr>
            <p:ph type="body" idx="1"/>
          </p:nvPr>
        </p:nvSpPr>
        <p:spPr>
          <a:noFill/>
        </p:spPr>
        <p:txBody>
          <a:bodyPr/>
          <a:lstStyle/>
          <a:p>
            <a:r>
              <a:rPr lang="en-US" altLang="en-US" b="1"/>
              <a:t>Finally, here's news about more benefits of prunes…</a:t>
            </a:r>
            <a:r>
              <a:rPr lang="en-US" altLang="en-US"/>
              <a:t> In addition to reducing bone breakdown as reported in my previous blog, eating prunes has been shown to increase the markers of bone formation.  Prunes also appear to down regulate the inflammatory, bone breakdown factor known as RANKL. This is the same mechanism of action of the popular osteoporosis drug, Denosumab (trade name Prolia®).</a:t>
            </a:r>
          </a:p>
          <a:p>
            <a:r>
              <a:rPr lang="en-US" altLang="en-US" sz="1000"/>
              <a:t>References:</a:t>
            </a:r>
            <a:br>
              <a:rPr lang="en-US" altLang="en-US" sz="1000"/>
            </a:br>
            <a:r>
              <a:rPr lang="en-US" altLang="en-US" sz="1000"/>
              <a:t>Arjmandi, B. H., D. A. Khalil, E. A. Lucas, A. Georgis, B. J. Stoecker, C. Hardin, M. E. Payton, and R. A. Wild. 2002. Dried plums improve indices of bone formation in postmenopausal women. Journal of Women’s Health &amp; Gender-Based Medicine 11(1):61–68.</a:t>
            </a:r>
          </a:p>
          <a:p>
            <a:r>
              <a:rPr lang="en-US" altLang="en-US" sz="1000"/>
              <a:t>Bu, S. Y., E. A. Lucas, M. Franklin, D. Marlow, D. J. Brackett, E. A. Boldrin, L. Devareddy, B. H. Arjmandi, and B. J. Smith. 2007. Comparison of dried plum supplementation and intermittent PTH in restoring bone in osteopenic orchidectomized rats. Osteoporosis International 18(7):931–942.</a:t>
            </a:r>
          </a:p>
          <a:p>
            <a:endParaRPr lang="en-US" altLang="en-US"/>
          </a:p>
        </p:txBody>
      </p:sp>
      <p:sp>
        <p:nvSpPr>
          <p:cNvPr id="61444" name="Slide Number Placeholder 3">
            <a:extLst>
              <a:ext uri="{FF2B5EF4-FFF2-40B4-BE49-F238E27FC236}">
                <a16:creationId xmlns="" xmlns:a16="http://schemas.microsoft.com/office/drawing/2014/main" id="{9F163EAC-C634-4463-BDB6-E1DC9F27E331}"/>
              </a:ext>
            </a:extLst>
          </p:cNvPr>
          <p:cNvSpPr>
            <a:spLocks noGrp="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88541F5A-C152-49DB-AD85-8ACD91E35B26}" type="slidenum">
              <a:rPr lang="en-US" altLang="en-US" smtClean="0"/>
              <a:pPr/>
              <a:t>31</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 xmlns:a16="http://schemas.microsoft.com/office/drawing/2014/main" id="{5B1D4A6E-9DAC-4296-B7A5-59A1CCCF489E}"/>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 xmlns:a16="http://schemas.microsoft.com/office/drawing/2014/main" id="{C714D178-182C-427F-8707-D2E660868D2D}"/>
              </a:ext>
            </a:extLst>
          </p:cNvPr>
          <p:cNvSpPr>
            <a:spLocks noGrp="1" noChangeArrowheads="1"/>
          </p:cNvSpPr>
          <p:nvPr>
            <p:ph type="body" idx="1"/>
          </p:nvPr>
        </p:nvSpPr>
        <p:spPr>
          <a:noFill/>
        </p:spPr>
        <p:txBody>
          <a:bodyPr/>
          <a:lstStyle/>
          <a:p>
            <a:r>
              <a:rPr lang="en-US" altLang="en-US" sz="1400"/>
              <a:t>Melatonin is a hormone that is made by the pineal gland in your body. Melatonin has been touted for years as a natural sleep aid as well as an anti-inflammatory agent.</a:t>
            </a:r>
          </a:p>
        </p:txBody>
      </p:sp>
      <p:sp>
        <p:nvSpPr>
          <p:cNvPr id="63492" name="Slide Number Placeholder 3">
            <a:extLst>
              <a:ext uri="{FF2B5EF4-FFF2-40B4-BE49-F238E27FC236}">
                <a16:creationId xmlns="" xmlns:a16="http://schemas.microsoft.com/office/drawing/2014/main" id="{CD8ED0DA-3E6E-4918-BF6E-4E9B0AD0C65E}"/>
              </a:ext>
            </a:extLst>
          </p:cNvPr>
          <p:cNvSpPr>
            <a:spLocks noGrp="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EA78774D-A109-4706-9F7C-726785426F31}" type="slidenum">
              <a:rPr lang="en-US" altLang="en-US" smtClean="0"/>
              <a:pPr/>
              <a:t>32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 xmlns:a16="http://schemas.microsoft.com/office/drawing/2014/main" id="{5DB69604-73DD-4F61-AF56-46A9C84DF22A}"/>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1A75787D-608A-4708-A653-9E7392266A4F}" type="slidenum">
              <a:rPr lang="en-US" altLang="en-US" smtClean="0"/>
              <a:pPr/>
              <a:t>3</a:t>
            </a:fld>
            <a:endParaRPr lang="en-US" altLang="en-US"/>
          </a:p>
        </p:txBody>
      </p:sp>
      <p:sp>
        <p:nvSpPr>
          <p:cNvPr id="10243" name="Rectangle 2">
            <a:extLst>
              <a:ext uri="{FF2B5EF4-FFF2-40B4-BE49-F238E27FC236}">
                <a16:creationId xmlns="" xmlns:a16="http://schemas.microsoft.com/office/drawing/2014/main" id="{ED39B4E5-2553-4C83-820D-D00BFEADFC25}"/>
              </a:ext>
            </a:extLst>
          </p:cNvPr>
          <p:cNvSpPr>
            <a:spLocks noGrp="1" noRot="1" noChangeAspect="1" noChangeArrowheads="1" noTextEdit="1"/>
          </p:cNvSpPr>
          <p:nvPr>
            <p:ph type="sldImg"/>
          </p:nvPr>
        </p:nvSpPr>
        <p:spPr>
          <a:ln/>
        </p:spPr>
      </p:sp>
      <p:sp>
        <p:nvSpPr>
          <p:cNvPr id="10244" name="Rectangle 3">
            <a:extLst>
              <a:ext uri="{FF2B5EF4-FFF2-40B4-BE49-F238E27FC236}">
                <a16:creationId xmlns="" xmlns:a16="http://schemas.microsoft.com/office/drawing/2014/main" id="{77D03960-DA23-4C36-A326-776646B1E614}"/>
              </a:ext>
            </a:extLst>
          </p:cNvPr>
          <p:cNvSpPr>
            <a:spLocks noGrp="1" noChangeArrowheads="1"/>
          </p:cNvSpPr>
          <p:nvPr>
            <p:ph type="body" idx="1"/>
          </p:nvPr>
        </p:nvSpPr>
        <p:spPr>
          <a:noFill/>
        </p:spPr>
        <p:txBody>
          <a:bodyPr/>
          <a:lstStyle/>
          <a:p>
            <a:pPr eaLnBrk="1" hangingPunct="1"/>
            <a:r>
              <a:rPr lang="en-US" altLang="en-US" sz="2000"/>
              <a:t>The balance between bone resorption and deposition changes with age. Bone formation exceeds resorption in periods of growth in children and adolescents, whereas in early and middle adulthood both processes are relatively equal. In aging adults, particularly among postmenopausal women, bone breakdown exceeds formation, resulting in bone loss that increases the risk of osteoporosis over time [</a:t>
            </a:r>
            <a:r>
              <a:rPr lang="en-US" altLang="en-US" sz="2000">
                <a:hlinkClick r:id="rId3"/>
              </a:rPr>
              <a:t>1</a:t>
            </a:r>
            <a:r>
              <a:rPr lang="en-US" altLang="en-US" sz="200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 xmlns:a16="http://schemas.microsoft.com/office/drawing/2014/main" id="{12259DE3-C0F1-4B60-907D-5E56C186021F}"/>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 xmlns:a16="http://schemas.microsoft.com/office/drawing/2014/main" id="{4244A10A-B7FF-4C60-B4F5-5644F4530424}"/>
              </a:ext>
            </a:extLst>
          </p:cNvPr>
          <p:cNvSpPr>
            <a:spLocks noGrp="1" noChangeArrowheads="1"/>
          </p:cNvSpPr>
          <p:nvPr>
            <p:ph type="body" idx="1"/>
          </p:nvPr>
        </p:nvSpPr>
        <p:spPr>
          <a:noFill/>
        </p:spPr>
        <p:txBody>
          <a:bodyPr/>
          <a:lstStyle/>
          <a:p>
            <a:r>
              <a:rPr lang="en-US" altLang="en-US"/>
              <a:t>Decline in menopause due to lower estrogen.</a:t>
            </a:r>
          </a:p>
          <a:p>
            <a:endParaRPr lang="en-US" altLang="en-US"/>
          </a:p>
          <a:p>
            <a:r>
              <a:rPr lang="en-US" altLang="en-US"/>
              <a:t>Tai chi is an ancient Chinese practice that utilizes a series of body postures that flow smoothly and gently from one to the next. Studies by the </a:t>
            </a:r>
            <a:r>
              <a:rPr lang="en-US" altLang="en-US">
                <a:hlinkClick r:id="rId3"/>
              </a:rPr>
              <a:t>National Center for Complementary and Alternative Medicine</a:t>
            </a:r>
            <a:r>
              <a:rPr lang="en-US" altLang="en-US"/>
              <a:t> suggest that tai chi might promote increased immune function and overall well-being for older adults. It may also improve muscle strength and coordination, and reduce muscle or joint pain and stiffness. A regular, supervised routine can help improve balance and physical stability. It may also prevent falls.</a:t>
            </a:r>
          </a:p>
          <a:p>
            <a:endParaRPr lang="en-US" altLang="en-US"/>
          </a:p>
        </p:txBody>
      </p:sp>
      <p:sp>
        <p:nvSpPr>
          <p:cNvPr id="65540" name="Slide Number Placeholder 3">
            <a:extLst>
              <a:ext uri="{FF2B5EF4-FFF2-40B4-BE49-F238E27FC236}">
                <a16:creationId xmlns="" xmlns:a16="http://schemas.microsoft.com/office/drawing/2014/main" id="{5878F64C-338D-4008-97F6-3B438B3EDA7B}"/>
              </a:ext>
            </a:extLst>
          </p:cNvPr>
          <p:cNvSpPr>
            <a:spLocks noGrp="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814C535D-F335-4A09-8C5C-4271A6416474}" type="slidenum">
              <a:rPr lang="en-US" altLang="en-US" smtClean="0"/>
              <a:pPr/>
              <a:t>33</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 xmlns:a16="http://schemas.microsoft.com/office/drawing/2014/main" id="{7988C753-3A8F-4138-B6D7-1E5B8F125A5B}"/>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 xmlns:a16="http://schemas.microsoft.com/office/drawing/2014/main" id="{AC5369CF-10FA-46A2-90BC-4E37FA89083C}"/>
              </a:ext>
            </a:extLst>
          </p:cNvPr>
          <p:cNvSpPr>
            <a:spLocks noGrp="1" noChangeArrowheads="1"/>
          </p:cNvSpPr>
          <p:nvPr>
            <p:ph type="body" idx="1"/>
          </p:nvPr>
        </p:nvSpPr>
        <p:spPr>
          <a:noFill/>
        </p:spPr>
        <p:txBody>
          <a:bodyPr/>
          <a:lstStyle/>
          <a:p>
            <a:endParaRPr lang="en-US" altLang="en-US"/>
          </a:p>
        </p:txBody>
      </p:sp>
      <p:sp>
        <p:nvSpPr>
          <p:cNvPr id="67588" name="Slide Number Placeholder 3">
            <a:extLst>
              <a:ext uri="{FF2B5EF4-FFF2-40B4-BE49-F238E27FC236}">
                <a16:creationId xmlns="" xmlns:a16="http://schemas.microsoft.com/office/drawing/2014/main" id="{05C2CD40-29FB-4E53-AA5D-D824E9E29298}"/>
              </a:ext>
            </a:extLst>
          </p:cNvPr>
          <p:cNvSpPr>
            <a:spLocks noGrp="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8BC6A676-F647-4651-B9E5-394ABF3188F1}" type="slidenum">
              <a:rPr lang="en-US" altLang="en-US" smtClean="0"/>
              <a:pPr/>
              <a:t>34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 xmlns:a16="http://schemas.microsoft.com/office/drawing/2014/main" id="{77BC1F60-C2E2-4703-98EA-CEF112714DE0}"/>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DE4DF210-0616-43B2-A56F-F110E274810F}" type="slidenum">
              <a:rPr lang="en-US" altLang="en-US" smtClean="0"/>
              <a:pPr/>
              <a:t>4</a:t>
            </a:fld>
            <a:endParaRPr lang="en-US" altLang="en-US"/>
          </a:p>
        </p:txBody>
      </p:sp>
      <p:sp>
        <p:nvSpPr>
          <p:cNvPr id="12291" name="Rectangle 2">
            <a:extLst>
              <a:ext uri="{FF2B5EF4-FFF2-40B4-BE49-F238E27FC236}">
                <a16:creationId xmlns="" xmlns:a16="http://schemas.microsoft.com/office/drawing/2014/main" id="{DF7C714A-50D0-42C5-A791-14C0F4601165}"/>
              </a:ext>
            </a:extLst>
          </p:cNvPr>
          <p:cNvSpPr>
            <a:spLocks noGrp="1" noRot="1" noChangeAspect="1" noChangeArrowheads="1" noTextEdit="1"/>
          </p:cNvSpPr>
          <p:nvPr>
            <p:ph type="sldImg"/>
          </p:nvPr>
        </p:nvSpPr>
        <p:spPr>
          <a:ln/>
        </p:spPr>
      </p:sp>
      <p:sp>
        <p:nvSpPr>
          <p:cNvPr id="13316" name="Rectangle 3">
            <a:extLst>
              <a:ext uri="{FF2B5EF4-FFF2-40B4-BE49-F238E27FC236}">
                <a16:creationId xmlns="" xmlns:a16="http://schemas.microsoft.com/office/drawing/2014/main" id="{4566D856-7767-44E1-AE48-E29352058EDE}"/>
              </a:ext>
            </a:extLst>
          </p:cNvPr>
          <p:cNvSpPr>
            <a:spLocks noGrp="1" noChangeArrowheads="1"/>
          </p:cNvSpPr>
          <p:nvPr>
            <p:ph type="body" idx="1"/>
          </p:nvPr>
        </p:nvSpPr>
        <p:spPr/>
        <p:txBody>
          <a:bodyPr/>
          <a:lstStyle/>
          <a:p>
            <a:pPr eaLnBrk="1" hangingPunct="1">
              <a:defRPr/>
            </a:pPr>
            <a:r>
              <a:rPr lang="en-US" altLang="en-US" dirty="0"/>
              <a:t>Before 1994 osteoporosis was defined by the risk of fracture.</a:t>
            </a:r>
          </a:p>
          <a:p>
            <a:pPr eaLnBrk="1" hangingPunct="1">
              <a:defRPr/>
            </a:pPr>
            <a:endParaRPr lang="en-US" altLang="en-US" dirty="0"/>
          </a:p>
          <a:p>
            <a:pPr marL="171450" indent="-171450" eaLnBrk="1" hangingPunct="1">
              <a:buFont typeface="Arial" panose="020B0604020202020204" pitchFamily="34" charset="0"/>
              <a:buChar char="•"/>
              <a:defRPr/>
            </a:pPr>
            <a:r>
              <a:rPr lang="en-US" altLang="en-US" dirty="0"/>
              <a:t>DXA measures the </a:t>
            </a:r>
            <a:r>
              <a:rPr lang="en-US" altLang="en-US" i="1" dirty="0"/>
              <a:t>density</a:t>
            </a:r>
            <a:r>
              <a:rPr lang="en-US" altLang="en-US" dirty="0"/>
              <a:t> of the bones only.</a:t>
            </a:r>
            <a:endParaRPr lang="en-US" altLang="en-US" sz="800" dirty="0"/>
          </a:p>
          <a:p>
            <a:pPr marL="171450" indent="-171450" eaLnBrk="1" hangingPunct="1">
              <a:buFont typeface="Arial" panose="020B0604020202020204" pitchFamily="34" charset="0"/>
              <a:buChar char="•"/>
              <a:defRPr/>
            </a:pPr>
            <a:r>
              <a:rPr lang="en-US" altLang="en-US" dirty="0"/>
              <a:t>Doesn’t measure bone strength, resiliency, fragility, or health of bone tissue.</a:t>
            </a:r>
            <a:endParaRPr lang="en-US" altLang="en-US" sz="800" dirty="0"/>
          </a:p>
          <a:p>
            <a:pPr marL="171450" indent="-171450" eaLnBrk="1" hangingPunct="1">
              <a:buFont typeface="Arial" panose="020B0604020202020204" pitchFamily="34" charset="0"/>
              <a:buChar char="•"/>
              <a:defRPr/>
            </a:pPr>
            <a:r>
              <a:rPr lang="en-US" altLang="en-US" dirty="0"/>
              <a:t>DXA gives no indication of the rate of remodeling, micro-architecture of the bone.</a:t>
            </a:r>
          </a:p>
          <a:p>
            <a:pPr marL="171450" indent="-171450" eaLnBrk="1" hangingPunct="1">
              <a:buFont typeface="Arial" panose="020B0604020202020204" pitchFamily="34" charset="0"/>
              <a:buChar char="•"/>
              <a:defRPr/>
            </a:pPr>
            <a:endParaRPr lang="en-US" altLang="en-US" dirty="0"/>
          </a:p>
          <a:p>
            <a:pPr eaLnBrk="1" hangingPunct="1">
              <a:defRPr/>
            </a:pPr>
            <a:r>
              <a:rPr lang="en-US" altLang="en-US" dirty="0"/>
              <a:t>Does not identify those at risk of fracturing a bone, only identifies those with low bone density.</a:t>
            </a:r>
          </a:p>
          <a:p>
            <a:pPr eaLnBrk="1" hangingPunct="1">
              <a:defRPr/>
            </a:pPr>
            <a:r>
              <a:rPr lang="en-US" altLang="en-US" dirty="0"/>
              <a:t>A bone that is well-hydrated, with good quality collagen, and a good blood flow will be flexible and resist fracture.</a:t>
            </a:r>
          </a:p>
          <a:p>
            <a:pPr eaLnBrk="1" hangingPunct="1">
              <a:defRPr/>
            </a:pPr>
            <a:r>
              <a:rPr lang="en-US" altLang="en-US" dirty="0"/>
              <a:t>An individual may low bone density may never incur a fracture, while another with sufficient bone density and incur multiple fractures.</a:t>
            </a:r>
          </a:p>
          <a:p>
            <a:pPr eaLnBrk="1" hangingPunct="1">
              <a:defRPr/>
            </a:pPr>
            <a:r>
              <a:rPr lang="en-US" altLang="en-US" dirty="0"/>
              <a:t>Other factors to consider</a:t>
            </a:r>
          </a:p>
          <a:p>
            <a:pPr eaLnBrk="1" hangingPunct="1">
              <a:defRPr/>
            </a:pPr>
            <a:r>
              <a:rPr lang="en-US" altLang="en-US" dirty="0"/>
              <a:t>Nutrition, hydration, digestion, type of exercise, stress levels, attitude toward health.</a:t>
            </a:r>
          </a:p>
          <a:p>
            <a:pPr eaLnBrk="1" hangingPunct="1">
              <a:defRPr/>
            </a:pPr>
            <a:r>
              <a:rPr lang="en-US" altLang="en-US" dirty="0"/>
              <a:t>Should BMD be the only way to assess the risk of osteoporosis?</a:t>
            </a:r>
          </a:p>
          <a:p>
            <a:pPr eaLnBrk="1" hangingPunct="1">
              <a:defRPr/>
            </a:pPr>
            <a:endParaRPr lang="en-US" altLang="en-US" dirty="0"/>
          </a:p>
          <a:p>
            <a:pPr eaLnBrk="1" hangingPunct="1">
              <a:defRPr/>
            </a:pPr>
            <a:endParaRPr lang="en-US" altLang="en-US" dirty="0"/>
          </a:p>
          <a:p>
            <a:pPr eaLnBrk="1" hangingPunct="1">
              <a:defRPr/>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 xmlns:a16="http://schemas.microsoft.com/office/drawing/2014/main" id="{701DB0C9-ED7B-4C1E-A1F9-5F72D2C14263}"/>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8439D74A-F89A-45E9-9B55-B1098AC815D9}" type="slidenum">
              <a:rPr lang="en-US" altLang="en-US" smtClean="0"/>
              <a:pPr/>
              <a:t>5</a:t>
            </a:fld>
            <a:endParaRPr lang="en-US" altLang="en-US"/>
          </a:p>
        </p:txBody>
      </p:sp>
      <p:sp>
        <p:nvSpPr>
          <p:cNvPr id="14339" name="Rectangle 2">
            <a:extLst>
              <a:ext uri="{FF2B5EF4-FFF2-40B4-BE49-F238E27FC236}">
                <a16:creationId xmlns="" xmlns:a16="http://schemas.microsoft.com/office/drawing/2014/main" id="{530C5F86-D37A-4BE5-8612-2FB1E2BC1E28}"/>
              </a:ext>
            </a:extLst>
          </p:cNvPr>
          <p:cNvSpPr>
            <a:spLocks noGrp="1" noRot="1" noChangeAspect="1" noChangeArrowheads="1" noTextEdit="1"/>
          </p:cNvSpPr>
          <p:nvPr>
            <p:ph type="sldImg"/>
          </p:nvPr>
        </p:nvSpPr>
        <p:spPr>
          <a:ln/>
        </p:spPr>
      </p:sp>
      <p:sp>
        <p:nvSpPr>
          <p:cNvPr id="14340" name="Rectangle 3">
            <a:extLst>
              <a:ext uri="{FF2B5EF4-FFF2-40B4-BE49-F238E27FC236}">
                <a16:creationId xmlns="" xmlns:a16="http://schemas.microsoft.com/office/drawing/2014/main" id="{BD05EF89-439E-48B5-B932-2BAD4E4F90A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 xmlns:a16="http://schemas.microsoft.com/office/drawing/2014/main" id="{8F23A8F2-A752-404D-9302-ABA538D5FA7D}"/>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73FB75D9-82C2-4AF0-870A-5502FBEBB6AF}" type="slidenum">
              <a:rPr lang="en-US" altLang="en-US" smtClean="0"/>
              <a:pPr/>
              <a:t>6</a:t>
            </a:fld>
            <a:endParaRPr lang="en-US" altLang="en-US"/>
          </a:p>
        </p:txBody>
      </p:sp>
      <p:sp>
        <p:nvSpPr>
          <p:cNvPr id="16387" name="Rectangle 2">
            <a:extLst>
              <a:ext uri="{FF2B5EF4-FFF2-40B4-BE49-F238E27FC236}">
                <a16:creationId xmlns="" xmlns:a16="http://schemas.microsoft.com/office/drawing/2014/main" id="{D64FEB00-653F-41FC-A0AD-165691C7A449}"/>
              </a:ext>
            </a:extLst>
          </p:cNvPr>
          <p:cNvSpPr>
            <a:spLocks noGrp="1" noRot="1" noChangeAspect="1" noChangeArrowheads="1" noTextEdit="1"/>
          </p:cNvSpPr>
          <p:nvPr>
            <p:ph type="sldImg"/>
          </p:nvPr>
        </p:nvSpPr>
        <p:spPr>
          <a:ln/>
        </p:spPr>
      </p:sp>
      <p:sp>
        <p:nvSpPr>
          <p:cNvPr id="16388" name="Rectangle 3">
            <a:extLst>
              <a:ext uri="{FF2B5EF4-FFF2-40B4-BE49-F238E27FC236}">
                <a16:creationId xmlns="" xmlns:a16="http://schemas.microsoft.com/office/drawing/2014/main" id="{9A475B4C-2163-4AC9-80CA-38DA053D02C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 xmlns:a16="http://schemas.microsoft.com/office/drawing/2014/main" id="{81CC497E-AE97-4DCC-9E88-C22701D99D4D}"/>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AB2AB662-C469-4593-84FA-089111789D4A}" type="slidenum">
              <a:rPr lang="en-US" altLang="en-US" smtClean="0"/>
              <a:pPr/>
              <a:t>7</a:t>
            </a:fld>
            <a:endParaRPr lang="en-US" altLang="en-US"/>
          </a:p>
        </p:txBody>
      </p:sp>
      <p:sp>
        <p:nvSpPr>
          <p:cNvPr id="18435" name="Rectangle 2">
            <a:extLst>
              <a:ext uri="{FF2B5EF4-FFF2-40B4-BE49-F238E27FC236}">
                <a16:creationId xmlns="" xmlns:a16="http://schemas.microsoft.com/office/drawing/2014/main" id="{309563A5-BBAE-46EB-8D39-C80523D5B2B0}"/>
              </a:ext>
            </a:extLst>
          </p:cNvPr>
          <p:cNvSpPr>
            <a:spLocks noGrp="1" noRot="1" noChangeAspect="1" noChangeArrowheads="1" noTextEdit="1"/>
          </p:cNvSpPr>
          <p:nvPr>
            <p:ph type="sldImg"/>
          </p:nvPr>
        </p:nvSpPr>
        <p:spPr>
          <a:ln/>
        </p:spPr>
      </p:sp>
      <p:sp>
        <p:nvSpPr>
          <p:cNvPr id="18436" name="Rectangle 3">
            <a:extLst>
              <a:ext uri="{FF2B5EF4-FFF2-40B4-BE49-F238E27FC236}">
                <a16:creationId xmlns="" xmlns:a16="http://schemas.microsoft.com/office/drawing/2014/main" id="{12F34E0D-3FAF-47D4-916C-A2CD50E4B87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 xmlns:a16="http://schemas.microsoft.com/office/drawing/2014/main" id="{0F004CA0-1015-483F-9155-99AD85021F59}"/>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605F542D-EE26-4AC4-91EE-18BB592EE7AF}" type="slidenum">
              <a:rPr lang="en-US" altLang="en-US" smtClean="0"/>
              <a:pPr/>
              <a:t>8</a:t>
            </a:fld>
            <a:endParaRPr lang="en-US" altLang="en-US"/>
          </a:p>
        </p:txBody>
      </p:sp>
      <p:sp>
        <p:nvSpPr>
          <p:cNvPr id="20483" name="Rectangle 2">
            <a:extLst>
              <a:ext uri="{FF2B5EF4-FFF2-40B4-BE49-F238E27FC236}">
                <a16:creationId xmlns="" xmlns:a16="http://schemas.microsoft.com/office/drawing/2014/main" id="{505930DC-1979-4645-83EC-F24A036A6807}"/>
              </a:ext>
            </a:extLst>
          </p:cNvPr>
          <p:cNvSpPr>
            <a:spLocks noGrp="1" noRot="1" noChangeAspect="1" noChangeArrowheads="1" noTextEdit="1"/>
          </p:cNvSpPr>
          <p:nvPr>
            <p:ph type="sldImg"/>
          </p:nvPr>
        </p:nvSpPr>
        <p:spPr>
          <a:ln/>
        </p:spPr>
      </p:sp>
      <p:sp>
        <p:nvSpPr>
          <p:cNvPr id="20484" name="Rectangle 3">
            <a:extLst>
              <a:ext uri="{FF2B5EF4-FFF2-40B4-BE49-F238E27FC236}">
                <a16:creationId xmlns="" xmlns:a16="http://schemas.microsoft.com/office/drawing/2014/main" id="{602C2741-2DD4-48FE-A7F1-669189EC7CB7}"/>
              </a:ext>
            </a:extLst>
          </p:cNvPr>
          <p:cNvSpPr>
            <a:spLocks noGrp="1" noChangeArrowheads="1"/>
          </p:cNvSpPr>
          <p:nvPr>
            <p:ph type="body" idx="1"/>
          </p:nvPr>
        </p:nvSpPr>
        <p:spPr>
          <a:noFill/>
        </p:spPr>
        <p:txBody>
          <a:bodyPr/>
          <a:lstStyle/>
          <a:p>
            <a:pPr eaLnBrk="1" hangingPunct="1"/>
            <a:r>
              <a:rPr lang="en-US" altLang="en-US"/>
              <a:t>Beverages that contain phosphoric acid also contribute to the acid load in the American diet and may be implicated in the development of osteoporosis.  The high phosphate level is necessary to dissolve the sugars in the soft drinks.  When phosphate levels are high and calcium levels are low, calcium is pulled from the bones.  A study of school children found a correlation between the numbers of soft drinks consumed each week and serum calcium levels.  The more soft drinks consumed, the lower the serum calcium levels.  With the huge amount of soft drinks consumed by Americans (three quarts per capita per week), we can most likely expect an increase in osteoporosis in the next generation.  Not only will consuming soft drinks increase the risk for losing bone, their consumption has been associated with an increased risk of diabetes, metabolic syndrome, and obesity.  If Americans reduce their consumption of soft drinks, their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 xmlns:a16="http://schemas.microsoft.com/office/drawing/2014/main" id="{A115D8FE-F2D3-4827-8C34-D8A8EFDC6A20}"/>
              </a:ext>
            </a:extLst>
          </p:cNvPr>
          <p:cNvSpPr>
            <a:spLocks noGrp="1" noChangeArrowheads="1"/>
          </p:cNvSpPr>
          <p:nvPr>
            <p:ph type="sldNum" sz="quarter" idx="5"/>
          </p:nvPr>
        </p:nvSpPr>
        <p:spPr>
          <a:noFill/>
        </p:spPr>
        <p:txBody>
          <a:bodyPr/>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16594F58-B739-43C5-8C09-865F2A774D19}" type="slidenum">
              <a:rPr lang="en-US" altLang="en-US" smtClean="0"/>
              <a:pPr/>
              <a:t>9</a:t>
            </a:fld>
            <a:endParaRPr lang="en-US" altLang="en-US"/>
          </a:p>
        </p:txBody>
      </p:sp>
      <p:sp>
        <p:nvSpPr>
          <p:cNvPr id="22531" name="Rectangle 2">
            <a:extLst>
              <a:ext uri="{FF2B5EF4-FFF2-40B4-BE49-F238E27FC236}">
                <a16:creationId xmlns="" xmlns:a16="http://schemas.microsoft.com/office/drawing/2014/main" id="{0B99BC21-A73A-4220-8AFE-0AD409F3FC10}"/>
              </a:ext>
            </a:extLst>
          </p:cNvPr>
          <p:cNvSpPr>
            <a:spLocks noGrp="1" noRot="1" noChangeAspect="1" noChangeArrowheads="1" noTextEdit="1"/>
          </p:cNvSpPr>
          <p:nvPr>
            <p:ph type="sldImg"/>
          </p:nvPr>
        </p:nvSpPr>
        <p:spPr>
          <a:ln/>
        </p:spPr>
      </p:sp>
      <p:sp>
        <p:nvSpPr>
          <p:cNvPr id="22532" name="Rectangle 3">
            <a:extLst>
              <a:ext uri="{FF2B5EF4-FFF2-40B4-BE49-F238E27FC236}">
                <a16:creationId xmlns="" xmlns:a16="http://schemas.microsoft.com/office/drawing/2014/main" id="{709A9271-45A9-44A1-8424-FE14302ADA52}"/>
              </a:ext>
            </a:extLst>
          </p:cNvPr>
          <p:cNvSpPr>
            <a:spLocks noGrp="1" noChangeArrowheads="1"/>
          </p:cNvSpPr>
          <p:nvPr>
            <p:ph type="body" idx="1"/>
          </p:nvPr>
        </p:nvSpPr>
        <p:spPr>
          <a:noFill/>
        </p:spPr>
        <p:txBody>
          <a:bodyPr/>
          <a:lstStyle/>
          <a:p>
            <a:pPr eaLnBrk="1" hangingPunct="1"/>
            <a:r>
              <a:rPr lang="en-US" altLang="en-US"/>
              <a:t>Bone tissue is also a reservoir for calcium to maintain constant concentrations of calcium in the blood, muscle and intercellular fluids.</a:t>
            </a:r>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 xmlns:a16="http://schemas.microsoft.com/office/drawing/2014/main" id="{B97C4B7F-C752-41F2-B583-F86EE40067BF}"/>
              </a:ext>
            </a:extLst>
          </p:cNvPr>
          <p:cNvGrpSpPr>
            <a:grpSpLocks/>
          </p:cNvGrpSpPr>
          <p:nvPr/>
        </p:nvGrpSpPr>
        <p:grpSpPr bwMode="auto">
          <a:xfrm>
            <a:off x="0" y="0"/>
            <a:ext cx="5867400" cy="6858000"/>
            <a:chOff x="0" y="0"/>
            <a:chExt cx="3696" cy="4320"/>
          </a:xfrm>
        </p:grpSpPr>
        <p:sp>
          <p:nvSpPr>
            <p:cNvPr id="5" name="Rectangle 3">
              <a:extLst>
                <a:ext uri="{FF2B5EF4-FFF2-40B4-BE49-F238E27FC236}">
                  <a16:creationId xmlns="" xmlns:a16="http://schemas.microsoft.com/office/drawing/2014/main" id="{6BEDE76D-EFD4-4794-9C3F-FEED2B3DA8FE}"/>
                </a:ext>
              </a:extLst>
            </p:cNvPr>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ltLang="en-US" sz="2400">
                <a:latin typeface="Times New Roman" panose="02020603050405020304" pitchFamily="18" charset="0"/>
              </a:endParaRPr>
            </a:p>
          </p:txBody>
        </p:sp>
        <p:sp>
          <p:nvSpPr>
            <p:cNvPr id="6" name="AutoShape 4">
              <a:extLst>
                <a:ext uri="{FF2B5EF4-FFF2-40B4-BE49-F238E27FC236}">
                  <a16:creationId xmlns="" xmlns:a16="http://schemas.microsoft.com/office/drawing/2014/main" id="{BD9EEE3B-B7F1-4513-9C75-E27433C1A448}"/>
                </a:ext>
              </a:extLst>
            </p:cNvPr>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ltLang="en-US" sz="2400">
                <a:latin typeface="Times New Roman" panose="02020603050405020304" pitchFamily="18" charset="0"/>
              </a:endParaRPr>
            </a:p>
          </p:txBody>
        </p:sp>
      </p:grpSp>
      <p:grpSp>
        <p:nvGrpSpPr>
          <p:cNvPr id="7" name="Group 5">
            <a:extLst>
              <a:ext uri="{FF2B5EF4-FFF2-40B4-BE49-F238E27FC236}">
                <a16:creationId xmlns="" xmlns:a16="http://schemas.microsoft.com/office/drawing/2014/main" id="{333D8C16-0C32-48EC-905C-252924309699}"/>
              </a:ext>
            </a:extLst>
          </p:cNvPr>
          <p:cNvGrpSpPr>
            <a:grpSpLocks/>
          </p:cNvGrpSpPr>
          <p:nvPr/>
        </p:nvGrpSpPr>
        <p:grpSpPr bwMode="auto">
          <a:xfrm>
            <a:off x="3632200" y="4889500"/>
            <a:ext cx="4876800" cy="319088"/>
            <a:chOff x="2288" y="3080"/>
            <a:chExt cx="3072" cy="201"/>
          </a:xfrm>
        </p:grpSpPr>
        <p:sp>
          <p:nvSpPr>
            <p:cNvPr id="8" name="AutoShape 6">
              <a:extLst>
                <a:ext uri="{FF2B5EF4-FFF2-40B4-BE49-F238E27FC236}">
                  <a16:creationId xmlns="" xmlns:a16="http://schemas.microsoft.com/office/drawing/2014/main" id="{2BCAC813-58AD-49B7-B70A-8DB195361674}"/>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9" name="AutoShape 7">
              <a:extLst>
                <a:ext uri="{FF2B5EF4-FFF2-40B4-BE49-F238E27FC236}">
                  <a16:creationId xmlns="" xmlns:a16="http://schemas.microsoft.com/office/drawing/2014/main" id="{E24D82EF-495C-4066-8882-B987C980A86C}"/>
                </a:ext>
              </a:extLst>
            </p:cNvPr>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grpSp>
      <p:sp>
        <p:nvSpPr>
          <p:cNvPr id="7176" name="Rectangle 8"/>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pPr lvl="0"/>
            <a:r>
              <a:rPr lang="en-US" altLang="en-US" noProof="0"/>
              <a:t>Click to edit Master subtitle style</a:t>
            </a:r>
          </a:p>
        </p:txBody>
      </p:sp>
      <p:sp>
        <p:nvSpPr>
          <p:cNvPr id="718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Date Placeholder 9">
            <a:extLst>
              <a:ext uri="{FF2B5EF4-FFF2-40B4-BE49-F238E27FC236}">
                <a16:creationId xmlns="" xmlns:a16="http://schemas.microsoft.com/office/drawing/2014/main" id="{14F7C62E-1DD8-4DD2-8890-A18EB1644A27}"/>
              </a:ext>
            </a:extLst>
          </p:cNvPr>
          <p:cNvSpPr>
            <a:spLocks noGrp="1" noChangeArrowheads="1"/>
          </p:cNvSpPr>
          <p:nvPr>
            <p:ph type="dt" sz="quarter" idx="10"/>
          </p:nvPr>
        </p:nvSpPr>
        <p:spPr/>
        <p:txBody>
          <a:bodyPr/>
          <a:lstStyle>
            <a:lvl1pPr>
              <a:defRPr>
                <a:solidFill>
                  <a:schemeClr val="bg1"/>
                </a:solidFill>
              </a:defRPr>
            </a:lvl1pPr>
          </a:lstStyle>
          <a:p>
            <a:pPr>
              <a:defRPr/>
            </a:pPr>
            <a:endParaRPr lang="en-US" altLang="en-US"/>
          </a:p>
        </p:txBody>
      </p:sp>
      <p:sp>
        <p:nvSpPr>
          <p:cNvPr id="11" name="Footer Placeholder 10">
            <a:extLst>
              <a:ext uri="{FF2B5EF4-FFF2-40B4-BE49-F238E27FC236}">
                <a16:creationId xmlns="" xmlns:a16="http://schemas.microsoft.com/office/drawing/2014/main" id="{5CB6F878-0C2C-40A9-976A-4299C629E303}"/>
              </a:ext>
            </a:extLst>
          </p:cNvPr>
          <p:cNvSpPr>
            <a:spLocks noGrp="1" noChangeArrowheads="1"/>
          </p:cNvSpPr>
          <p:nvPr>
            <p:ph type="ftr" sz="quarter" idx="11"/>
          </p:nvPr>
        </p:nvSpPr>
        <p:spPr/>
        <p:txBody>
          <a:bodyPr/>
          <a:lstStyle>
            <a:lvl1pPr algn="r">
              <a:defRPr/>
            </a:lvl1pPr>
          </a:lstStyle>
          <a:p>
            <a:pPr>
              <a:defRPr/>
            </a:pPr>
            <a:endParaRPr lang="en-US" altLang="en-US"/>
          </a:p>
        </p:txBody>
      </p:sp>
      <p:sp>
        <p:nvSpPr>
          <p:cNvPr id="12" name="Slide Number Placeholder 11">
            <a:extLst>
              <a:ext uri="{FF2B5EF4-FFF2-40B4-BE49-F238E27FC236}">
                <a16:creationId xmlns="" xmlns:a16="http://schemas.microsoft.com/office/drawing/2014/main" id="{BDF23C95-CCA6-43C3-A3CE-68FF9551AEC9}"/>
              </a:ext>
            </a:extLst>
          </p:cNvPr>
          <p:cNvSpPr>
            <a:spLocks noGrp="1" noChangeArrowheads="1"/>
          </p:cNvSpPr>
          <p:nvPr>
            <p:ph type="sldNum" sz="quarter" idx="12"/>
          </p:nvPr>
        </p:nvSpPr>
        <p:spPr>
          <a:xfrm>
            <a:off x="76200" y="6248400"/>
            <a:ext cx="587375" cy="488950"/>
          </a:xfrm>
        </p:spPr>
        <p:txBody>
          <a:bodyPr anchorCtr="0"/>
          <a:lstStyle>
            <a:lvl1pPr>
              <a:defRPr/>
            </a:lvl1pPr>
          </a:lstStyle>
          <a:p>
            <a:pPr>
              <a:defRPr/>
            </a:pPr>
            <a:fld id="{1606F15D-ED50-4118-80DB-6FCBEE9372FA}" type="slidenum">
              <a:rPr lang="en-US" altLang="en-US"/>
              <a:pPr>
                <a:defRPr/>
              </a:pPr>
              <a:t>‹#›</a:t>
            </a:fld>
            <a:endParaRPr lang="en-US" altLang="en-US"/>
          </a:p>
        </p:txBody>
      </p:sp>
    </p:spTree>
    <p:extLst>
      <p:ext uri="{BB962C8B-B14F-4D97-AF65-F5344CB8AC3E}">
        <p14:creationId xmlns:p14="http://schemas.microsoft.com/office/powerpoint/2010/main" val="2038407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 xmlns:a16="http://schemas.microsoft.com/office/drawing/2014/main" id="{C4C526C2-53A5-433A-8CB3-42B54CBFF7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 xmlns:a16="http://schemas.microsoft.com/office/drawing/2014/main" id="{B60E42BD-FB7E-47BD-8747-8E5BBB96B9E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 xmlns:a16="http://schemas.microsoft.com/office/drawing/2014/main" id="{58ED91FE-E899-42FF-A047-24F9DC3C973E}"/>
              </a:ext>
            </a:extLst>
          </p:cNvPr>
          <p:cNvSpPr>
            <a:spLocks noGrp="1" noChangeArrowheads="1"/>
          </p:cNvSpPr>
          <p:nvPr>
            <p:ph type="sldNum" sz="quarter" idx="12"/>
          </p:nvPr>
        </p:nvSpPr>
        <p:spPr>
          <a:ln/>
        </p:spPr>
        <p:txBody>
          <a:bodyPr/>
          <a:lstStyle>
            <a:lvl1pPr>
              <a:defRPr/>
            </a:lvl1pPr>
          </a:lstStyle>
          <a:p>
            <a:pPr>
              <a:defRPr/>
            </a:pPr>
            <a:fld id="{1E89090F-AD87-4B2D-8FA2-14A1453EB545}" type="slidenum">
              <a:rPr lang="en-US" altLang="en-US"/>
              <a:pPr>
                <a:defRPr/>
              </a:pPr>
              <a:t>‹#›</a:t>
            </a:fld>
            <a:endParaRPr lang="en-US" altLang="en-US"/>
          </a:p>
        </p:txBody>
      </p:sp>
    </p:spTree>
    <p:extLst>
      <p:ext uri="{BB962C8B-B14F-4D97-AF65-F5344CB8AC3E}">
        <p14:creationId xmlns:p14="http://schemas.microsoft.com/office/powerpoint/2010/main" val="421469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 xmlns:a16="http://schemas.microsoft.com/office/drawing/2014/main" id="{EA01DA55-890B-4CBF-98FA-802DA3D8F1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 xmlns:a16="http://schemas.microsoft.com/office/drawing/2014/main" id="{46EE019A-F4E1-40A7-9894-698C18133B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 xmlns:a16="http://schemas.microsoft.com/office/drawing/2014/main" id="{99B85C2C-460C-4EFF-A8A2-D0DE11951026}"/>
              </a:ext>
            </a:extLst>
          </p:cNvPr>
          <p:cNvSpPr>
            <a:spLocks noGrp="1" noChangeArrowheads="1"/>
          </p:cNvSpPr>
          <p:nvPr>
            <p:ph type="sldNum" sz="quarter" idx="12"/>
          </p:nvPr>
        </p:nvSpPr>
        <p:spPr>
          <a:ln/>
        </p:spPr>
        <p:txBody>
          <a:bodyPr/>
          <a:lstStyle>
            <a:lvl1pPr>
              <a:defRPr/>
            </a:lvl1pPr>
          </a:lstStyle>
          <a:p>
            <a:pPr>
              <a:defRPr/>
            </a:pPr>
            <a:fld id="{1B73C669-0E25-4956-9E34-890DB9218D0D}" type="slidenum">
              <a:rPr lang="en-US" altLang="en-US"/>
              <a:pPr>
                <a:defRPr/>
              </a:pPr>
              <a:t>‹#›</a:t>
            </a:fld>
            <a:endParaRPr lang="en-US" altLang="en-US"/>
          </a:p>
        </p:txBody>
      </p:sp>
    </p:spTree>
    <p:extLst>
      <p:ext uri="{BB962C8B-B14F-4D97-AF65-F5344CB8AC3E}">
        <p14:creationId xmlns:p14="http://schemas.microsoft.com/office/powerpoint/2010/main" val="1758224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 xmlns:a16="http://schemas.microsoft.com/office/drawing/2014/main" id="{C852ECE9-CB42-4892-804F-697B1679140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 xmlns:a16="http://schemas.microsoft.com/office/drawing/2014/main" id="{FFE60E8E-A701-46FA-955A-54AD19DA6F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 xmlns:a16="http://schemas.microsoft.com/office/drawing/2014/main" id="{28B29508-5989-4EF4-83F7-07E706698004}"/>
              </a:ext>
            </a:extLst>
          </p:cNvPr>
          <p:cNvSpPr>
            <a:spLocks noGrp="1" noChangeArrowheads="1"/>
          </p:cNvSpPr>
          <p:nvPr>
            <p:ph type="sldNum" sz="quarter" idx="12"/>
          </p:nvPr>
        </p:nvSpPr>
        <p:spPr>
          <a:ln/>
        </p:spPr>
        <p:txBody>
          <a:bodyPr/>
          <a:lstStyle>
            <a:lvl1pPr>
              <a:defRPr/>
            </a:lvl1pPr>
          </a:lstStyle>
          <a:p>
            <a:pPr>
              <a:defRPr/>
            </a:pPr>
            <a:fld id="{964BA0F3-A86A-4007-9C55-DB83DA6C51E6}" type="slidenum">
              <a:rPr lang="en-US" altLang="en-US"/>
              <a:pPr>
                <a:defRPr/>
              </a:pPr>
              <a:t>‹#›</a:t>
            </a:fld>
            <a:endParaRPr lang="en-US" altLang="en-US"/>
          </a:p>
        </p:txBody>
      </p:sp>
    </p:spTree>
    <p:extLst>
      <p:ext uri="{BB962C8B-B14F-4D97-AF65-F5344CB8AC3E}">
        <p14:creationId xmlns:p14="http://schemas.microsoft.com/office/powerpoint/2010/main" val="174959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838200" y="2362200"/>
            <a:ext cx="3770313" cy="3724275"/>
          </a:xfrm>
        </p:spPr>
        <p:txBody>
          <a:bodyPr/>
          <a:lstStyle/>
          <a:p>
            <a:pPr lvl="0"/>
            <a:endParaRPr lang="en-US" noProof="0"/>
          </a:p>
        </p:txBody>
      </p:sp>
      <p:sp>
        <p:nvSpPr>
          <p:cNvPr id="4" name="Text Placeholder 3"/>
          <p:cNvSpPr>
            <a:spLocks noGrp="1"/>
          </p:cNvSpPr>
          <p:nvPr>
            <p:ph type="body" sz="half" idx="2"/>
          </p:nvPr>
        </p:nvSpPr>
        <p:spPr>
          <a:xfrm>
            <a:off x="4760913" y="2362200"/>
            <a:ext cx="3770312"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 xmlns:a16="http://schemas.microsoft.com/office/drawing/2014/main" id="{17B865B3-D971-44A1-BD21-1DD0C53BEC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 xmlns:a16="http://schemas.microsoft.com/office/drawing/2014/main" id="{39DD5D59-2C03-4BE9-B2D5-39BF4D2066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 xmlns:a16="http://schemas.microsoft.com/office/drawing/2014/main" id="{6C6346FA-5B3A-419B-A29F-1F3F25DBA1D5}"/>
              </a:ext>
            </a:extLst>
          </p:cNvPr>
          <p:cNvSpPr>
            <a:spLocks noGrp="1" noChangeArrowheads="1"/>
          </p:cNvSpPr>
          <p:nvPr>
            <p:ph type="sldNum" sz="quarter" idx="12"/>
          </p:nvPr>
        </p:nvSpPr>
        <p:spPr>
          <a:ln/>
        </p:spPr>
        <p:txBody>
          <a:bodyPr/>
          <a:lstStyle>
            <a:lvl1pPr>
              <a:defRPr/>
            </a:lvl1pPr>
          </a:lstStyle>
          <a:p>
            <a:pPr>
              <a:defRPr/>
            </a:pPr>
            <a:fld id="{6C3BC526-EB01-4448-9ACA-8256B649C796}" type="slidenum">
              <a:rPr lang="en-US" altLang="en-US"/>
              <a:pPr>
                <a:defRPr/>
              </a:pPr>
              <a:t>‹#›</a:t>
            </a:fld>
            <a:endParaRPr lang="en-US" altLang="en-US"/>
          </a:p>
        </p:txBody>
      </p:sp>
    </p:spTree>
    <p:extLst>
      <p:ext uri="{BB962C8B-B14F-4D97-AF65-F5344CB8AC3E}">
        <p14:creationId xmlns:p14="http://schemas.microsoft.com/office/powerpoint/2010/main" val="4063527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60913" y="2362200"/>
            <a:ext cx="3770312"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 xmlns:a16="http://schemas.microsoft.com/office/drawing/2014/main" id="{854DC74F-FE35-4AF7-BE6B-571EE17B73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 xmlns:a16="http://schemas.microsoft.com/office/drawing/2014/main" id="{AFE3A41B-A581-46F4-B0B8-5BD490D849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 xmlns:a16="http://schemas.microsoft.com/office/drawing/2014/main" id="{85F4205F-D60A-4164-94A4-B1773699C6DA}"/>
              </a:ext>
            </a:extLst>
          </p:cNvPr>
          <p:cNvSpPr>
            <a:spLocks noGrp="1" noChangeArrowheads="1"/>
          </p:cNvSpPr>
          <p:nvPr>
            <p:ph type="sldNum" sz="quarter" idx="12"/>
          </p:nvPr>
        </p:nvSpPr>
        <p:spPr>
          <a:ln/>
        </p:spPr>
        <p:txBody>
          <a:bodyPr/>
          <a:lstStyle>
            <a:lvl1pPr>
              <a:defRPr/>
            </a:lvl1pPr>
          </a:lstStyle>
          <a:p>
            <a:pPr>
              <a:defRPr/>
            </a:pPr>
            <a:fld id="{5F4624B8-65CD-4295-A213-F6382494AE3A}" type="slidenum">
              <a:rPr lang="en-US" altLang="en-US"/>
              <a:pPr>
                <a:defRPr/>
              </a:pPr>
              <a:t>‹#›</a:t>
            </a:fld>
            <a:endParaRPr lang="en-US" altLang="en-US"/>
          </a:p>
        </p:txBody>
      </p:sp>
    </p:spTree>
    <p:extLst>
      <p:ext uri="{BB962C8B-B14F-4D97-AF65-F5344CB8AC3E}">
        <p14:creationId xmlns:p14="http://schemas.microsoft.com/office/powerpoint/2010/main" val="223877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 xmlns:a16="http://schemas.microsoft.com/office/drawing/2014/main" id="{1B4000A2-86FF-4276-B293-40FF2A56F5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 xmlns:a16="http://schemas.microsoft.com/office/drawing/2014/main" id="{5ACA90C7-0AF3-47E5-9C1C-82A8E3CEA4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 xmlns:a16="http://schemas.microsoft.com/office/drawing/2014/main" id="{DCA068A6-F632-49D7-BF5C-526D89DEF2A8}"/>
              </a:ext>
            </a:extLst>
          </p:cNvPr>
          <p:cNvSpPr>
            <a:spLocks noGrp="1" noChangeArrowheads="1"/>
          </p:cNvSpPr>
          <p:nvPr>
            <p:ph type="sldNum" sz="quarter" idx="12"/>
          </p:nvPr>
        </p:nvSpPr>
        <p:spPr>
          <a:ln/>
        </p:spPr>
        <p:txBody>
          <a:bodyPr/>
          <a:lstStyle>
            <a:lvl1pPr>
              <a:defRPr/>
            </a:lvl1pPr>
          </a:lstStyle>
          <a:p>
            <a:pPr>
              <a:defRPr/>
            </a:pPr>
            <a:fld id="{8C67EC6F-E2FE-45FA-871A-19915DA8AC30}" type="slidenum">
              <a:rPr lang="en-US" altLang="en-US"/>
              <a:pPr>
                <a:defRPr/>
              </a:pPr>
              <a:t>‹#›</a:t>
            </a:fld>
            <a:endParaRPr lang="en-US" altLang="en-US"/>
          </a:p>
        </p:txBody>
      </p:sp>
    </p:spTree>
    <p:extLst>
      <p:ext uri="{BB962C8B-B14F-4D97-AF65-F5344CB8AC3E}">
        <p14:creationId xmlns:p14="http://schemas.microsoft.com/office/powerpoint/2010/main" val="248467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1">
            <a:extLst>
              <a:ext uri="{FF2B5EF4-FFF2-40B4-BE49-F238E27FC236}">
                <a16:creationId xmlns="" xmlns:a16="http://schemas.microsoft.com/office/drawing/2014/main" id="{4BB0E2A6-6D8E-419D-B8A9-9517FA13776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 xmlns:a16="http://schemas.microsoft.com/office/drawing/2014/main" id="{547EAEF5-B2CD-4ACB-A919-BE47F71147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 xmlns:a16="http://schemas.microsoft.com/office/drawing/2014/main" id="{A8BAB76D-D7F5-43E3-B3A2-C226AED88F40}"/>
              </a:ext>
            </a:extLst>
          </p:cNvPr>
          <p:cNvSpPr>
            <a:spLocks noGrp="1" noChangeArrowheads="1"/>
          </p:cNvSpPr>
          <p:nvPr>
            <p:ph type="sldNum" sz="quarter" idx="12"/>
          </p:nvPr>
        </p:nvSpPr>
        <p:spPr>
          <a:ln/>
        </p:spPr>
        <p:txBody>
          <a:bodyPr/>
          <a:lstStyle>
            <a:lvl1pPr>
              <a:defRPr/>
            </a:lvl1pPr>
          </a:lstStyle>
          <a:p>
            <a:pPr>
              <a:defRPr/>
            </a:pPr>
            <a:fld id="{2D0258C2-7EB8-4ED4-A14F-A17AAE7F866A}" type="slidenum">
              <a:rPr lang="en-US" altLang="en-US"/>
              <a:pPr>
                <a:defRPr/>
              </a:pPr>
              <a:t>‹#›</a:t>
            </a:fld>
            <a:endParaRPr lang="en-US" altLang="en-US"/>
          </a:p>
        </p:txBody>
      </p:sp>
    </p:spTree>
    <p:extLst>
      <p:ext uri="{BB962C8B-B14F-4D97-AF65-F5344CB8AC3E}">
        <p14:creationId xmlns:p14="http://schemas.microsoft.com/office/powerpoint/2010/main" val="44347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 xmlns:a16="http://schemas.microsoft.com/office/drawing/2014/main" id="{933088BF-6A93-4244-BE06-B4EF0E0C93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 xmlns:a16="http://schemas.microsoft.com/office/drawing/2014/main" id="{CFCA75A2-6292-4E55-83A7-3185375FB4B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 xmlns:a16="http://schemas.microsoft.com/office/drawing/2014/main" id="{3A16D725-7DD0-4FEC-881D-8C165157F8B8}"/>
              </a:ext>
            </a:extLst>
          </p:cNvPr>
          <p:cNvSpPr>
            <a:spLocks noGrp="1" noChangeArrowheads="1"/>
          </p:cNvSpPr>
          <p:nvPr>
            <p:ph type="sldNum" sz="quarter" idx="12"/>
          </p:nvPr>
        </p:nvSpPr>
        <p:spPr>
          <a:ln/>
        </p:spPr>
        <p:txBody>
          <a:bodyPr/>
          <a:lstStyle>
            <a:lvl1pPr>
              <a:defRPr/>
            </a:lvl1pPr>
          </a:lstStyle>
          <a:p>
            <a:pPr>
              <a:defRPr/>
            </a:pPr>
            <a:fld id="{4BD137F0-73B0-4AAF-A946-E326A559FBEA}" type="slidenum">
              <a:rPr lang="en-US" altLang="en-US"/>
              <a:pPr>
                <a:defRPr/>
              </a:pPr>
              <a:t>‹#›</a:t>
            </a:fld>
            <a:endParaRPr lang="en-US" altLang="en-US"/>
          </a:p>
        </p:txBody>
      </p:sp>
    </p:spTree>
    <p:extLst>
      <p:ext uri="{BB962C8B-B14F-4D97-AF65-F5344CB8AC3E}">
        <p14:creationId xmlns:p14="http://schemas.microsoft.com/office/powerpoint/2010/main" val="12956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 xmlns:a16="http://schemas.microsoft.com/office/drawing/2014/main" id="{D19DE6D2-5B62-40B6-BE59-E9AD315414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a:extLst>
              <a:ext uri="{FF2B5EF4-FFF2-40B4-BE49-F238E27FC236}">
                <a16:creationId xmlns="" xmlns:a16="http://schemas.microsoft.com/office/drawing/2014/main" id="{30D1158F-C2F6-41DC-B0E6-E964F8F60E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a:extLst>
              <a:ext uri="{FF2B5EF4-FFF2-40B4-BE49-F238E27FC236}">
                <a16:creationId xmlns="" xmlns:a16="http://schemas.microsoft.com/office/drawing/2014/main" id="{133CA000-533F-4F7D-819F-DBEF3D9E3BF4}"/>
              </a:ext>
            </a:extLst>
          </p:cNvPr>
          <p:cNvSpPr>
            <a:spLocks noGrp="1" noChangeArrowheads="1"/>
          </p:cNvSpPr>
          <p:nvPr>
            <p:ph type="sldNum" sz="quarter" idx="12"/>
          </p:nvPr>
        </p:nvSpPr>
        <p:spPr>
          <a:ln/>
        </p:spPr>
        <p:txBody>
          <a:bodyPr/>
          <a:lstStyle>
            <a:lvl1pPr>
              <a:defRPr/>
            </a:lvl1pPr>
          </a:lstStyle>
          <a:p>
            <a:pPr>
              <a:defRPr/>
            </a:pPr>
            <a:fld id="{4700BED4-F7F1-4595-A7D1-C97E2BFAA5B8}" type="slidenum">
              <a:rPr lang="en-US" altLang="en-US"/>
              <a:pPr>
                <a:defRPr/>
              </a:pPr>
              <a:t>‹#›</a:t>
            </a:fld>
            <a:endParaRPr lang="en-US" altLang="en-US"/>
          </a:p>
        </p:txBody>
      </p:sp>
    </p:spTree>
    <p:extLst>
      <p:ext uri="{BB962C8B-B14F-4D97-AF65-F5344CB8AC3E}">
        <p14:creationId xmlns:p14="http://schemas.microsoft.com/office/powerpoint/2010/main" val="2175390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 xmlns:a16="http://schemas.microsoft.com/office/drawing/2014/main" id="{0DE0CABA-083B-4B2A-A187-E91A38E3CA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a:extLst>
              <a:ext uri="{FF2B5EF4-FFF2-40B4-BE49-F238E27FC236}">
                <a16:creationId xmlns="" xmlns:a16="http://schemas.microsoft.com/office/drawing/2014/main" id="{2288263E-C5F1-41DF-B4C8-90C76ED1F7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a:extLst>
              <a:ext uri="{FF2B5EF4-FFF2-40B4-BE49-F238E27FC236}">
                <a16:creationId xmlns="" xmlns:a16="http://schemas.microsoft.com/office/drawing/2014/main" id="{2D59D376-6D8B-4A7C-9B29-5579117BF3FF}"/>
              </a:ext>
            </a:extLst>
          </p:cNvPr>
          <p:cNvSpPr>
            <a:spLocks noGrp="1" noChangeArrowheads="1"/>
          </p:cNvSpPr>
          <p:nvPr>
            <p:ph type="sldNum" sz="quarter" idx="12"/>
          </p:nvPr>
        </p:nvSpPr>
        <p:spPr>
          <a:ln/>
        </p:spPr>
        <p:txBody>
          <a:bodyPr/>
          <a:lstStyle>
            <a:lvl1pPr>
              <a:defRPr/>
            </a:lvl1pPr>
          </a:lstStyle>
          <a:p>
            <a:pPr>
              <a:defRPr/>
            </a:pPr>
            <a:fld id="{9114238C-36C7-4014-B169-A14F4102342A}" type="slidenum">
              <a:rPr lang="en-US" altLang="en-US"/>
              <a:pPr>
                <a:defRPr/>
              </a:pPr>
              <a:t>‹#›</a:t>
            </a:fld>
            <a:endParaRPr lang="en-US" altLang="en-US"/>
          </a:p>
        </p:txBody>
      </p:sp>
    </p:spTree>
    <p:extLst>
      <p:ext uri="{BB962C8B-B14F-4D97-AF65-F5344CB8AC3E}">
        <p14:creationId xmlns:p14="http://schemas.microsoft.com/office/powerpoint/2010/main" val="168232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 xmlns:a16="http://schemas.microsoft.com/office/drawing/2014/main" id="{7184A720-C9D2-492F-9FA5-9159EA1B89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a:extLst>
              <a:ext uri="{FF2B5EF4-FFF2-40B4-BE49-F238E27FC236}">
                <a16:creationId xmlns="" xmlns:a16="http://schemas.microsoft.com/office/drawing/2014/main" id="{254F9F67-E128-449C-A4CC-9BE3089A500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a:extLst>
              <a:ext uri="{FF2B5EF4-FFF2-40B4-BE49-F238E27FC236}">
                <a16:creationId xmlns="" xmlns:a16="http://schemas.microsoft.com/office/drawing/2014/main" id="{689A08F1-2472-4A81-9995-B5B4C9114464}"/>
              </a:ext>
            </a:extLst>
          </p:cNvPr>
          <p:cNvSpPr>
            <a:spLocks noGrp="1" noChangeArrowheads="1"/>
          </p:cNvSpPr>
          <p:nvPr>
            <p:ph type="sldNum" sz="quarter" idx="12"/>
          </p:nvPr>
        </p:nvSpPr>
        <p:spPr>
          <a:ln/>
        </p:spPr>
        <p:txBody>
          <a:bodyPr/>
          <a:lstStyle>
            <a:lvl1pPr>
              <a:defRPr/>
            </a:lvl1pPr>
          </a:lstStyle>
          <a:p>
            <a:pPr>
              <a:defRPr/>
            </a:pPr>
            <a:fld id="{8788AF36-1298-44AB-93A5-492028848FFB}" type="slidenum">
              <a:rPr lang="en-US" altLang="en-US"/>
              <a:pPr>
                <a:defRPr/>
              </a:pPr>
              <a:t>‹#›</a:t>
            </a:fld>
            <a:endParaRPr lang="en-US" altLang="en-US"/>
          </a:p>
        </p:txBody>
      </p:sp>
    </p:spTree>
    <p:extLst>
      <p:ext uri="{BB962C8B-B14F-4D97-AF65-F5344CB8AC3E}">
        <p14:creationId xmlns:p14="http://schemas.microsoft.com/office/powerpoint/2010/main" val="90792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1">
            <a:extLst>
              <a:ext uri="{FF2B5EF4-FFF2-40B4-BE49-F238E27FC236}">
                <a16:creationId xmlns="" xmlns:a16="http://schemas.microsoft.com/office/drawing/2014/main" id="{7986B417-C836-4663-8D4D-45195CC3C7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 xmlns:a16="http://schemas.microsoft.com/office/drawing/2014/main" id="{2B2351BB-D2CB-43F1-A4E6-3EEC6814374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 xmlns:a16="http://schemas.microsoft.com/office/drawing/2014/main" id="{7B08CBBA-C61A-43E9-BE00-08D5DE293A57}"/>
              </a:ext>
            </a:extLst>
          </p:cNvPr>
          <p:cNvSpPr>
            <a:spLocks noGrp="1" noChangeArrowheads="1"/>
          </p:cNvSpPr>
          <p:nvPr>
            <p:ph type="sldNum" sz="quarter" idx="12"/>
          </p:nvPr>
        </p:nvSpPr>
        <p:spPr>
          <a:ln/>
        </p:spPr>
        <p:txBody>
          <a:bodyPr/>
          <a:lstStyle>
            <a:lvl1pPr>
              <a:defRPr/>
            </a:lvl1pPr>
          </a:lstStyle>
          <a:p>
            <a:pPr>
              <a:defRPr/>
            </a:pPr>
            <a:fld id="{B21889A5-B433-444D-A9CF-89A3DCF63794}" type="slidenum">
              <a:rPr lang="en-US" altLang="en-US"/>
              <a:pPr>
                <a:defRPr/>
              </a:pPr>
              <a:t>‹#›</a:t>
            </a:fld>
            <a:endParaRPr lang="en-US" altLang="en-US"/>
          </a:p>
        </p:txBody>
      </p:sp>
    </p:spTree>
    <p:extLst>
      <p:ext uri="{BB962C8B-B14F-4D97-AF65-F5344CB8AC3E}">
        <p14:creationId xmlns:p14="http://schemas.microsoft.com/office/powerpoint/2010/main" val="267158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1">
            <a:extLst>
              <a:ext uri="{FF2B5EF4-FFF2-40B4-BE49-F238E27FC236}">
                <a16:creationId xmlns="" xmlns:a16="http://schemas.microsoft.com/office/drawing/2014/main" id="{62C9786D-7F7E-4F0F-B483-61F9858E66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 xmlns:a16="http://schemas.microsoft.com/office/drawing/2014/main" id="{578E29A4-7C85-49B7-BBC1-C81C16BDE3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 xmlns:a16="http://schemas.microsoft.com/office/drawing/2014/main" id="{C80DF79B-1B90-437E-ACD9-FDD75EE3A77C}"/>
              </a:ext>
            </a:extLst>
          </p:cNvPr>
          <p:cNvSpPr>
            <a:spLocks noGrp="1" noChangeArrowheads="1"/>
          </p:cNvSpPr>
          <p:nvPr>
            <p:ph type="sldNum" sz="quarter" idx="12"/>
          </p:nvPr>
        </p:nvSpPr>
        <p:spPr>
          <a:ln/>
        </p:spPr>
        <p:txBody>
          <a:bodyPr/>
          <a:lstStyle>
            <a:lvl1pPr>
              <a:defRPr/>
            </a:lvl1pPr>
          </a:lstStyle>
          <a:p>
            <a:pPr>
              <a:defRPr/>
            </a:pPr>
            <a:fld id="{6C1539B8-CC2C-446B-82D6-EF40FCBCF084}" type="slidenum">
              <a:rPr lang="en-US" altLang="en-US"/>
              <a:pPr>
                <a:defRPr/>
              </a:pPr>
              <a:t>‹#›</a:t>
            </a:fld>
            <a:endParaRPr lang="en-US" altLang="en-US"/>
          </a:p>
        </p:txBody>
      </p:sp>
    </p:spTree>
    <p:extLst>
      <p:ext uri="{BB962C8B-B14F-4D97-AF65-F5344CB8AC3E}">
        <p14:creationId xmlns:p14="http://schemas.microsoft.com/office/powerpoint/2010/main" val="66429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 xmlns:a16="http://schemas.microsoft.com/office/drawing/2014/main" id="{7764214F-A71B-4B78-A923-E9ECF0A22C97}"/>
              </a:ext>
            </a:extLst>
          </p:cNvPr>
          <p:cNvGrpSpPr>
            <a:grpSpLocks/>
          </p:cNvGrpSpPr>
          <p:nvPr/>
        </p:nvGrpSpPr>
        <p:grpSpPr bwMode="auto">
          <a:xfrm>
            <a:off x="0" y="0"/>
            <a:ext cx="7620000" cy="6858000"/>
            <a:chOff x="0" y="0"/>
            <a:chExt cx="4800" cy="4320"/>
          </a:xfrm>
        </p:grpSpPr>
        <p:grpSp>
          <p:nvGrpSpPr>
            <p:cNvPr id="1032" name="Group 3">
              <a:extLst>
                <a:ext uri="{FF2B5EF4-FFF2-40B4-BE49-F238E27FC236}">
                  <a16:creationId xmlns="" xmlns:a16="http://schemas.microsoft.com/office/drawing/2014/main" id="{F40A31AD-634E-489A-9892-AF2D37AA8130}"/>
                </a:ext>
              </a:extLst>
            </p:cNvPr>
            <p:cNvGrpSpPr>
              <a:grpSpLocks/>
            </p:cNvGrpSpPr>
            <p:nvPr userDrawn="1"/>
          </p:nvGrpSpPr>
          <p:grpSpPr bwMode="auto">
            <a:xfrm>
              <a:off x="0" y="0"/>
              <a:ext cx="2016" cy="4320"/>
              <a:chOff x="0" y="0"/>
              <a:chExt cx="2016" cy="4320"/>
            </a:xfrm>
          </p:grpSpPr>
          <p:sp>
            <p:nvSpPr>
              <p:cNvPr id="1036" name="Rectangle 4">
                <a:extLst>
                  <a:ext uri="{FF2B5EF4-FFF2-40B4-BE49-F238E27FC236}">
                    <a16:creationId xmlns="" xmlns:a16="http://schemas.microsoft.com/office/drawing/2014/main" id="{CB9D327E-27CB-4569-88A8-B21C090E3BD4}"/>
                  </a:ext>
                </a:extLst>
              </p:cNvPr>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37" name="Freeform 5">
                <a:extLst>
                  <a:ext uri="{FF2B5EF4-FFF2-40B4-BE49-F238E27FC236}">
                    <a16:creationId xmlns="" xmlns:a16="http://schemas.microsoft.com/office/drawing/2014/main" id="{9583CE3F-0D70-4D49-9AA6-6FBFBF4F89C8}"/>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33" name="Group 6">
              <a:extLst>
                <a:ext uri="{FF2B5EF4-FFF2-40B4-BE49-F238E27FC236}">
                  <a16:creationId xmlns="" xmlns:a16="http://schemas.microsoft.com/office/drawing/2014/main" id="{0260C665-D287-4F52-85A7-D83306ACFFCE}"/>
                </a:ext>
              </a:extLst>
            </p:cNvPr>
            <p:cNvGrpSpPr>
              <a:grpSpLocks/>
            </p:cNvGrpSpPr>
            <p:nvPr/>
          </p:nvGrpSpPr>
          <p:grpSpPr bwMode="auto">
            <a:xfrm>
              <a:off x="144" y="1248"/>
              <a:ext cx="4656" cy="201"/>
              <a:chOff x="144" y="1248"/>
              <a:chExt cx="4656" cy="201"/>
            </a:xfrm>
          </p:grpSpPr>
          <p:sp>
            <p:nvSpPr>
              <p:cNvPr id="1034" name="AutoShape 7">
                <a:extLst>
                  <a:ext uri="{FF2B5EF4-FFF2-40B4-BE49-F238E27FC236}">
                    <a16:creationId xmlns="" xmlns:a16="http://schemas.microsoft.com/office/drawing/2014/main" id="{616BEBB2-8D6B-4ED3-BC54-44C3B731D5BF}"/>
                  </a:ext>
                </a:extLst>
              </p:cNvPr>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35" name="AutoShape 8">
                <a:extLst>
                  <a:ext uri="{FF2B5EF4-FFF2-40B4-BE49-F238E27FC236}">
                    <a16:creationId xmlns="" xmlns:a16="http://schemas.microsoft.com/office/drawing/2014/main" id="{44D5E7D0-8D88-4266-839C-2A0A113032A8}"/>
                  </a:ext>
                </a:extLst>
              </p:cNvPr>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grpSp>
      </p:grpSp>
      <p:sp>
        <p:nvSpPr>
          <p:cNvPr id="1027" name="AutoShape 9">
            <a:extLst>
              <a:ext uri="{FF2B5EF4-FFF2-40B4-BE49-F238E27FC236}">
                <a16:creationId xmlns="" xmlns:a16="http://schemas.microsoft.com/office/drawing/2014/main" id="{378FADAC-A19D-43B9-A41F-8D3BDE0FB023}"/>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a:extLst>
              <a:ext uri="{FF2B5EF4-FFF2-40B4-BE49-F238E27FC236}">
                <a16:creationId xmlns="" xmlns:a16="http://schemas.microsoft.com/office/drawing/2014/main" id="{2D917675-E194-44B8-9F56-B91DA4210355}"/>
              </a:ext>
            </a:extLst>
          </p:cNvPr>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5" name="Rectangle 11">
            <a:extLst>
              <a:ext uri="{FF2B5EF4-FFF2-40B4-BE49-F238E27FC236}">
                <a16:creationId xmlns="" xmlns:a16="http://schemas.microsoft.com/office/drawing/2014/main" id="{84FF84F9-4E0C-4B05-B048-53F53A6EBF60}"/>
              </a:ext>
            </a:extLst>
          </p:cNvPr>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endParaRPr lang="en-US" altLang="en-US"/>
          </a:p>
        </p:txBody>
      </p:sp>
      <p:sp>
        <p:nvSpPr>
          <p:cNvPr id="6156" name="Rectangle 12">
            <a:extLst>
              <a:ext uri="{FF2B5EF4-FFF2-40B4-BE49-F238E27FC236}">
                <a16:creationId xmlns="" xmlns:a16="http://schemas.microsoft.com/office/drawing/2014/main" id="{E0C04908-810B-489A-A968-989CE88E341D}"/>
              </a:ext>
            </a:extLst>
          </p:cNvPr>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ltLang="en-US"/>
          </a:p>
        </p:txBody>
      </p:sp>
      <p:sp>
        <p:nvSpPr>
          <p:cNvPr id="6157" name="Rectangle 13">
            <a:extLst>
              <a:ext uri="{FF2B5EF4-FFF2-40B4-BE49-F238E27FC236}">
                <a16:creationId xmlns="" xmlns:a16="http://schemas.microsoft.com/office/drawing/2014/main" id="{6B05AEB6-5370-4D36-BDC3-C7859A08663A}"/>
              </a:ext>
            </a:extLst>
          </p:cNvPr>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a:defRPr/>
            </a:pPr>
            <a:fld id="{A0B9DD63-13A5-439B-8B80-C186C0B4FC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3"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Lst>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eldercareanswers.com/event/OurAgingNation201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 xmlns:a16="http://schemas.microsoft.com/office/drawing/2014/main" id="{56889315-FA77-48A9-9F0E-FC16054A0536}"/>
              </a:ext>
            </a:extLst>
          </p:cNvPr>
          <p:cNvSpPr>
            <a:spLocks noGrp="1"/>
          </p:cNvSpPr>
          <p:nvPr>
            <p:ph type="title"/>
          </p:nvPr>
        </p:nvSpPr>
        <p:spPr>
          <a:xfrm>
            <a:off x="685800" y="381000"/>
            <a:ext cx="8001000" cy="1676400"/>
          </a:xfrm>
        </p:spPr>
        <p:txBody>
          <a:bodyPr/>
          <a:lstStyle/>
          <a:p>
            <a:pPr algn="ctr">
              <a:defRPr/>
            </a:pPr>
            <a:r>
              <a:rPr lang="en-US" altLang="en-US" sz="3200" dirty="0"/>
              <a:t>Natural Strategies for Bone Health</a:t>
            </a:r>
            <a:r>
              <a:rPr lang="en-US" altLang="en-US" dirty="0"/>
              <a:t/>
            </a:r>
            <a:br>
              <a:rPr lang="en-US" altLang="en-US" dirty="0"/>
            </a:br>
            <a:r>
              <a:rPr lang="en-US" altLang="en-US" sz="2600" dirty="0">
                <a:solidFill>
                  <a:schemeClr val="tx1">
                    <a:lumMod val="60000"/>
                    <a:lumOff val="40000"/>
                  </a:schemeClr>
                </a:solidFill>
              </a:rPr>
              <a:t>Kathy Napoli, RD, MA</a:t>
            </a:r>
          </a:p>
        </p:txBody>
      </p:sp>
      <p:sp>
        <p:nvSpPr>
          <p:cNvPr id="5123" name="Content Placeholder 2">
            <a:extLst>
              <a:ext uri="{FF2B5EF4-FFF2-40B4-BE49-F238E27FC236}">
                <a16:creationId xmlns="" xmlns:a16="http://schemas.microsoft.com/office/drawing/2014/main" id="{7868CDF2-C82A-4305-8073-650C14474022}"/>
              </a:ext>
            </a:extLst>
          </p:cNvPr>
          <p:cNvSpPr>
            <a:spLocks noGrp="1"/>
          </p:cNvSpPr>
          <p:nvPr>
            <p:ph idx="1"/>
          </p:nvPr>
        </p:nvSpPr>
        <p:spPr>
          <a:xfrm>
            <a:off x="2052638" y="5559425"/>
            <a:ext cx="7693025" cy="3724275"/>
          </a:xfrm>
        </p:spPr>
        <p:txBody>
          <a:bodyPr/>
          <a:lstStyle/>
          <a:p>
            <a:pPr>
              <a:defRPr/>
            </a:pPr>
            <a:r>
              <a:rPr lang="en-US" altLang="en-US" dirty="0">
                <a:solidFill>
                  <a:schemeClr val="tx1">
                    <a:lumMod val="60000"/>
                    <a:lumOff val="40000"/>
                  </a:schemeClr>
                </a:solidFill>
              </a:rPr>
              <a:t>Kathy Napoli, RD, MA</a:t>
            </a:r>
            <a:endParaRPr lang="en-US" altLang="en-US" dirty="0"/>
          </a:p>
        </p:txBody>
      </p:sp>
      <p:pic>
        <p:nvPicPr>
          <p:cNvPr id="5124" name="Picture 2" descr="ArtOfAgingHero_v1MM_WEB">
            <a:extLst>
              <a:ext uri="{FF2B5EF4-FFF2-40B4-BE49-F238E27FC236}">
                <a16:creationId xmlns="" xmlns:a16="http://schemas.microsoft.com/office/drawing/2014/main" id="{862E68C8-ECC5-4B45-B268-FCDEA522F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71800"/>
            <a:ext cx="6189663"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 xmlns:a16="http://schemas.microsoft.com/office/drawing/2014/main" id="{80F0A936-41AD-4EAC-96EE-27A665DDDE4E}"/>
              </a:ext>
            </a:extLst>
          </p:cNvPr>
          <p:cNvSpPr>
            <a:spLocks noGrp="1" noChangeArrowheads="1"/>
          </p:cNvSpPr>
          <p:nvPr>
            <p:ph type="title"/>
          </p:nvPr>
        </p:nvSpPr>
        <p:spPr/>
        <p:txBody>
          <a:bodyPr/>
          <a:lstStyle/>
          <a:p>
            <a:pPr eaLnBrk="1" hangingPunct="1"/>
            <a:r>
              <a:rPr lang="en-US" altLang="en-US" sz="3200" dirty="0"/>
              <a:t>Calcium and magnesium requirements</a:t>
            </a:r>
          </a:p>
        </p:txBody>
      </p:sp>
      <p:sp>
        <p:nvSpPr>
          <p:cNvPr id="23555" name="Rectangle 3">
            <a:extLst>
              <a:ext uri="{FF2B5EF4-FFF2-40B4-BE49-F238E27FC236}">
                <a16:creationId xmlns="" xmlns:a16="http://schemas.microsoft.com/office/drawing/2014/main" id="{EB399691-9AF2-4BCF-A098-E4E0FC8926DE}"/>
              </a:ext>
            </a:extLst>
          </p:cNvPr>
          <p:cNvSpPr>
            <a:spLocks noGrp="1" noChangeArrowheads="1"/>
          </p:cNvSpPr>
          <p:nvPr>
            <p:ph type="body" idx="1"/>
          </p:nvPr>
        </p:nvSpPr>
        <p:spPr>
          <a:xfrm>
            <a:off x="762000" y="2286000"/>
            <a:ext cx="7724307" cy="3886200"/>
          </a:xfrm>
        </p:spPr>
        <p:txBody>
          <a:bodyPr/>
          <a:lstStyle/>
          <a:p>
            <a:pPr eaLnBrk="1" hangingPunct="1">
              <a:lnSpc>
                <a:spcPct val="80000"/>
              </a:lnSpc>
              <a:buFont typeface="Wingdings" panose="05000000000000000000" pitchFamily="2" charset="2"/>
              <a:buNone/>
            </a:pPr>
            <a:r>
              <a:rPr lang="en-US" altLang="en-US" sz="2400" b="1" dirty="0"/>
              <a:t>Calcium requirements (diet and supplements)</a:t>
            </a:r>
          </a:p>
          <a:p>
            <a:pPr lvl="1" eaLnBrk="1" hangingPunct="1">
              <a:lnSpc>
                <a:spcPct val="80000"/>
              </a:lnSpc>
            </a:pPr>
            <a:r>
              <a:rPr lang="en-US" altLang="en-US" b="1" dirty="0">
                <a:solidFill>
                  <a:srgbClr val="0070C0"/>
                </a:solidFill>
              </a:rPr>
              <a:t>1000 mg-- women age 19-50; men up to 70 yrs.</a:t>
            </a:r>
          </a:p>
          <a:p>
            <a:pPr lvl="1" eaLnBrk="1" hangingPunct="1">
              <a:lnSpc>
                <a:spcPct val="80000"/>
              </a:lnSpc>
            </a:pPr>
            <a:r>
              <a:rPr lang="en-US" altLang="en-US" b="1" dirty="0">
                <a:solidFill>
                  <a:srgbClr val="0070C0"/>
                </a:solidFill>
              </a:rPr>
              <a:t>1200 mg-- women &gt;50 </a:t>
            </a:r>
            <a:r>
              <a:rPr lang="en-US" altLang="en-US" b="1" dirty="0" err="1">
                <a:solidFill>
                  <a:srgbClr val="0070C0"/>
                </a:solidFill>
              </a:rPr>
              <a:t>yrs</a:t>
            </a:r>
            <a:r>
              <a:rPr lang="en-US" altLang="en-US" b="1" dirty="0">
                <a:solidFill>
                  <a:srgbClr val="0070C0"/>
                </a:solidFill>
              </a:rPr>
              <a:t>; men &gt;70 yrs.</a:t>
            </a:r>
          </a:p>
          <a:p>
            <a:pPr eaLnBrk="1" hangingPunct="1">
              <a:lnSpc>
                <a:spcPct val="80000"/>
              </a:lnSpc>
              <a:buFont typeface="Wingdings" panose="05000000000000000000" pitchFamily="2" charset="2"/>
              <a:buNone/>
            </a:pPr>
            <a:r>
              <a:rPr lang="en-US" altLang="en-US" sz="2400" b="1" dirty="0"/>
              <a:t>Magnesium requirements</a:t>
            </a:r>
          </a:p>
          <a:p>
            <a:pPr eaLnBrk="1" hangingPunct="1">
              <a:lnSpc>
                <a:spcPct val="80000"/>
              </a:lnSpc>
              <a:buFont typeface="Wingdings" panose="05000000000000000000" pitchFamily="2" charset="2"/>
              <a:buNone/>
            </a:pPr>
            <a:r>
              <a:rPr lang="en-US" altLang="en-US" sz="2400" b="1" dirty="0"/>
              <a:t>	</a:t>
            </a:r>
            <a:r>
              <a:rPr lang="en-US" altLang="en-US" sz="2000" dirty="0"/>
              <a:t>Increases bone mineral density by boosting bone-building hormones. Increase of 2% BMD for every 100 mg magnesium/day </a:t>
            </a:r>
            <a:r>
              <a:rPr lang="en-US" altLang="en-US" sz="1600" i="1" dirty="0"/>
              <a:t>(J </a:t>
            </a:r>
            <a:r>
              <a:rPr lang="en-US" altLang="en-US" sz="1600" i="1" dirty="0" err="1"/>
              <a:t>Amer</a:t>
            </a:r>
            <a:r>
              <a:rPr lang="en-US" altLang="en-US" sz="1600" i="1" dirty="0"/>
              <a:t> </a:t>
            </a:r>
            <a:r>
              <a:rPr lang="en-US" altLang="en-US" sz="1600" i="1" dirty="0" err="1"/>
              <a:t>Geratrics</a:t>
            </a:r>
            <a:r>
              <a:rPr lang="en-US" altLang="en-US" sz="1600" i="1" dirty="0"/>
              <a:t> Society, Nov. 2005).</a:t>
            </a:r>
            <a:r>
              <a:rPr lang="en-US" altLang="en-US" i="1" dirty="0"/>
              <a:t> </a:t>
            </a:r>
          </a:p>
          <a:p>
            <a:pPr lvl="1" eaLnBrk="1" hangingPunct="1">
              <a:lnSpc>
                <a:spcPct val="80000"/>
              </a:lnSpc>
            </a:pPr>
            <a:r>
              <a:rPr lang="en-US" altLang="en-US" sz="2000" dirty="0"/>
              <a:t>Helps us absorb calcium.</a:t>
            </a:r>
          </a:p>
          <a:p>
            <a:pPr lvl="1" eaLnBrk="1" hangingPunct="1">
              <a:lnSpc>
                <a:spcPct val="80000"/>
              </a:lnSpc>
            </a:pPr>
            <a:r>
              <a:rPr lang="en-US" altLang="en-US" sz="2000" dirty="0"/>
              <a:t>Activates vitamin D</a:t>
            </a:r>
          </a:p>
          <a:p>
            <a:pPr lvl="1" eaLnBrk="1" hangingPunct="1">
              <a:lnSpc>
                <a:spcPct val="80000"/>
              </a:lnSpc>
            </a:pPr>
            <a:r>
              <a:rPr lang="en-US" altLang="en-US" sz="2000" dirty="0"/>
              <a:t>As we age, our body absorbs less magnesium and excretes more.</a:t>
            </a:r>
          </a:p>
          <a:p>
            <a:pPr lvl="1" eaLnBrk="1" hangingPunct="1">
              <a:lnSpc>
                <a:spcPct val="80000"/>
              </a:lnSpc>
            </a:pPr>
            <a:r>
              <a:rPr lang="en-US" altLang="en-US" sz="2200" b="1" dirty="0">
                <a:solidFill>
                  <a:srgbClr val="0070C0"/>
                </a:solidFill>
              </a:rPr>
              <a:t>400-700 mg is recommended (425 mg is RDA.)</a:t>
            </a:r>
          </a:p>
          <a:p>
            <a:pPr eaLnBrk="1" hangingPunct="1">
              <a:lnSpc>
                <a:spcPct val="80000"/>
              </a:lnSpc>
            </a:pPr>
            <a:endParaRPr lang="en-US" altLang="en-US"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 xmlns:a16="http://schemas.microsoft.com/office/drawing/2014/main" id="{957F2DDF-D50B-456E-B1EC-C90D33B2EAEC}"/>
              </a:ext>
            </a:extLst>
          </p:cNvPr>
          <p:cNvSpPr>
            <a:spLocks noGrp="1" noChangeArrowheads="1"/>
          </p:cNvSpPr>
          <p:nvPr>
            <p:ph type="title"/>
          </p:nvPr>
        </p:nvSpPr>
        <p:spPr/>
        <p:txBody>
          <a:bodyPr/>
          <a:lstStyle/>
          <a:p>
            <a:pPr eaLnBrk="1" hangingPunct="1"/>
            <a:r>
              <a:rPr lang="en-US" altLang="en-US"/>
              <a:t>Calcium &amp; magnesium foods</a:t>
            </a:r>
          </a:p>
        </p:txBody>
      </p:sp>
      <p:sp>
        <p:nvSpPr>
          <p:cNvPr id="25603" name="Rectangle 3">
            <a:extLst>
              <a:ext uri="{FF2B5EF4-FFF2-40B4-BE49-F238E27FC236}">
                <a16:creationId xmlns="" xmlns:a16="http://schemas.microsoft.com/office/drawing/2014/main" id="{F2E2A342-16D4-4808-9C2C-8BD184BAAABC}"/>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b="1" dirty="0"/>
              <a:t>Calcium Foods</a:t>
            </a:r>
            <a:endParaRPr lang="en-US" altLang="en-US" sz="2000" b="1" dirty="0">
              <a:solidFill>
                <a:srgbClr val="0070C0"/>
              </a:solidFill>
            </a:endParaRPr>
          </a:p>
          <a:p>
            <a:pPr marL="669925" lvl="1" indent="-325438" eaLnBrk="1" hangingPunct="1">
              <a:lnSpc>
                <a:spcPct val="90000"/>
              </a:lnSpc>
            </a:pPr>
            <a:r>
              <a:rPr lang="en-US" altLang="en-US" b="1" dirty="0"/>
              <a:t>Dairy:</a:t>
            </a:r>
            <a:r>
              <a:rPr lang="en-US" altLang="en-US" dirty="0"/>
              <a:t> </a:t>
            </a:r>
            <a:r>
              <a:rPr lang="en-US" altLang="en-US" sz="2200" dirty="0"/>
              <a:t>yogurt, milk, cheese, kefir.</a:t>
            </a:r>
          </a:p>
          <a:p>
            <a:pPr marL="669925" lvl="1" indent="-325438" eaLnBrk="1" hangingPunct="1">
              <a:lnSpc>
                <a:spcPct val="90000"/>
              </a:lnSpc>
            </a:pPr>
            <a:r>
              <a:rPr lang="en-US" altLang="en-US" b="1" dirty="0"/>
              <a:t>Non-dairy:</a:t>
            </a:r>
            <a:r>
              <a:rPr lang="en-US" altLang="en-US" dirty="0"/>
              <a:t> </a:t>
            </a:r>
            <a:r>
              <a:rPr lang="en-US" altLang="en-US" sz="2200" dirty="0"/>
              <a:t>canned sardines &amp; salmon, green vegetables, turnip greens, Brussel sprouts, edamame, dried figs, white beans, almonds.</a:t>
            </a:r>
          </a:p>
          <a:p>
            <a:pPr marL="669925" lvl="1" indent="-325438" eaLnBrk="1" hangingPunct="1">
              <a:lnSpc>
                <a:spcPct val="90000"/>
              </a:lnSpc>
            </a:pPr>
            <a:r>
              <a:rPr lang="en-US" altLang="en-US" sz="1800" b="1" dirty="0">
                <a:solidFill>
                  <a:srgbClr val="0070C0"/>
                </a:solidFill>
              </a:rPr>
              <a:t>See National Osteoporosis Foundation (NOF) for list of calcium foods.</a:t>
            </a:r>
            <a:endParaRPr lang="en-US" altLang="en-US" sz="1800" dirty="0"/>
          </a:p>
          <a:p>
            <a:pPr eaLnBrk="1" hangingPunct="1">
              <a:lnSpc>
                <a:spcPct val="90000"/>
              </a:lnSpc>
              <a:buFont typeface="Wingdings" panose="05000000000000000000" pitchFamily="2" charset="2"/>
              <a:buNone/>
            </a:pPr>
            <a:r>
              <a:rPr lang="en-US" altLang="en-US" b="1" dirty="0"/>
              <a:t>Magnesium Foods</a:t>
            </a:r>
            <a:endParaRPr lang="en-US" altLang="en-US" dirty="0"/>
          </a:p>
          <a:p>
            <a:pPr marL="1022350" lvl="2" indent="-350838" eaLnBrk="1" hangingPunct="1">
              <a:lnSpc>
                <a:spcPct val="90000"/>
              </a:lnSpc>
            </a:pPr>
            <a:r>
              <a:rPr lang="en-US" altLang="en-US" b="1" dirty="0"/>
              <a:t>Sources</a:t>
            </a:r>
            <a:r>
              <a:rPr lang="en-US" altLang="en-US" dirty="0"/>
              <a:t>: beans, whole grains, nuts, seeds, legumes, avocados, leafy greens, asparagus, and wheat germ, bananas, oranges, squash.</a:t>
            </a:r>
          </a:p>
          <a:p>
            <a:pPr marL="1022350" lvl="2" indent="-350838" eaLnBrk="1" hangingPunct="1">
              <a:lnSpc>
                <a:spcPct val="90000"/>
              </a:lnSpc>
            </a:pPr>
            <a:endParaRPr lang="en-US" altLang="en-US" sz="2200" dirty="0"/>
          </a:p>
          <a:p>
            <a:pPr eaLnBrk="1" hangingPunct="1">
              <a:lnSpc>
                <a:spcPct val="90000"/>
              </a:lnSpc>
            </a:pPr>
            <a:endParaRPr lang="en-US" altLang="en-US" sz="2200" dirty="0"/>
          </a:p>
          <a:p>
            <a:pPr eaLnBrk="1" hangingPunct="1">
              <a:lnSpc>
                <a:spcPct val="90000"/>
              </a:lnSpc>
            </a:pP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4">
            <a:extLst>
              <a:ext uri="{FF2B5EF4-FFF2-40B4-BE49-F238E27FC236}">
                <a16:creationId xmlns="" xmlns:a16="http://schemas.microsoft.com/office/drawing/2014/main" id="{78044A98-1225-49A6-92D2-12A97AD2D08C}"/>
              </a:ext>
            </a:extLst>
          </p:cNvPr>
          <p:cNvSpPr>
            <a:spLocks noGrp="1" noChangeArrowheads="1"/>
          </p:cNvSpPr>
          <p:nvPr>
            <p:ph type="title"/>
          </p:nvPr>
        </p:nvSpPr>
        <p:spPr/>
        <p:txBody>
          <a:bodyPr/>
          <a:lstStyle/>
          <a:p>
            <a:pPr eaLnBrk="1" hangingPunct="1"/>
            <a:r>
              <a:rPr lang="en-US" altLang="en-US" sz="2800"/>
              <a:t>Calcium may interfere with zinc absorption- so get more in diet.</a:t>
            </a:r>
          </a:p>
        </p:txBody>
      </p:sp>
      <p:sp>
        <p:nvSpPr>
          <p:cNvPr id="27651" name="Rectangle 5">
            <a:extLst>
              <a:ext uri="{FF2B5EF4-FFF2-40B4-BE49-F238E27FC236}">
                <a16:creationId xmlns="" xmlns:a16="http://schemas.microsoft.com/office/drawing/2014/main" id="{B629B75D-AAC9-4208-997A-5D0234C37C35}"/>
              </a:ext>
            </a:extLst>
          </p:cNvPr>
          <p:cNvSpPr>
            <a:spLocks noGrp="1" noChangeArrowheads="1"/>
          </p:cNvSpPr>
          <p:nvPr>
            <p:ph sz="half" idx="1"/>
          </p:nvPr>
        </p:nvSpPr>
        <p:spPr/>
        <p:txBody>
          <a:bodyPr/>
          <a:lstStyle/>
          <a:p>
            <a:pPr eaLnBrk="1" hangingPunct="1">
              <a:lnSpc>
                <a:spcPct val="90000"/>
              </a:lnSpc>
              <a:buFont typeface="Wingdings" panose="05000000000000000000" pitchFamily="2" charset="2"/>
              <a:buNone/>
            </a:pPr>
            <a:r>
              <a:rPr lang="en-US" altLang="en-US" sz="2400" b="1"/>
              <a:t>Foods with zinc</a:t>
            </a:r>
          </a:p>
          <a:p>
            <a:pPr eaLnBrk="1" hangingPunct="1">
              <a:lnSpc>
                <a:spcPct val="90000"/>
              </a:lnSpc>
              <a:buFont typeface="Wingdings" panose="05000000000000000000" pitchFamily="2" charset="2"/>
              <a:buNone/>
            </a:pPr>
            <a:r>
              <a:rPr lang="en-US" altLang="en-US" sz="2400"/>
              <a:t>Lean steak</a:t>
            </a:r>
          </a:p>
          <a:p>
            <a:pPr eaLnBrk="1" hangingPunct="1">
              <a:lnSpc>
                <a:spcPct val="90000"/>
              </a:lnSpc>
              <a:buFont typeface="Wingdings" panose="05000000000000000000" pitchFamily="2" charset="2"/>
              <a:buNone/>
            </a:pPr>
            <a:r>
              <a:rPr lang="en-US" altLang="en-US" sz="2400"/>
              <a:t>Cashews (1/2 cup)</a:t>
            </a:r>
          </a:p>
          <a:p>
            <a:pPr eaLnBrk="1" hangingPunct="1">
              <a:lnSpc>
                <a:spcPct val="90000"/>
              </a:lnSpc>
              <a:buFont typeface="Wingdings" panose="05000000000000000000" pitchFamily="2" charset="2"/>
              <a:buNone/>
            </a:pPr>
            <a:r>
              <a:rPr lang="en-US" altLang="en-US" sz="2400"/>
              <a:t>Chicken (3.5 oz)</a:t>
            </a:r>
          </a:p>
          <a:p>
            <a:pPr eaLnBrk="1" hangingPunct="1">
              <a:lnSpc>
                <a:spcPct val="90000"/>
              </a:lnSpc>
              <a:buFont typeface="Wingdings" panose="05000000000000000000" pitchFamily="2" charset="2"/>
              <a:buNone/>
            </a:pPr>
            <a:r>
              <a:rPr lang="en-US" altLang="en-US" sz="2400"/>
              <a:t>Yogurt (8 oz)</a:t>
            </a:r>
          </a:p>
          <a:p>
            <a:pPr eaLnBrk="1" hangingPunct="1">
              <a:lnSpc>
                <a:spcPct val="90000"/>
              </a:lnSpc>
              <a:buFont typeface="Wingdings" panose="05000000000000000000" pitchFamily="2" charset="2"/>
              <a:buNone/>
            </a:pPr>
            <a:r>
              <a:rPr lang="en-US" altLang="en-US" sz="2400"/>
              <a:t>Black beans (1 cup)</a:t>
            </a:r>
          </a:p>
          <a:p>
            <a:pPr eaLnBrk="1" hangingPunct="1">
              <a:lnSpc>
                <a:spcPct val="90000"/>
              </a:lnSpc>
              <a:buFont typeface="Wingdings" panose="05000000000000000000" pitchFamily="2" charset="2"/>
              <a:buNone/>
            </a:pPr>
            <a:endParaRPr lang="en-US" altLang="en-US" sz="1000"/>
          </a:p>
          <a:p>
            <a:pPr eaLnBrk="1" hangingPunct="1">
              <a:lnSpc>
                <a:spcPct val="90000"/>
              </a:lnSpc>
              <a:buFont typeface="Wingdings" panose="05000000000000000000" pitchFamily="2" charset="2"/>
              <a:buNone/>
            </a:pPr>
            <a:r>
              <a:rPr lang="en-US" altLang="en-US" sz="2000" b="1"/>
              <a:t>Other sources:</a:t>
            </a:r>
            <a:r>
              <a:rPr lang="en-US" altLang="en-US" sz="2000"/>
              <a:t> </a:t>
            </a:r>
            <a:r>
              <a:rPr lang="en-US" altLang="en-US" sz="2000" b="1"/>
              <a:t>wheat germ, pumpkin &amp; sunflower seeds, seafood, foods grown in organically enriched soils.</a:t>
            </a:r>
          </a:p>
          <a:p>
            <a:pPr eaLnBrk="1" hangingPunct="1">
              <a:lnSpc>
                <a:spcPct val="90000"/>
              </a:lnSpc>
              <a:buFont typeface="Wingdings" panose="05000000000000000000" pitchFamily="2" charset="2"/>
              <a:buNone/>
            </a:pPr>
            <a:endParaRPr lang="en-US" altLang="en-US" sz="2000"/>
          </a:p>
        </p:txBody>
      </p:sp>
      <p:sp>
        <p:nvSpPr>
          <p:cNvPr id="38916" name="Rectangle 6">
            <a:extLst>
              <a:ext uri="{FF2B5EF4-FFF2-40B4-BE49-F238E27FC236}">
                <a16:creationId xmlns="" xmlns:a16="http://schemas.microsoft.com/office/drawing/2014/main" id="{874718A7-191D-42AB-852C-7AD3D7E3C3B4}"/>
              </a:ext>
            </a:extLst>
          </p:cNvPr>
          <p:cNvSpPr>
            <a:spLocks noGrp="1" noChangeArrowheads="1"/>
          </p:cNvSpPr>
          <p:nvPr>
            <p:ph type="body" sz="half" idx="2"/>
          </p:nvPr>
        </p:nvSpPr>
        <p:spPr/>
        <p:txBody>
          <a:bodyPr/>
          <a:lstStyle/>
          <a:p>
            <a:pPr marL="0" indent="0" eaLnBrk="1" hangingPunct="1">
              <a:lnSpc>
                <a:spcPct val="90000"/>
              </a:lnSpc>
              <a:buFont typeface="Wingdings" panose="05000000000000000000" pitchFamily="2" charset="2"/>
              <a:buNone/>
              <a:defRPr/>
            </a:pPr>
            <a:r>
              <a:rPr lang="en-US" altLang="en-US" sz="2400" b="1" dirty="0"/>
              <a:t>Amounts</a:t>
            </a:r>
          </a:p>
          <a:p>
            <a:pPr eaLnBrk="1" hangingPunct="1">
              <a:lnSpc>
                <a:spcPct val="90000"/>
              </a:lnSpc>
              <a:defRPr/>
            </a:pPr>
            <a:r>
              <a:rPr lang="en-US" altLang="en-US" sz="2400" dirty="0"/>
              <a:t>4.5 mg</a:t>
            </a:r>
          </a:p>
          <a:p>
            <a:pPr eaLnBrk="1" hangingPunct="1">
              <a:lnSpc>
                <a:spcPct val="90000"/>
              </a:lnSpc>
              <a:defRPr/>
            </a:pPr>
            <a:r>
              <a:rPr lang="en-US" altLang="en-US" sz="2400" dirty="0"/>
              <a:t>3.9 mg</a:t>
            </a:r>
          </a:p>
          <a:p>
            <a:pPr eaLnBrk="1" hangingPunct="1">
              <a:lnSpc>
                <a:spcPct val="90000"/>
              </a:lnSpc>
              <a:defRPr/>
            </a:pPr>
            <a:r>
              <a:rPr lang="en-US" altLang="en-US" sz="2400" dirty="0"/>
              <a:t>2.8 mg</a:t>
            </a:r>
          </a:p>
          <a:p>
            <a:pPr eaLnBrk="1" hangingPunct="1">
              <a:lnSpc>
                <a:spcPct val="90000"/>
              </a:lnSpc>
              <a:defRPr/>
            </a:pPr>
            <a:r>
              <a:rPr lang="en-US" altLang="en-US" sz="2400" dirty="0"/>
              <a:t>2.2 mg</a:t>
            </a:r>
          </a:p>
          <a:p>
            <a:pPr eaLnBrk="1" hangingPunct="1">
              <a:lnSpc>
                <a:spcPct val="90000"/>
              </a:lnSpc>
              <a:defRPr/>
            </a:pPr>
            <a:r>
              <a:rPr lang="en-US" altLang="en-US" sz="2400" dirty="0"/>
              <a:t>1.9 mg</a:t>
            </a:r>
          </a:p>
          <a:p>
            <a:pPr eaLnBrk="1" hangingPunct="1">
              <a:lnSpc>
                <a:spcPct val="90000"/>
              </a:lnSpc>
              <a:buFont typeface="Wingdings" panose="05000000000000000000" pitchFamily="2" charset="2"/>
              <a:buNone/>
              <a:defRPr/>
            </a:pPr>
            <a:endParaRPr lang="en-US" altLang="en-US" sz="1000" dirty="0"/>
          </a:p>
          <a:p>
            <a:pPr eaLnBrk="1" hangingPunct="1">
              <a:lnSpc>
                <a:spcPct val="90000"/>
              </a:lnSpc>
              <a:buFont typeface="Wingdings" panose="05000000000000000000" pitchFamily="2" charset="2"/>
              <a:buNone/>
              <a:defRPr/>
            </a:pPr>
            <a:r>
              <a:rPr lang="en-US" altLang="en-US" sz="2400" b="1" dirty="0">
                <a:solidFill>
                  <a:srgbClr val="0070C0"/>
                </a:solidFill>
              </a:rPr>
              <a:t>Requirements for zinc: 15-18 mg per day.</a:t>
            </a:r>
          </a:p>
          <a:p>
            <a:pPr eaLnBrk="1" hangingPunct="1">
              <a:lnSpc>
                <a:spcPct val="90000"/>
              </a:lnSpc>
              <a:buFont typeface="Wingdings" panose="05000000000000000000" pitchFamily="2" charset="2"/>
              <a:buNone/>
              <a:defRPr/>
            </a:pPr>
            <a:endParaRPr lang="en-US"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 xmlns:a16="http://schemas.microsoft.com/office/drawing/2014/main" id="{40F99D64-39FE-4B97-960F-360D9CD11CB2}"/>
              </a:ext>
            </a:extLst>
          </p:cNvPr>
          <p:cNvSpPr>
            <a:spLocks noGrp="1" noChangeArrowheads="1"/>
          </p:cNvSpPr>
          <p:nvPr>
            <p:ph type="title"/>
          </p:nvPr>
        </p:nvSpPr>
        <p:spPr/>
        <p:txBody>
          <a:bodyPr/>
          <a:lstStyle/>
          <a:p>
            <a:r>
              <a:rPr lang="en-US" altLang="en-US" sz="3200"/>
              <a:t>Can calcium supplements increase   	the risk of heart disease?</a:t>
            </a:r>
          </a:p>
        </p:txBody>
      </p:sp>
      <p:sp>
        <p:nvSpPr>
          <p:cNvPr id="3" name="Content Placeholder 2">
            <a:extLst>
              <a:ext uri="{FF2B5EF4-FFF2-40B4-BE49-F238E27FC236}">
                <a16:creationId xmlns="" xmlns:a16="http://schemas.microsoft.com/office/drawing/2014/main" id="{26D04FF4-9470-4DAD-B6F9-0BD3E15757BA}"/>
              </a:ext>
            </a:extLst>
          </p:cNvPr>
          <p:cNvSpPr>
            <a:spLocks noGrp="1"/>
          </p:cNvSpPr>
          <p:nvPr>
            <p:ph idx="1"/>
          </p:nvPr>
        </p:nvSpPr>
        <p:spPr/>
        <p:txBody>
          <a:bodyPr/>
          <a:lstStyle/>
          <a:p>
            <a:pPr marL="0" indent="0">
              <a:buFont typeface="Wingdings" panose="05000000000000000000" pitchFamily="2" charset="2"/>
              <a:buNone/>
              <a:defRPr/>
            </a:pPr>
            <a:r>
              <a:rPr lang="en-US" dirty="0"/>
              <a:t>Research findings have gone back and forth over the last few years:</a:t>
            </a:r>
          </a:p>
          <a:p>
            <a:pPr lvl="1">
              <a:defRPr/>
            </a:pPr>
            <a:r>
              <a:rPr lang="en-US" altLang="en-US" b="1" dirty="0"/>
              <a:t>New Zealand </a:t>
            </a:r>
            <a:r>
              <a:rPr lang="en-US" altLang="en-US" sz="1800" b="1" i="1" dirty="0"/>
              <a:t>(BMJ, 2011) </a:t>
            </a:r>
            <a:r>
              <a:rPr lang="en-US" altLang="en-US" b="1" dirty="0"/>
              <a:t>– published results from 11 controlled trials totaling 12,000 elderly participants.</a:t>
            </a:r>
          </a:p>
          <a:p>
            <a:pPr lvl="2">
              <a:defRPr/>
            </a:pPr>
            <a:r>
              <a:rPr lang="en-US" altLang="en-US" dirty="0"/>
              <a:t>Found a </a:t>
            </a:r>
            <a:r>
              <a:rPr lang="en-US" altLang="en-US" b="1" dirty="0"/>
              <a:t>31% increase</a:t>
            </a:r>
            <a:r>
              <a:rPr lang="en-US" altLang="en-US" dirty="0"/>
              <a:t> in the risk of heart attack &amp; </a:t>
            </a:r>
            <a:r>
              <a:rPr lang="en-US" altLang="en-US" b="1" dirty="0"/>
              <a:t>20% increase</a:t>
            </a:r>
            <a:r>
              <a:rPr lang="en-US" altLang="en-US" dirty="0"/>
              <a:t> in stroke among those taking calcium supplements compared with those taking a placebo.</a:t>
            </a:r>
          </a:p>
          <a:p>
            <a:pPr marL="914400" lvl="2" indent="0">
              <a:buFont typeface="Wingdings" panose="05000000000000000000" pitchFamily="2" charset="2"/>
              <a:buNone/>
              <a:defRPr/>
            </a:pPr>
            <a:endParaRPr lang="en-US" altLang="en-US" b="1" dirty="0"/>
          </a:p>
          <a:p>
            <a:pPr lvl="1">
              <a:defRPr/>
            </a:pPr>
            <a:r>
              <a:rPr lang="en-U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 xmlns:a16="http://schemas.microsoft.com/office/drawing/2014/main" id="{6D221EBF-27D9-404C-893E-336745F659B6}"/>
              </a:ext>
            </a:extLst>
          </p:cNvPr>
          <p:cNvSpPr>
            <a:spLocks noGrp="1" noChangeArrowheads="1"/>
          </p:cNvSpPr>
          <p:nvPr>
            <p:ph type="title"/>
          </p:nvPr>
        </p:nvSpPr>
        <p:spPr>
          <a:xfrm>
            <a:off x="682625" y="838200"/>
            <a:ext cx="7848600" cy="1295400"/>
          </a:xfrm>
          <a:prstGeom prst="roundRect">
            <a:avLst>
              <a:gd name="adj" fmla="val 50000"/>
            </a:avLst>
          </a:prstGeom>
        </p:spPr>
        <p:txBody>
          <a:bodyPr/>
          <a:lstStyle/>
          <a:p>
            <a:pPr eaLnBrk="1" hangingPunct="1"/>
            <a:r>
              <a:rPr lang="en-US" altLang="en-US" sz="3200" dirty="0"/>
              <a:t>Confirms increased risk with calcium 	supplements</a:t>
            </a:r>
          </a:p>
        </p:txBody>
      </p:sp>
      <p:sp>
        <p:nvSpPr>
          <p:cNvPr id="31747" name="Rectangle 3">
            <a:extLst>
              <a:ext uri="{FF2B5EF4-FFF2-40B4-BE49-F238E27FC236}">
                <a16:creationId xmlns="" xmlns:a16="http://schemas.microsoft.com/office/drawing/2014/main" id="{8A65966C-9415-4F31-853E-DFBD517D2BF9}"/>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b="1" dirty="0"/>
              <a:t>European study</a:t>
            </a:r>
            <a:r>
              <a:rPr lang="en-US" altLang="en-US" sz="2400" b="1" dirty="0"/>
              <a:t> </a:t>
            </a:r>
            <a:r>
              <a:rPr lang="en-US" altLang="en-US" sz="2000" dirty="0"/>
              <a:t>(</a:t>
            </a:r>
            <a:r>
              <a:rPr lang="en-US" altLang="en-US" sz="2000" i="1" dirty="0"/>
              <a:t>BMJ, May 2012</a:t>
            </a:r>
            <a:r>
              <a:rPr lang="en-US" altLang="en-US" sz="2000" dirty="0"/>
              <a:t>) </a:t>
            </a:r>
            <a:r>
              <a:rPr lang="en-US" altLang="en-US" sz="2400" dirty="0"/>
              <a:t>followed 24,000 adults (35-64 </a:t>
            </a:r>
            <a:r>
              <a:rPr lang="en-US" altLang="en-US" sz="2400" dirty="0" err="1"/>
              <a:t>yrs</a:t>
            </a:r>
            <a:r>
              <a:rPr lang="en-US" altLang="en-US" sz="2400" dirty="0"/>
              <a:t>) for 11 years and found:</a:t>
            </a:r>
          </a:p>
          <a:p>
            <a:pPr lvl="1" eaLnBrk="1" hangingPunct="1">
              <a:lnSpc>
                <a:spcPct val="90000"/>
              </a:lnSpc>
            </a:pPr>
            <a:r>
              <a:rPr lang="en-US" altLang="en-US" sz="2000" dirty="0"/>
              <a:t>Those who took calcium supplements (compared with placebo) had </a:t>
            </a:r>
            <a:r>
              <a:rPr lang="en-US" altLang="en-US" sz="2000" u="sng" dirty="0"/>
              <a:t>twice </a:t>
            </a:r>
            <a:r>
              <a:rPr lang="en-US" altLang="en-US" sz="2000" dirty="0"/>
              <a:t>the risk of a heart attack.</a:t>
            </a:r>
          </a:p>
          <a:p>
            <a:pPr lvl="1" eaLnBrk="1" hangingPunct="1">
              <a:lnSpc>
                <a:spcPct val="90000"/>
              </a:lnSpc>
            </a:pPr>
            <a:r>
              <a:rPr lang="en-US" altLang="en-US" sz="2000" dirty="0"/>
              <a:t>While those with dietary intakes of 820 mg daily had 30% lower heart attack risk than those with poor dietary calcium intake. </a:t>
            </a:r>
          </a:p>
          <a:p>
            <a:pPr lvl="2" eaLnBrk="1" hangingPunct="1">
              <a:lnSpc>
                <a:spcPct val="90000"/>
              </a:lnSpc>
            </a:pPr>
            <a:r>
              <a:rPr lang="en-US" altLang="en-US" sz="1600" dirty="0"/>
              <a:t>Critics say the records on supplement use were inadequate, and the number of supplement takers who had heart attacks was small.</a:t>
            </a:r>
          </a:p>
          <a:p>
            <a:pPr marL="457200" lvl="1" indent="0" eaLnBrk="1" hangingPunct="1">
              <a:lnSpc>
                <a:spcPct val="90000"/>
              </a:lnSpc>
              <a:buNone/>
            </a:pPr>
            <a:endParaRPr lang="en-US"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 xmlns:a16="http://schemas.microsoft.com/office/drawing/2014/main" id="{6EAA4344-B02C-452D-B70B-6408D72C6FBC}"/>
              </a:ext>
            </a:extLst>
          </p:cNvPr>
          <p:cNvSpPr>
            <a:spLocks noGrp="1" noChangeArrowheads="1"/>
          </p:cNvSpPr>
          <p:nvPr>
            <p:ph type="title"/>
          </p:nvPr>
        </p:nvSpPr>
        <p:spPr/>
        <p:txBody>
          <a:bodyPr/>
          <a:lstStyle/>
          <a:p>
            <a:r>
              <a:rPr lang="en-US" altLang="en-US" sz="3200"/>
              <a:t>NIH and AARP Diet and Health Study</a:t>
            </a:r>
          </a:p>
        </p:txBody>
      </p:sp>
      <p:sp>
        <p:nvSpPr>
          <p:cNvPr id="33795" name="Content Placeholder 2">
            <a:extLst>
              <a:ext uri="{FF2B5EF4-FFF2-40B4-BE49-F238E27FC236}">
                <a16:creationId xmlns="" xmlns:a16="http://schemas.microsoft.com/office/drawing/2014/main" id="{7B806594-E98B-4B68-B895-58380EDFD09D}"/>
              </a:ext>
            </a:extLst>
          </p:cNvPr>
          <p:cNvSpPr>
            <a:spLocks noGrp="1" noChangeArrowheads="1"/>
          </p:cNvSpPr>
          <p:nvPr>
            <p:ph idx="1"/>
          </p:nvPr>
        </p:nvSpPr>
        <p:spPr/>
        <p:txBody>
          <a:bodyPr/>
          <a:lstStyle/>
          <a:p>
            <a:pPr marL="457200" lvl="1" indent="0">
              <a:buFontTx/>
              <a:buNone/>
            </a:pPr>
            <a:r>
              <a:rPr lang="en-US" altLang="en-US" dirty="0"/>
              <a:t>Study involving12,000 found that supplemental calcium intakes over 1,000 mg daily </a:t>
            </a:r>
            <a:r>
              <a:rPr lang="en-US" altLang="en-US" sz="2000" dirty="0"/>
              <a:t>(from multivitamins or individual supplements) </a:t>
            </a:r>
            <a:r>
              <a:rPr lang="en-US" altLang="en-US" dirty="0"/>
              <a:t>were associated with a </a:t>
            </a:r>
            <a:r>
              <a:rPr lang="en-US" altLang="en-US" u="sng" dirty="0"/>
              <a:t>20% increased risk of CVD death in men </a:t>
            </a:r>
            <a:r>
              <a:rPr lang="en-US" altLang="en-US" sz="2000" i="1" dirty="0"/>
              <a:t>(JAMA Internal Medicine 2013.)</a:t>
            </a:r>
            <a:endParaRPr lang="en-US"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 xmlns:a16="http://schemas.microsoft.com/office/drawing/2014/main" id="{D7394127-96C8-480A-8EBA-1D49AAC1EFEC}"/>
              </a:ext>
            </a:extLst>
          </p:cNvPr>
          <p:cNvSpPr>
            <a:spLocks noGrp="1" noChangeArrowheads="1"/>
          </p:cNvSpPr>
          <p:nvPr>
            <p:ph type="title"/>
          </p:nvPr>
        </p:nvSpPr>
        <p:spPr/>
        <p:txBody>
          <a:bodyPr/>
          <a:lstStyle/>
          <a:p>
            <a:r>
              <a:rPr lang="en-US" altLang="en-US" dirty="0"/>
              <a:t>Contradictory research</a:t>
            </a:r>
          </a:p>
        </p:txBody>
      </p:sp>
      <p:sp>
        <p:nvSpPr>
          <p:cNvPr id="3" name="Content Placeholder 2">
            <a:extLst>
              <a:ext uri="{FF2B5EF4-FFF2-40B4-BE49-F238E27FC236}">
                <a16:creationId xmlns="" xmlns:a16="http://schemas.microsoft.com/office/drawing/2014/main" id="{CD965B26-824D-48D0-9F8B-BE6E687381FC}"/>
              </a:ext>
            </a:extLst>
          </p:cNvPr>
          <p:cNvSpPr>
            <a:spLocks noGrp="1"/>
          </p:cNvSpPr>
          <p:nvPr>
            <p:ph idx="1"/>
          </p:nvPr>
        </p:nvSpPr>
        <p:spPr/>
        <p:txBody>
          <a:bodyPr/>
          <a:lstStyle/>
          <a:p>
            <a:pPr>
              <a:defRPr/>
            </a:pPr>
            <a:r>
              <a:rPr lang="en-US" sz="2000" b="1" dirty="0"/>
              <a:t>American Cancer Society</a:t>
            </a:r>
            <a:r>
              <a:rPr lang="en-US" sz="2000" i="1" dirty="0"/>
              <a:t>(2016)</a:t>
            </a:r>
          </a:p>
          <a:p>
            <a:pPr lvl="1">
              <a:defRPr/>
            </a:pPr>
            <a:r>
              <a:rPr lang="en-US" sz="1800" dirty="0"/>
              <a:t>found supplemental calcium to be associated with a </a:t>
            </a:r>
            <a:r>
              <a:rPr lang="en-US" sz="1800" u="sng" dirty="0"/>
              <a:t>lower all-cause mortality rate </a:t>
            </a:r>
            <a:r>
              <a:rPr lang="en-US" sz="1800" dirty="0"/>
              <a:t>in women, but high doses (at least 1000 mg daily) were linked to </a:t>
            </a:r>
            <a:r>
              <a:rPr lang="en-US" sz="1800" u="sng" dirty="0"/>
              <a:t>higher mortality in men. </a:t>
            </a:r>
          </a:p>
          <a:p>
            <a:pPr>
              <a:defRPr/>
            </a:pPr>
            <a:r>
              <a:rPr lang="en-US" sz="2000" b="1" dirty="0"/>
              <a:t>Canadian Study</a:t>
            </a:r>
          </a:p>
          <a:p>
            <a:pPr lvl="1">
              <a:defRPr/>
            </a:pPr>
            <a:r>
              <a:rPr lang="en-US" sz="1800" dirty="0"/>
              <a:t>found that women who took up to 1000 mg of calcium daily had </a:t>
            </a:r>
            <a:r>
              <a:rPr lang="en-US" sz="1800" u="sng" dirty="0"/>
              <a:t>22% lower mortality </a:t>
            </a:r>
            <a:r>
              <a:rPr lang="en-US" sz="1800" dirty="0"/>
              <a:t>rate than nonusers over 10 years with no significant effect on mortality in men with higher doses of calcium </a:t>
            </a:r>
            <a:r>
              <a:rPr lang="en-US" sz="1600" i="1" dirty="0"/>
              <a:t>(Journal of Clinical Endocrinology &amp; Metabolism 2013.)</a:t>
            </a:r>
            <a:r>
              <a:rPr lang="en-US" sz="1600" b="1" dirty="0"/>
              <a:t> </a:t>
            </a:r>
          </a:p>
          <a:p>
            <a:pPr>
              <a:defRPr/>
            </a:pPr>
            <a:r>
              <a:rPr lang="en-US" sz="2000" b="1" dirty="0"/>
              <a:t>Meta-analysis of 18 clinical trials (2014) </a:t>
            </a:r>
          </a:p>
          <a:p>
            <a:pPr lvl="1">
              <a:defRPr/>
            </a:pPr>
            <a:r>
              <a:rPr lang="en-US" sz="1800" dirty="0"/>
              <a:t>concluded that calcium supplements (with or without vitamin D), </a:t>
            </a:r>
            <a:r>
              <a:rPr lang="en-US" sz="1800" u="sng" dirty="0"/>
              <a:t>do not increase </a:t>
            </a:r>
            <a:r>
              <a:rPr lang="en-US" sz="1800" dirty="0"/>
              <a:t>the risk of heart attacks </a:t>
            </a:r>
            <a:r>
              <a:rPr lang="en-US" sz="1600" i="1" dirty="0"/>
              <a:t>(J of Bone and Mineral </a:t>
            </a:r>
            <a:r>
              <a:rPr lang="en-US" sz="1600" i="1" dirty="0" err="1"/>
              <a:t>Rsrch</a:t>
            </a:r>
            <a:r>
              <a:rPr lang="en-US" sz="1600" i="1" dirty="0"/>
              <a:t>.)</a:t>
            </a:r>
          </a:p>
          <a:p>
            <a:pPr lvl="1">
              <a:defRPr/>
            </a:pPr>
            <a:endParaRPr lang="en-US" sz="1600" i="1" dirty="0"/>
          </a:p>
          <a:p>
            <a:pPr marL="457200" lvl="1" indent="0">
              <a:buFontTx/>
              <a:buNone/>
              <a:defRPr/>
            </a:pPr>
            <a:endParaRPr lang="en-US" sz="1600" i="1" dirty="0"/>
          </a:p>
          <a:p>
            <a:pPr lvl="1">
              <a:defRPr/>
            </a:pPr>
            <a:endParaRPr lang="en-US" sz="1600"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8AA67C-3650-4A72-B4FB-BB6378DFC921}"/>
              </a:ext>
            </a:extLst>
          </p:cNvPr>
          <p:cNvSpPr>
            <a:spLocks noGrp="1"/>
          </p:cNvSpPr>
          <p:nvPr>
            <p:ph type="title"/>
          </p:nvPr>
        </p:nvSpPr>
        <p:spPr/>
        <p:txBody>
          <a:bodyPr/>
          <a:lstStyle/>
          <a:p>
            <a:r>
              <a:rPr lang="en-US" dirty="0"/>
              <a:t>Calcium supplements are safe</a:t>
            </a:r>
          </a:p>
        </p:txBody>
      </p:sp>
      <p:sp>
        <p:nvSpPr>
          <p:cNvPr id="3" name="Content Placeholder 2">
            <a:extLst>
              <a:ext uri="{FF2B5EF4-FFF2-40B4-BE49-F238E27FC236}">
                <a16:creationId xmlns="" xmlns:a16="http://schemas.microsoft.com/office/drawing/2014/main" id="{55959074-E475-49EA-B8EA-327A78684CF6}"/>
              </a:ext>
            </a:extLst>
          </p:cNvPr>
          <p:cNvSpPr>
            <a:spLocks noGrp="1"/>
          </p:cNvSpPr>
          <p:nvPr>
            <p:ph idx="1"/>
          </p:nvPr>
        </p:nvSpPr>
        <p:spPr/>
        <p:txBody>
          <a:bodyPr/>
          <a:lstStyle/>
          <a:p>
            <a:r>
              <a:rPr lang="en-US" sz="2000" b="1" dirty="0"/>
              <a:t>Women’s Health Initiative (WHI) </a:t>
            </a:r>
            <a:r>
              <a:rPr lang="en-US" sz="2000" dirty="0"/>
              <a:t>clinical trial of 36,282 postmenopausal women with emphasis on the risk of fractures and cardiovascular disease linked calcium supplements (1000 mg or more) to a </a:t>
            </a:r>
            <a:r>
              <a:rPr lang="en-US" sz="2000" u="sng" dirty="0"/>
              <a:t>29% lower risk of heart attacks</a:t>
            </a:r>
            <a:r>
              <a:rPr lang="en-US" sz="2000" dirty="0"/>
              <a:t> than non-users over a 24 year period </a:t>
            </a:r>
            <a:r>
              <a:rPr lang="en-US" sz="1800" i="1" dirty="0"/>
              <a:t>(Osteoporosis International 2014.)</a:t>
            </a:r>
          </a:p>
          <a:p>
            <a:r>
              <a:rPr lang="en-US" sz="2000" dirty="0"/>
              <a:t>Also an analysis from the long-running </a:t>
            </a:r>
            <a:r>
              <a:rPr lang="en-US" sz="2000" b="1" dirty="0"/>
              <a:t>Framingham Offspring Study </a:t>
            </a:r>
            <a:r>
              <a:rPr lang="en-US" sz="2000" dirty="0"/>
              <a:t>concluded that those who consume the most calcium from food and/or supplements, as much as 3,000 mg per day, </a:t>
            </a:r>
            <a:r>
              <a:rPr lang="en-US" sz="2000" u="sng" dirty="0"/>
              <a:t>do not have more coronary calcium </a:t>
            </a:r>
            <a:r>
              <a:rPr lang="en-US" sz="2000" i="1" dirty="0"/>
              <a:t>(</a:t>
            </a:r>
            <a:r>
              <a:rPr lang="en-US" sz="1800" i="1" dirty="0"/>
              <a:t>American Society for Nutrition 2012.) </a:t>
            </a:r>
          </a:p>
        </p:txBody>
      </p:sp>
    </p:spTree>
    <p:extLst>
      <p:ext uri="{BB962C8B-B14F-4D97-AF65-F5344CB8AC3E}">
        <p14:creationId xmlns:p14="http://schemas.microsoft.com/office/powerpoint/2010/main" val="91792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6D98B0-6B0A-4C09-A59E-4BAAF734CC2C}"/>
              </a:ext>
            </a:extLst>
          </p:cNvPr>
          <p:cNvSpPr>
            <a:spLocks noGrp="1"/>
          </p:cNvSpPr>
          <p:nvPr>
            <p:ph type="title"/>
          </p:nvPr>
        </p:nvSpPr>
        <p:spPr>
          <a:xfrm>
            <a:off x="838200" y="685800"/>
            <a:ext cx="7848600" cy="1371600"/>
          </a:xfrm>
        </p:spPr>
        <p:txBody>
          <a:bodyPr/>
          <a:lstStyle/>
          <a:p>
            <a:r>
              <a:rPr lang="en-US" sz="2800" dirty="0"/>
              <a:t>Excess supplemental calcium may harm the 	heart and vascular system</a:t>
            </a:r>
          </a:p>
        </p:txBody>
      </p:sp>
      <p:sp>
        <p:nvSpPr>
          <p:cNvPr id="3" name="Content Placeholder 2">
            <a:extLst>
              <a:ext uri="{FF2B5EF4-FFF2-40B4-BE49-F238E27FC236}">
                <a16:creationId xmlns="" xmlns:a16="http://schemas.microsoft.com/office/drawing/2014/main" id="{20EE514C-64A7-4F3F-AFC5-336D82A87083}"/>
              </a:ext>
            </a:extLst>
          </p:cNvPr>
          <p:cNvSpPr>
            <a:spLocks noGrp="1"/>
          </p:cNvSpPr>
          <p:nvPr>
            <p:ph idx="1"/>
          </p:nvPr>
        </p:nvSpPr>
        <p:spPr/>
        <p:txBody>
          <a:bodyPr/>
          <a:lstStyle/>
          <a:p>
            <a:r>
              <a:rPr lang="en-US" sz="2000" dirty="0"/>
              <a:t>Researchers at John Hopkins Medicine </a:t>
            </a:r>
            <a:r>
              <a:rPr lang="en-US" sz="2000" i="1" dirty="0"/>
              <a:t>(JAMA 2016) </a:t>
            </a:r>
            <a:r>
              <a:rPr lang="en-US" sz="2000" dirty="0"/>
              <a:t>concluded that calcium supplements may raise the risk of plaque buildup in arteries and damage the heart, although a diet high in calcium-rich foods appears to be protective.</a:t>
            </a:r>
          </a:p>
          <a:p>
            <a:pPr lvl="1"/>
            <a:r>
              <a:rPr lang="en-US" sz="1600" dirty="0"/>
              <a:t>Researchers caution that the research demonstrates only an association between supplements &amp; atherosclerosis, and does not prove cause &amp; effect.</a:t>
            </a:r>
          </a:p>
          <a:p>
            <a:pPr lvl="1"/>
            <a:r>
              <a:rPr lang="en-US" sz="1600" dirty="0"/>
              <a:t>They focused on 2742 subjects aged 45 to 84 years from the Multi-Ethnic Study of Atherosclerosis seen at 6 universities. The subjects completed questionnaires and 2 CT scans spanning 10 years apart.</a:t>
            </a:r>
          </a:p>
          <a:p>
            <a:pPr lvl="1"/>
            <a:r>
              <a:rPr lang="en-US" sz="1600" dirty="0"/>
              <a:t>They found that </a:t>
            </a:r>
            <a:r>
              <a:rPr lang="en-US" sz="1600" u="sng" dirty="0"/>
              <a:t>supplement users showed a 22% increased </a:t>
            </a:r>
            <a:r>
              <a:rPr lang="en-US" sz="1600" dirty="0"/>
              <a:t>likelihood of higher coronary artery calcium scores over 10 years, while those with the </a:t>
            </a:r>
            <a:r>
              <a:rPr lang="en-US" sz="1600" u="sng" dirty="0"/>
              <a:t>highest dietary intake of calcium showed no increase </a:t>
            </a:r>
            <a:r>
              <a:rPr lang="en-US" sz="1600" dirty="0"/>
              <a:t>in the risk of CAD.</a:t>
            </a:r>
          </a:p>
          <a:p>
            <a:pPr lvl="1"/>
            <a:endParaRPr lang="en-US" sz="1600" dirty="0"/>
          </a:p>
          <a:p>
            <a:pPr lvl="1"/>
            <a:endParaRPr lang="en-US" sz="1600" dirty="0"/>
          </a:p>
          <a:p>
            <a:endParaRPr lang="en-US" dirty="0"/>
          </a:p>
        </p:txBody>
      </p:sp>
    </p:spTree>
    <p:extLst>
      <p:ext uri="{BB962C8B-B14F-4D97-AF65-F5344CB8AC3E}">
        <p14:creationId xmlns:p14="http://schemas.microsoft.com/office/powerpoint/2010/main" val="416301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 xmlns:a16="http://schemas.microsoft.com/office/drawing/2014/main" id="{06355EC4-3AAB-44FF-A775-529B32AAE909}"/>
              </a:ext>
            </a:extLst>
          </p:cNvPr>
          <p:cNvSpPr>
            <a:spLocks noGrp="1" noChangeArrowheads="1"/>
          </p:cNvSpPr>
          <p:nvPr>
            <p:ph type="title"/>
          </p:nvPr>
        </p:nvSpPr>
        <p:spPr/>
        <p:txBody>
          <a:bodyPr/>
          <a:lstStyle/>
          <a:p>
            <a:r>
              <a:rPr lang="en-US" altLang="en-US"/>
              <a:t>Are you confused yet?</a:t>
            </a:r>
          </a:p>
        </p:txBody>
      </p:sp>
      <p:sp>
        <p:nvSpPr>
          <p:cNvPr id="37891" name="Content Placeholder 2">
            <a:extLst>
              <a:ext uri="{FF2B5EF4-FFF2-40B4-BE49-F238E27FC236}">
                <a16:creationId xmlns="" xmlns:a16="http://schemas.microsoft.com/office/drawing/2014/main" id="{1EB41828-C771-499D-974B-FC41C1BB1EF8}"/>
              </a:ext>
            </a:extLst>
          </p:cNvPr>
          <p:cNvSpPr>
            <a:spLocks noGrp="1" noChangeArrowheads="1"/>
          </p:cNvSpPr>
          <p:nvPr>
            <p:ph idx="1"/>
          </p:nvPr>
        </p:nvSpPr>
        <p:spPr/>
        <p:txBody>
          <a:bodyPr/>
          <a:lstStyle/>
          <a:p>
            <a:r>
              <a:rPr lang="en-US" altLang="en-US" sz="1900" dirty="0"/>
              <a:t>In response to the findings reported in </a:t>
            </a:r>
            <a:r>
              <a:rPr lang="en-US" altLang="en-US" sz="1900" i="1" dirty="0"/>
              <a:t>JAMA, </a:t>
            </a:r>
            <a:r>
              <a:rPr lang="en-US" altLang="en-US" sz="2000" dirty="0"/>
              <a:t>and additional peer-reviewed research,</a:t>
            </a:r>
            <a:r>
              <a:rPr lang="en-US" altLang="en-US" sz="1900" i="1" dirty="0"/>
              <a:t> </a:t>
            </a:r>
            <a:r>
              <a:rPr lang="en-US" altLang="en-US" sz="1900" dirty="0"/>
              <a:t>the National Osteoporosis Foundation (NOF) and the American Society of Preventative Cardiology (ASPC) published a joint position stating that “calcium intake from food and supplements that does not exceed 2000 -2500 mg/day should be considered safe from a cardiovascular standpoint.”</a:t>
            </a:r>
          </a:p>
          <a:p>
            <a:r>
              <a:rPr lang="en-US" altLang="en-US" sz="1800" dirty="0"/>
              <a:t>They further stated that “obtaining calcium from food sources is preferred, but supplemental calcium can be safely used to make up any shortfalls in intake” (</a:t>
            </a:r>
            <a:r>
              <a:rPr lang="en-US" altLang="en-US" sz="1800" i="1" dirty="0"/>
              <a:t>Annals of Internal Medicine October 2016.)</a:t>
            </a:r>
            <a:endParaRPr lang="en-US" alt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a:extLst>
              <a:ext uri="{FF2B5EF4-FFF2-40B4-BE49-F238E27FC236}">
                <a16:creationId xmlns="" xmlns:a16="http://schemas.microsoft.com/office/drawing/2014/main" id="{D1667698-280A-4C4E-8D2E-6C97CD41D65A}"/>
              </a:ext>
            </a:extLst>
          </p:cNvPr>
          <p:cNvSpPr>
            <a:spLocks noGrp="1" noChangeArrowheads="1"/>
          </p:cNvSpPr>
          <p:nvPr>
            <p:ph type="title"/>
          </p:nvPr>
        </p:nvSpPr>
        <p:spPr/>
        <p:txBody>
          <a:bodyPr/>
          <a:lstStyle/>
          <a:p>
            <a:pPr eaLnBrk="1" hangingPunct="1"/>
            <a:r>
              <a:rPr lang="en-US" altLang="en-US" sz="4000">
                <a:latin typeface="Arial Unicode MS" pitchFamily="34" charset="-128"/>
              </a:rPr>
              <a:t>Overview </a:t>
            </a:r>
          </a:p>
        </p:txBody>
      </p:sp>
      <p:sp>
        <p:nvSpPr>
          <p:cNvPr id="7171" name="Rectangle 3">
            <a:extLst>
              <a:ext uri="{FF2B5EF4-FFF2-40B4-BE49-F238E27FC236}">
                <a16:creationId xmlns="" xmlns:a16="http://schemas.microsoft.com/office/drawing/2014/main" id="{13FAEFA2-76C4-4D47-A724-0EABD8958A87}"/>
              </a:ext>
            </a:extLst>
          </p:cNvPr>
          <p:cNvSpPr>
            <a:spLocks noGrp="1" noChangeArrowheads="1"/>
          </p:cNvSpPr>
          <p:nvPr>
            <p:ph type="body" idx="1"/>
          </p:nvPr>
        </p:nvSpPr>
        <p:spPr/>
        <p:txBody>
          <a:bodyPr/>
          <a:lstStyle/>
          <a:p>
            <a:r>
              <a:rPr lang="en-US" altLang="en-US" sz="2000" dirty="0"/>
              <a:t>Discuss the key nutrients that promote bone health.</a:t>
            </a:r>
          </a:p>
          <a:p>
            <a:r>
              <a:rPr lang="en-US" altLang="en-US" sz="2000" dirty="0"/>
              <a:t>Explain the controversy regarding calcium supplementation    and its effect on heart disease risk.</a:t>
            </a:r>
          </a:p>
          <a:p>
            <a:r>
              <a:rPr lang="en-US" altLang="en-US" sz="2000" dirty="0"/>
              <a:t>Give an overview of the therapeutic role for an Alkaline diet in osteoporosis treatment and prevention.</a:t>
            </a:r>
          </a:p>
          <a:p>
            <a:r>
              <a:rPr lang="en-US" altLang="en-US" sz="2000" dirty="0"/>
              <a:t>Review the current knowledge on the role of the microbiome in the regulation of bone metabolism.</a:t>
            </a:r>
          </a:p>
          <a:p>
            <a:pPr eaLnBrk="1" hangingPunct="1"/>
            <a:r>
              <a:rPr lang="en-US" altLang="en-US" sz="2000" dirty="0"/>
              <a:t>Discuss the latest superfoods related to bone health. </a:t>
            </a:r>
          </a:p>
          <a:p>
            <a:pPr eaLnBrk="1" hangingPunct="1"/>
            <a:endParaRPr lang="en-US" altLang="en-US" sz="1600" b="1" dirty="0"/>
          </a:p>
          <a:p>
            <a:pPr lvl="1" eaLnBrk="1" hangingPunct="1">
              <a:buFontTx/>
              <a:buNone/>
            </a:pPr>
            <a:endParaRPr lang="en-US" altLang="en-US" sz="1600" b="1" dirty="0"/>
          </a:p>
          <a:p>
            <a:pPr eaLnBrk="1" hangingPunct="1">
              <a:buFont typeface="Wingdings" panose="05000000000000000000" pitchFamily="2" charset="2"/>
              <a:buNone/>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2E78C9-81B8-40AE-97BC-855430C8C91C}"/>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 xmlns:a16="http://schemas.microsoft.com/office/drawing/2014/main" id="{296740C2-87AB-4F0E-B7A0-38A152828240}"/>
              </a:ext>
            </a:extLst>
          </p:cNvPr>
          <p:cNvSpPr>
            <a:spLocks noGrp="1"/>
          </p:cNvSpPr>
          <p:nvPr>
            <p:ph idx="1"/>
          </p:nvPr>
        </p:nvSpPr>
        <p:spPr/>
        <p:txBody>
          <a:bodyPr/>
          <a:lstStyle/>
          <a:p>
            <a:r>
              <a:rPr lang="en-US" sz="2200" dirty="0"/>
              <a:t>It’s best to get calcium from your diet, as foods rich in calcium supply many other nutrients important for bones and general health.</a:t>
            </a:r>
          </a:p>
          <a:p>
            <a:r>
              <a:rPr lang="en-US" sz="2200" dirty="0"/>
              <a:t>Also high doses of calcium supplements may increase the risk of kidney stones, while calcium-rich foods protect against kidney stones and help lower blood pressure.</a:t>
            </a:r>
          </a:p>
          <a:p>
            <a:r>
              <a:rPr lang="en-US" sz="2200" dirty="0"/>
              <a:t>If you can’t get the recommended 1000-1200mg daily from diet alone, you may only need a small amount of supplemental calcium to fill the gap.</a:t>
            </a:r>
          </a:p>
          <a:p>
            <a:endParaRPr lang="en-US" sz="2200" dirty="0"/>
          </a:p>
        </p:txBody>
      </p:sp>
    </p:spTree>
    <p:extLst>
      <p:ext uri="{BB962C8B-B14F-4D97-AF65-F5344CB8AC3E}">
        <p14:creationId xmlns:p14="http://schemas.microsoft.com/office/powerpoint/2010/main" val="363777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a:extLst>
              <a:ext uri="{FF2B5EF4-FFF2-40B4-BE49-F238E27FC236}">
                <a16:creationId xmlns="" xmlns:a16="http://schemas.microsoft.com/office/drawing/2014/main" id="{16018CA8-7245-4A6E-AF0B-B182318D90BA}"/>
              </a:ext>
            </a:extLst>
          </p:cNvPr>
          <p:cNvSpPr>
            <a:spLocks noGrp="1" noChangeArrowheads="1"/>
          </p:cNvSpPr>
          <p:nvPr>
            <p:ph type="title"/>
          </p:nvPr>
        </p:nvSpPr>
        <p:spPr/>
        <p:txBody>
          <a:bodyPr/>
          <a:lstStyle/>
          <a:p>
            <a:pPr eaLnBrk="1" hangingPunct="1"/>
            <a:r>
              <a:rPr lang="en-US" altLang="en-US"/>
              <a:t>Vitamin D3</a:t>
            </a:r>
          </a:p>
        </p:txBody>
      </p:sp>
      <p:sp>
        <p:nvSpPr>
          <p:cNvPr id="46083" name="Rectangle 3">
            <a:extLst>
              <a:ext uri="{FF2B5EF4-FFF2-40B4-BE49-F238E27FC236}">
                <a16:creationId xmlns="" xmlns:a16="http://schemas.microsoft.com/office/drawing/2014/main" id="{F40ACB49-7DC1-421D-82DF-5DFF37B9D63D}"/>
              </a:ext>
            </a:extLst>
          </p:cNvPr>
          <p:cNvSpPr>
            <a:spLocks noGrp="1" noChangeArrowheads="1"/>
          </p:cNvSpPr>
          <p:nvPr>
            <p:ph type="body" idx="1"/>
          </p:nvPr>
        </p:nvSpPr>
        <p:spPr/>
        <p:txBody>
          <a:bodyPr/>
          <a:lstStyle/>
          <a:p>
            <a:pPr marL="669925" lvl="1" indent="-325438" eaLnBrk="1" hangingPunct="1">
              <a:buFontTx/>
              <a:buNone/>
              <a:defRPr/>
            </a:pPr>
            <a:r>
              <a:rPr lang="en-US" altLang="en-US" b="1" dirty="0"/>
              <a:t>Deficiency is prevalent-</a:t>
            </a:r>
          </a:p>
          <a:p>
            <a:pPr marL="1022350" lvl="2" indent="-350838" eaLnBrk="1" hangingPunct="1">
              <a:defRPr/>
            </a:pPr>
            <a:r>
              <a:rPr lang="en-US" altLang="en-US" sz="2200" dirty="0"/>
              <a:t>Elderly, restricted sun-exposure, and 50% of those receiving therapy for osteoporosis.</a:t>
            </a:r>
          </a:p>
          <a:p>
            <a:pPr marL="669925" lvl="1" indent="-325438" eaLnBrk="1" hangingPunct="1">
              <a:buFontTx/>
              <a:buNone/>
              <a:defRPr/>
            </a:pPr>
            <a:r>
              <a:rPr lang="en-US" altLang="en-US" b="1" dirty="0"/>
              <a:t>Requirements 1000--2000 IU D3 a day </a:t>
            </a:r>
          </a:p>
          <a:p>
            <a:pPr marL="1022350" lvl="2" indent="-350838" eaLnBrk="1" hangingPunct="1">
              <a:defRPr/>
            </a:pPr>
            <a:r>
              <a:rPr lang="en-US" altLang="en-US" sz="1800" dirty="0"/>
              <a:t>Vitamin D is a hormone that influences 3000 different genes.</a:t>
            </a:r>
          </a:p>
          <a:p>
            <a:pPr marL="1022350" lvl="2" indent="-350838" eaLnBrk="1" hangingPunct="1">
              <a:defRPr/>
            </a:pPr>
            <a:r>
              <a:rPr lang="en-US" altLang="en-US" sz="1800" dirty="0"/>
              <a:t>Helps with calcium absorption.</a:t>
            </a:r>
          </a:p>
          <a:p>
            <a:pPr marL="1022350" lvl="2" indent="-350838" eaLnBrk="1" hangingPunct="1">
              <a:defRPr/>
            </a:pPr>
            <a:r>
              <a:rPr lang="en-US" altLang="en-US" sz="1800" dirty="0"/>
              <a:t>Reduced risk of falls with 1000 IU daily. </a:t>
            </a:r>
          </a:p>
          <a:p>
            <a:pPr marL="1022350" lvl="2" indent="-350838" eaLnBrk="1" hangingPunct="1">
              <a:defRPr/>
            </a:pPr>
            <a:r>
              <a:rPr lang="en-US" altLang="en-US" sz="1800" dirty="0"/>
              <a:t>Also decreases risk of diabetes, and autoimmune conditions.</a:t>
            </a:r>
          </a:p>
          <a:p>
            <a:pPr marL="671512" lvl="2" indent="0" eaLnBrk="1" hangingPunct="1">
              <a:buFont typeface="Wingdings" panose="05000000000000000000" pitchFamily="2" charset="2"/>
              <a:buNone/>
              <a:defRPr/>
            </a:pPr>
            <a:r>
              <a:rPr lang="en-US" altLang="en-US" sz="1800" b="1" dirty="0">
                <a:solidFill>
                  <a:srgbClr val="C00000"/>
                </a:solidFill>
              </a:rPr>
              <a:t>Have your serum vitamin D3 levels measured by your doctor.</a:t>
            </a:r>
          </a:p>
          <a:p>
            <a:pPr marL="671512" lvl="2" indent="0" eaLnBrk="1" hangingPunct="1">
              <a:buFont typeface="Wingdings" panose="05000000000000000000" pitchFamily="2" charset="2"/>
              <a:buNone/>
              <a:defRPr/>
            </a:pPr>
            <a:r>
              <a:rPr lang="en-US" altLang="en-US" sz="1800" b="1" i="1" dirty="0">
                <a:solidFill>
                  <a:srgbClr val="C00000"/>
                </a:solidFill>
              </a:rPr>
              <a:t>Optimal serum 25-OH vitamin D range is 40-60 ng/ml. </a:t>
            </a:r>
          </a:p>
        </p:txBody>
      </p:sp>
      <p:pic>
        <p:nvPicPr>
          <p:cNvPr id="39940" name="Picture 2" descr="na00683_">
            <a:extLst>
              <a:ext uri="{FF2B5EF4-FFF2-40B4-BE49-F238E27FC236}">
                <a16:creationId xmlns="" xmlns:a16="http://schemas.microsoft.com/office/drawing/2014/main" id="{3DD76685-C432-4F20-A974-AB843A9E8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
            <a:ext cx="20621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a:extLst>
              <a:ext uri="{FF2B5EF4-FFF2-40B4-BE49-F238E27FC236}">
                <a16:creationId xmlns="" xmlns:a16="http://schemas.microsoft.com/office/drawing/2014/main" id="{B7C2CCC6-793A-49C1-9228-D1456AE8E69C}"/>
              </a:ext>
            </a:extLst>
          </p:cNvPr>
          <p:cNvSpPr>
            <a:spLocks noGrp="1" noChangeArrowheads="1"/>
          </p:cNvSpPr>
          <p:nvPr>
            <p:ph type="title"/>
          </p:nvPr>
        </p:nvSpPr>
        <p:spPr/>
        <p:txBody>
          <a:bodyPr/>
          <a:lstStyle/>
          <a:p>
            <a:pPr eaLnBrk="1" hangingPunct="1"/>
            <a:r>
              <a:rPr lang="en-US" altLang="en-US" sz="2800"/>
              <a:t>Vitamin D3 (cholecalciferol) and vitamin D2 (ergocalciferol) are not the same.</a:t>
            </a:r>
          </a:p>
        </p:txBody>
      </p:sp>
      <p:sp>
        <p:nvSpPr>
          <p:cNvPr id="41987" name="Rectangle 3">
            <a:extLst>
              <a:ext uri="{FF2B5EF4-FFF2-40B4-BE49-F238E27FC236}">
                <a16:creationId xmlns="" xmlns:a16="http://schemas.microsoft.com/office/drawing/2014/main" id="{6F4C9795-9937-444C-BF57-1F7C2333A7B5}"/>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sz="2600" b="1"/>
              <a:t>Vitamin </a:t>
            </a:r>
            <a:r>
              <a:rPr lang="en-US" altLang="en-US" sz="2400" b="1"/>
              <a:t>D3</a:t>
            </a:r>
            <a:r>
              <a:rPr lang="en-US" altLang="en-US" sz="2400"/>
              <a:t> is 87% more potent in raising blood concentrations (2 to 3 times), than vitamin D2 (prescription vitamin D).</a:t>
            </a:r>
          </a:p>
          <a:p>
            <a:pPr eaLnBrk="1" hangingPunct="1"/>
            <a:r>
              <a:rPr lang="en-US" altLang="en-US" sz="2400" b="1"/>
              <a:t>Plant-based food sources provide D2</a:t>
            </a:r>
            <a:r>
              <a:rPr lang="en-US" altLang="en-US" sz="2400"/>
              <a:t> –       shiitake mushrooms, almond milk. </a:t>
            </a:r>
          </a:p>
          <a:p>
            <a:pPr eaLnBrk="1" hangingPunct="1"/>
            <a:r>
              <a:rPr lang="en-US" altLang="en-US" sz="2400" b="1"/>
              <a:t>Animal-based food sources provide D3-</a:t>
            </a:r>
            <a:r>
              <a:rPr lang="en-US" altLang="en-US" sz="2400"/>
              <a:t> unpasteurized milk, or fortified milk, eggs, cold-water fish (salmon, tuna, herring, oysters, shrimp.)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AutoShape 2">
            <a:extLst>
              <a:ext uri="{FF2B5EF4-FFF2-40B4-BE49-F238E27FC236}">
                <a16:creationId xmlns="" xmlns:a16="http://schemas.microsoft.com/office/drawing/2014/main" id="{CA90ECEE-F026-4BCF-9890-D4544DA4AB0D}"/>
              </a:ext>
            </a:extLst>
          </p:cNvPr>
          <p:cNvSpPr>
            <a:spLocks noGrp="1" noChangeArrowheads="1"/>
          </p:cNvSpPr>
          <p:nvPr>
            <p:ph type="title"/>
          </p:nvPr>
        </p:nvSpPr>
        <p:spPr>
          <a:xfrm>
            <a:off x="990600" y="685800"/>
            <a:ext cx="4654550" cy="1295400"/>
          </a:xfrm>
        </p:spPr>
        <p:txBody>
          <a:bodyPr/>
          <a:lstStyle/>
          <a:p>
            <a:pPr eaLnBrk="1" hangingPunct="1">
              <a:defRPr/>
            </a:pPr>
            <a:r>
              <a:rPr lang="en-US" altLang="en-US" sz="3400">
                <a:solidFill>
                  <a:srgbClr val="0000FF"/>
                </a:solidFill>
                <a:effectLst>
                  <a:outerShdw blurRad="38100" dist="38100" dir="2700000" algn="tl">
                    <a:srgbClr val="000000"/>
                  </a:outerShdw>
                </a:effectLst>
              </a:rPr>
              <a:t>Food and supplement labels</a:t>
            </a:r>
          </a:p>
        </p:txBody>
      </p:sp>
      <p:pic>
        <p:nvPicPr>
          <p:cNvPr id="44035" name="Picture 3">
            <a:extLst>
              <a:ext uri="{FF2B5EF4-FFF2-40B4-BE49-F238E27FC236}">
                <a16:creationId xmlns="" xmlns:a16="http://schemas.microsoft.com/office/drawing/2014/main" id="{EBE9E744-3465-4A63-8623-46DDBBA8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61" t="2411" r="5690" b="827"/>
          <a:stretch>
            <a:fillRect/>
          </a:stretch>
        </p:blipFill>
        <p:spPr bwMode="auto">
          <a:xfrm>
            <a:off x="5105400" y="1311275"/>
            <a:ext cx="27432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Text Box 4">
            <a:extLst>
              <a:ext uri="{FF2B5EF4-FFF2-40B4-BE49-F238E27FC236}">
                <a16:creationId xmlns="" xmlns:a16="http://schemas.microsoft.com/office/drawing/2014/main" id="{0FCA29DA-8A4F-4620-91C1-373113C7F137}"/>
              </a:ext>
            </a:extLst>
          </p:cNvPr>
          <p:cNvSpPr txBox="1">
            <a:spLocks noChangeArrowheads="1"/>
          </p:cNvSpPr>
          <p:nvPr/>
        </p:nvSpPr>
        <p:spPr bwMode="auto">
          <a:xfrm>
            <a:off x="1295400" y="3140075"/>
            <a:ext cx="384175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r>
              <a:rPr lang="en-US" altLang="en-US" sz="3200" b="1"/>
              <a:t>Assess calcium and vitamin D intake </a:t>
            </a:r>
            <a:br>
              <a:rPr lang="en-US" altLang="en-US" sz="3200" b="1"/>
            </a:br>
            <a:endParaRPr lang="en-US" altLang="en-US" sz="3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extLst>
              <a:ext uri="{FF2B5EF4-FFF2-40B4-BE49-F238E27FC236}">
                <a16:creationId xmlns="" xmlns:a16="http://schemas.microsoft.com/office/drawing/2014/main" id="{C09203B8-606B-44A7-89DC-219D77D10DF5}"/>
              </a:ext>
            </a:extLst>
          </p:cNvPr>
          <p:cNvSpPr>
            <a:spLocks noGrp="1" noChangeArrowheads="1"/>
          </p:cNvSpPr>
          <p:nvPr>
            <p:ph type="title"/>
          </p:nvPr>
        </p:nvSpPr>
        <p:spPr/>
        <p:txBody>
          <a:bodyPr/>
          <a:lstStyle/>
          <a:p>
            <a:pPr eaLnBrk="1" hangingPunct="1"/>
            <a:r>
              <a:rPr lang="en-US" altLang="en-US" sz="4000"/>
              <a:t>Vitamin K1 &amp; K2</a:t>
            </a:r>
          </a:p>
        </p:txBody>
      </p:sp>
      <p:sp>
        <p:nvSpPr>
          <p:cNvPr id="49155" name="Rectangle 3">
            <a:extLst>
              <a:ext uri="{FF2B5EF4-FFF2-40B4-BE49-F238E27FC236}">
                <a16:creationId xmlns="" xmlns:a16="http://schemas.microsoft.com/office/drawing/2014/main" id="{8972460D-6492-4F92-BDAB-C66B6F6FE38B}"/>
              </a:ext>
            </a:extLst>
          </p:cNvPr>
          <p:cNvSpPr>
            <a:spLocks noGrp="1" noChangeArrowheads="1"/>
          </p:cNvSpPr>
          <p:nvPr>
            <p:ph type="body" idx="1"/>
          </p:nvPr>
        </p:nvSpPr>
        <p:spPr/>
        <p:txBody>
          <a:bodyPr/>
          <a:lstStyle/>
          <a:p>
            <a:pPr eaLnBrk="1" hangingPunct="1">
              <a:lnSpc>
                <a:spcPct val="80000"/>
              </a:lnSpc>
              <a:defRPr/>
            </a:pPr>
            <a:r>
              <a:rPr lang="en-US" altLang="en-US" sz="2400" b="1" dirty="0"/>
              <a:t>Vitamin K reduces fracture risk:</a:t>
            </a:r>
          </a:p>
          <a:p>
            <a:pPr lvl="1" eaLnBrk="1" hangingPunct="1">
              <a:lnSpc>
                <a:spcPct val="80000"/>
              </a:lnSpc>
              <a:defRPr/>
            </a:pPr>
            <a:r>
              <a:rPr lang="en-US" altLang="en-US" sz="2000" dirty="0"/>
              <a:t>It is a building block for osteocalcin, a mesh-like substance that calcium molecules adhere to </a:t>
            </a:r>
            <a:r>
              <a:rPr lang="en-US" altLang="en-US" sz="2000" i="1" dirty="0"/>
              <a:t>(UCLA).</a:t>
            </a:r>
          </a:p>
          <a:p>
            <a:pPr lvl="1" eaLnBrk="1" hangingPunct="1">
              <a:lnSpc>
                <a:spcPct val="80000"/>
              </a:lnSpc>
              <a:defRPr/>
            </a:pPr>
            <a:r>
              <a:rPr lang="en-US" altLang="en-US" sz="2000" dirty="0"/>
              <a:t>There is a 30% reduced risk of hip fracture with &gt; 110 mcg daily.</a:t>
            </a:r>
          </a:p>
          <a:p>
            <a:pPr lvl="1" eaLnBrk="1" hangingPunct="1">
              <a:lnSpc>
                <a:spcPct val="80000"/>
              </a:lnSpc>
              <a:defRPr/>
            </a:pPr>
            <a:r>
              <a:rPr lang="en-US" altLang="en-US" sz="2000" dirty="0"/>
              <a:t>And </a:t>
            </a:r>
            <a:r>
              <a:rPr lang="en-US" altLang="en-US" sz="2000" u="sng" dirty="0"/>
              <a:t>low intake </a:t>
            </a:r>
            <a:r>
              <a:rPr lang="en-US" altLang="en-US" sz="2000" dirty="0"/>
              <a:t>is associated with </a:t>
            </a:r>
            <a:r>
              <a:rPr lang="en-US" altLang="en-US" sz="2000" u="sng" dirty="0"/>
              <a:t>low bone density </a:t>
            </a:r>
            <a:r>
              <a:rPr lang="en-US" altLang="en-US" sz="2000" dirty="0"/>
              <a:t>&amp; increased hip fracture. </a:t>
            </a:r>
          </a:p>
          <a:p>
            <a:pPr>
              <a:defRPr/>
            </a:pPr>
            <a:r>
              <a:rPr lang="en-US" altLang="en-US" sz="2400" b="1" dirty="0">
                <a:solidFill>
                  <a:srgbClr val="C00000"/>
                </a:solidFill>
              </a:rPr>
              <a:t>Vitamin K2 moves calcium into the proper areas in your body, such as your bones and teeth, </a:t>
            </a:r>
            <a:r>
              <a:rPr lang="en-US" altLang="en-US" sz="2400" b="1" dirty="0">
                <a:solidFill>
                  <a:schemeClr val="accent4"/>
                </a:solidFill>
              </a:rPr>
              <a:t>while removing calcium from areas such as arteries &amp; soft tissues.</a:t>
            </a:r>
          </a:p>
          <a:p>
            <a:pPr eaLnBrk="1" hangingPunct="1">
              <a:lnSpc>
                <a:spcPct val="80000"/>
              </a:lnSpc>
              <a:buFontTx/>
              <a:buNone/>
              <a:defRPr/>
            </a:pPr>
            <a:endParaRPr lang="en-US" altLang="en-US" sz="2400" dirty="0">
              <a:solidFill>
                <a:srgbClr val="0070C0"/>
              </a:solidFill>
            </a:endParaRPr>
          </a:p>
          <a:p>
            <a:pPr eaLnBrk="1" hangingPunct="1">
              <a:lnSpc>
                <a:spcPct val="80000"/>
              </a:lnSpc>
              <a:buFontTx/>
              <a:buNone/>
              <a:defRPr/>
            </a:pPr>
            <a:endParaRPr lang="en-US" altLang="en-US" sz="1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 xmlns:a16="http://schemas.microsoft.com/office/drawing/2014/main" id="{1DD705B8-63D1-47A3-8A22-FBEA72DB80F1}"/>
              </a:ext>
            </a:extLst>
          </p:cNvPr>
          <p:cNvSpPr>
            <a:spLocks noGrp="1" noChangeArrowheads="1"/>
          </p:cNvSpPr>
          <p:nvPr>
            <p:ph type="title"/>
          </p:nvPr>
        </p:nvSpPr>
        <p:spPr/>
        <p:txBody>
          <a:bodyPr/>
          <a:lstStyle/>
          <a:p>
            <a:r>
              <a:rPr lang="en-US" altLang="en-US"/>
              <a:t>Requirements for K1 &amp; K2</a:t>
            </a:r>
          </a:p>
        </p:txBody>
      </p:sp>
      <p:sp>
        <p:nvSpPr>
          <p:cNvPr id="3" name="Content Placeholder 2">
            <a:extLst>
              <a:ext uri="{FF2B5EF4-FFF2-40B4-BE49-F238E27FC236}">
                <a16:creationId xmlns="" xmlns:a16="http://schemas.microsoft.com/office/drawing/2014/main" id="{0E3BA043-4A6B-47E6-BD9A-CC6599C25228}"/>
              </a:ext>
            </a:extLst>
          </p:cNvPr>
          <p:cNvSpPr>
            <a:spLocks noGrp="1"/>
          </p:cNvSpPr>
          <p:nvPr>
            <p:ph idx="1"/>
          </p:nvPr>
        </p:nvSpPr>
        <p:spPr/>
        <p:txBody>
          <a:bodyPr/>
          <a:lstStyle/>
          <a:p>
            <a:pPr eaLnBrk="1" hangingPunct="1">
              <a:lnSpc>
                <a:spcPct val="80000"/>
              </a:lnSpc>
              <a:buFontTx/>
              <a:buNone/>
              <a:defRPr/>
            </a:pPr>
            <a:endParaRPr lang="en-US" altLang="en-US" sz="1800" b="1" dirty="0"/>
          </a:p>
          <a:p>
            <a:pPr eaLnBrk="1" hangingPunct="1">
              <a:lnSpc>
                <a:spcPct val="80000"/>
              </a:lnSpc>
              <a:buFontTx/>
              <a:buNone/>
              <a:defRPr/>
            </a:pPr>
            <a:r>
              <a:rPr lang="en-US" altLang="en-US" sz="2400" b="1" dirty="0"/>
              <a:t>Research recommends oral intake of: </a:t>
            </a:r>
          </a:p>
          <a:p>
            <a:pPr eaLnBrk="1" hangingPunct="1">
              <a:lnSpc>
                <a:spcPct val="80000"/>
              </a:lnSpc>
              <a:buFont typeface="Wingdings" panose="05000000000000000000" pitchFamily="2" charset="2"/>
              <a:buNone/>
              <a:defRPr/>
            </a:pPr>
            <a:r>
              <a:rPr lang="en-US" altLang="en-US" sz="2400" b="1" dirty="0"/>
              <a:t>	</a:t>
            </a:r>
            <a:r>
              <a:rPr lang="en-US" altLang="en-US" sz="2000" b="1" dirty="0">
                <a:solidFill>
                  <a:srgbClr val="0070C0"/>
                </a:solidFill>
              </a:rPr>
              <a:t>90 mcg/day (women) &amp; 120 mcg/day (men) of K1 &amp; K2. </a:t>
            </a:r>
            <a:r>
              <a:rPr lang="en-US" altLang="en-US" sz="1800" i="1" dirty="0">
                <a:solidFill>
                  <a:srgbClr val="C00000"/>
                </a:solidFill>
              </a:rPr>
              <a:t>Caution when taking warfarin (Coumadin) with vitamin K supplements.</a:t>
            </a:r>
            <a:endParaRPr lang="en-US" altLang="en-US" sz="1800" b="1" dirty="0">
              <a:solidFill>
                <a:srgbClr val="C00000"/>
              </a:solidFill>
            </a:endParaRPr>
          </a:p>
          <a:p>
            <a:pPr lvl="1">
              <a:defRPr/>
            </a:pPr>
            <a:r>
              <a:rPr lang="en-US" altLang="en-US" sz="1800" dirty="0"/>
              <a:t>If you take vitamin D3, also take vitamin K1 &amp; K2. </a:t>
            </a:r>
          </a:p>
          <a:p>
            <a:pPr lvl="1">
              <a:defRPr/>
            </a:pPr>
            <a:r>
              <a:rPr lang="en-US" altLang="en-US" sz="1800" dirty="0"/>
              <a:t>Vitamin K2 deficiency is what produces symptoms of vitamin D toxicity, which includes inappropriate calcification of your arteries.</a:t>
            </a:r>
          </a:p>
          <a:p>
            <a:pPr marL="457200" lvl="1" indent="0">
              <a:buFontTx/>
              <a:buNone/>
              <a:defRPr/>
            </a:pPr>
            <a:endParaRPr lang="en-US" altLang="en-US" sz="1400" b="1" i="1" dirty="0"/>
          </a:p>
          <a:p>
            <a:pPr marL="457200" lvl="1" indent="0">
              <a:buFontTx/>
              <a:buNone/>
              <a:defRPr/>
            </a:pPr>
            <a:r>
              <a:rPr lang="en-US" altLang="en-US" sz="2200" b="1" i="1" dirty="0"/>
              <a:t>Maintain the proper balance between calcium, vitamin K2, vitamin D, and magnesium. </a:t>
            </a:r>
          </a:p>
          <a:p>
            <a:pPr>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 xmlns:a16="http://schemas.microsoft.com/office/drawing/2014/main" id="{9D0A0232-3A12-45FE-AC94-BB86E7906CDF}"/>
              </a:ext>
            </a:extLst>
          </p:cNvPr>
          <p:cNvSpPr>
            <a:spLocks noGrp="1" noChangeArrowheads="1"/>
          </p:cNvSpPr>
          <p:nvPr>
            <p:ph type="title"/>
          </p:nvPr>
        </p:nvSpPr>
        <p:spPr/>
        <p:txBody>
          <a:bodyPr/>
          <a:lstStyle/>
          <a:p>
            <a:r>
              <a:rPr lang="en-US" altLang="en-US" dirty="0"/>
              <a:t>Vitamin K2 foods</a:t>
            </a:r>
          </a:p>
        </p:txBody>
      </p:sp>
      <p:sp>
        <p:nvSpPr>
          <p:cNvPr id="53251" name="Content Placeholder 2">
            <a:extLst>
              <a:ext uri="{FF2B5EF4-FFF2-40B4-BE49-F238E27FC236}">
                <a16:creationId xmlns="" xmlns:a16="http://schemas.microsoft.com/office/drawing/2014/main" id="{4C0618E0-1144-4A32-BE6E-F7BE24D32E0C}"/>
              </a:ext>
            </a:extLst>
          </p:cNvPr>
          <p:cNvSpPr>
            <a:spLocks noGrp="1" noChangeArrowheads="1"/>
          </p:cNvSpPr>
          <p:nvPr>
            <p:ph idx="1"/>
          </p:nvPr>
        </p:nvSpPr>
        <p:spPr/>
        <p:txBody>
          <a:bodyPr/>
          <a:lstStyle/>
          <a:p>
            <a:pPr>
              <a:defRPr/>
            </a:pPr>
            <a:r>
              <a:rPr lang="en-US" altLang="en-US" b="1" dirty="0"/>
              <a:t>Sources of K1: </a:t>
            </a:r>
            <a:r>
              <a:rPr lang="en-US" altLang="en-US" b="1" dirty="0">
                <a:solidFill>
                  <a:srgbClr val="0070C0"/>
                </a:solidFill>
              </a:rPr>
              <a:t>broccoli, spinach, dark leafy greens, chopped parsley, onions, tomatoes. </a:t>
            </a:r>
          </a:p>
          <a:p>
            <a:pPr marL="0" indent="0">
              <a:buFont typeface="Wingdings" panose="05000000000000000000" pitchFamily="2" charset="2"/>
              <a:buNone/>
              <a:defRPr/>
            </a:pPr>
            <a:endParaRPr lang="en-US" altLang="en-US" sz="1800" b="1" dirty="0"/>
          </a:p>
          <a:p>
            <a:pPr>
              <a:defRPr/>
            </a:pPr>
            <a:r>
              <a:rPr lang="en-US" altLang="en-US" b="1" dirty="0"/>
              <a:t>Sources of K2: </a:t>
            </a:r>
            <a:r>
              <a:rPr lang="en-US" altLang="en-US" b="1" dirty="0" err="1">
                <a:solidFill>
                  <a:srgbClr val="0070C0"/>
                </a:solidFill>
              </a:rPr>
              <a:t>natto</a:t>
            </a:r>
            <a:r>
              <a:rPr lang="en-US" altLang="en-US" b="1" dirty="0">
                <a:solidFill>
                  <a:srgbClr val="0070C0"/>
                </a:solidFill>
              </a:rPr>
              <a:t>, fermented foods, grass-fed animal meat, </a:t>
            </a:r>
            <a:r>
              <a:rPr lang="en-US" altLang="en-US" b="1" dirty="0" err="1">
                <a:solidFill>
                  <a:srgbClr val="0070C0"/>
                </a:solidFill>
              </a:rPr>
              <a:t>pasteured</a:t>
            </a:r>
            <a:r>
              <a:rPr lang="en-US" altLang="en-US" b="1" dirty="0">
                <a:solidFill>
                  <a:srgbClr val="0070C0"/>
                </a:solidFill>
              </a:rPr>
              <a:t> eggs, hard cheeses.</a:t>
            </a:r>
          </a:p>
          <a:p>
            <a:pPr>
              <a:defRPr/>
            </a:pP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 xmlns:a16="http://schemas.microsoft.com/office/drawing/2014/main" id="{6D5E30F9-D648-407B-8174-44564571D415}"/>
              </a:ext>
            </a:extLst>
          </p:cNvPr>
          <p:cNvSpPr>
            <a:spLocks noGrp="1" noChangeArrowheads="1"/>
          </p:cNvSpPr>
          <p:nvPr>
            <p:ph type="title"/>
          </p:nvPr>
        </p:nvSpPr>
        <p:spPr/>
        <p:txBody>
          <a:bodyPr/>
          <a:lstStyle/>
          <a:p>
            <a:r>
              <a:rPr lang="en-US" altLang="en-US" sz="3200"/>
              <a:t>Mineral-rich diet reduces bone loss</a:t>
            </a:r>
          </a:p>
        </p:txBody>
      </p:sp>
      <p:sp>
        <p:nvSpPr>
          <p:cNvPr id="3" name="Content Placeholder 2">
            <a:extLst>
              <a:ext uri="{FF2B5EF4-FFF2-40B4-BE49-F238E27FC236}">
                <a16:creationId xmlns="" xmlns:a16="http://schemas.microsoft.com/office/drawing/2014/main" id="{1FECA991-A824-4B87-B7C5-C061779E44EB}"/>
              </a:ext>
            </a:extLst>
          </p:cNvPr>
          <p:cNvSpPr>
            <a:spLocks noGrp="1"/>
          </p:cNvSpPr>
          <p:nvPr>
            <p:ph idx="1"/>
          </p:nvPr>
        </p:nvSpPr>
        <p:spPr/>
        <p:txBody>
          <a:bodyPr/>
          <a:lstStyle/>
          <a:p>
            <a:pPr marL="0" indent="0">
              <a:buFont typeface="Wingdings" panose="05000000000000000000" pitchFamily="2" charset="2"/>
              <a:buNone/>
              <a:defRPr/>
            </a:pPr>
            <a:r>
              <a:rPr lang="en-US" altLang="en-US" sz="2400" b="1" dirty="0">
                <a:solidFill>
                  <a:srgbClr val="002060"/>
                </a:solidFill>
              </a:rPr>
              <a:t>Theory is that the body breaks down bone &amp; muscle to neutralize acidic diet: </a:t>
            </a:r>
            <a:r>
              <a:rPr lang="en-US" altLang="en-US" sz="2400" b="1" dirty="0">
                <a:solidFill>
                  <a:srgbClr val="0070C0"/>
                </a:solidFill>
              </a:rPr>
              <a:t>foods with minerals will neutralize acid &amp; prevent bone loss.</a:t>
            </a:r>
          </a:p>
          <a:p>
            <a:pPr lvl="1">
              <a:defRPr/>
            </a:pPr>
            <a:r>
              <a:rPr lang="en-US" altLang="en-US" sz="2000" dirty="0"/>
              <a:t>Women with </a:t>
            </a:r>
            <a:r>
              <a:rPr lang="en-US" altLang="en-US" sz="2000" b="1" dirty="0"/>
              <a:t>lowest intake </a:t>
            </a:r>
            <a:r>
              <a:rPr lang="en-US" altLang="en-US" sz="2000" dirty="0"/>
              <a:t>of potassium, magnesium, vitamin C, </a:t>
            </a:r>
            <a:r>
              <a:rPr lang="en-US" altLang="en-US" sz="2000" b="1" dirty="0"/>
              <a:t>have lower BMD, and higher bone loss </a:t>
            </a:r>
            <a:r>
              <a:rPr lang="en-US" altLang="en-US" sz="2000" dirty="0"/>
              <a:t>than those with higher intake </a:t>
            </a:r>
            <a:r>
              <a:rPr lang="en-US" altLang="en-US" sz="1800" i="1" dirty="0"/>
              <a:t>(American J </a:t>
            </a:r>
            <a:r>
              <a:rPr lang="en-US" altLang="en-US" sz="1800" i="1" dirty="0" err="1"/>
              <a:t>Clin</a:t>
            </a:r>
            <a:r>
              <a:rPr lang="en-US" altLang="en-US" sz="1800" i="1" dirty="0"/>
              <a:t> Nutrition 2008.)</a:t>
            </a:r>
            <a:endParaRPr lang="en-US" altLang="en-US" sz="1800" dirty="0"/>
          </a:p>
          <a:p>
            <a:pPr lvl="1">
              <a:defRPr/>
            </a:pPr>
            <a:r>
              <a:rPr lang="en-US" altLang="en-US" sz="2000" dirty="0"/>
              <a:t>Young girls who ate high amounts of fruit and veggies had </a:t>
            </a:r>
            <a:r>
              <a:rPr lang="en-US" altLang="en-US" sz="2000" b="1" dirty="0"/>
              <a:t>significantly higher bone density</a:t>
            </a:r>
            <a:r>
              <a:rPr lang="en-US" altLang="en-US" sz="2000" dirty="0"/>
              <a:t> than moderate eaters. Researchers suggest that the alkaline properties may help with mineral absorption </a:t>
            </a:r>
            <a:r>
              <a:rPr lang="en-US" altLang="en-US" sz="1800" i="1" dirty="0"/>
              <a:t>(</a:t>
            </a:r>
            <a:r>
              <a:rPr lang="en-US" altLang="en-US" sz="1800" i="1" dirty="0" err="1"/>
              <a:t>Amer</a:t>
            </a:r>
            <a:r>
              <a:rPr lang="en-US" altLang="en-US" sz="1800" i="1" dirty="0"/>
              <a:t> J Clinical Nutrition 2010.)</a:t>
            </a:r>
          </a:p>
          <a:p>
            <a:pP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 xmlns:a16="http://schemas.microsoft.com/office/drawing/2014/main" id="{163175EF-439C-454B-9FF4-8359D92B0F98}"/>
              </a:ext>
            </a:extLst>
          </p:cNvPr>
          <p:cNvSpPr>
            <a:spLocks noGrp="1" noChangeArrowheads="1"/>
          </p:cNvSpPr>
          <p:nvPr>
            <p:ph type="title"/>
          </p:nvPr>
        </p:nvSpPr>
        <p:spPr>
          <a:xfrm>
            <a:off x="722313" y="822325"/>
            <a:ext cx="7924800" cy="1143000"/>
          </a:xfrm>
        </p:spPr>
        <p:txBody>
          <a:bodyPr/>
          <a:lstStyle/>
          <a:p>
            <a:r>
              <a:rPr lang="en-US" altLang="en-US"/>
              <a:t>Alkaline diet for bone health</a:t>
            </a:r>
          </a:p>
        </p:txBody>
      </p:sp>
      <p:sp>
        <p:nvSpPr>
          <p:cNvPr id="21507" name="Rectangle 3">
            <a:extLst>
              <a:ext uri="{FF2B5EF4-FFF2-40B4-BE49-F238E27FC236}">
                <a16:creationId xmlns="" xmlns:a16="http://schemas.microsoft.com/office/drawing/2014/main" id="{996EBF3D-67A3-4790-BB52-8586AD0FF76B}"/>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altLang="en-US" sz="2600" b="1" dirty="0">
                <a:solidFill>
                  <a:srgbClr val="005C2A"/>
                </a:solidFill>
              </a:rPr>
              <a:t>Diet should be at least 65-80% alkaline foods.</a:t>
            </a:r>
          </a:p>
          <a:p>
            <a:pPr eaLnBrk="1" hangingPunct="1">
              <a:lnSpc>
                <a:spcPct val="80000"/>
              </a:lnSpc>
              <a:defRPr/>
            </a:pPr>
            <a:r>
              <a:rPr lang="en-US" altLang="en-US" sz="2200" dirty="0"/>
              <a:t>Fruits, vegetables &amp; herbs.</a:t>
            </a:r>
          </a:p>
          <a:p>
            <a:pPr eaLnBrk="1" hangingPunct="1">
              <a:lnSpc>
                <a:spcPct val="80000"/>
              </a:lnSpc>
              <a:defRPr/>
            </a:pPr>
            <a:r>
              <a:rPr lang="en-US" altLang="en-US" sz="2200" dirty="0"/>
              <a:t>Yogurt, fermented foods</a:t>
            </a:r>
          </a:p>
          <a:p>
            <a:pPr eaLnBrk="1" hangingPunct="1">
              <a:lnSpc>
                <a:spcPct val="80000"/>
              </a:lnSpc>
              <a:defRPr/>
            </a:pPr>
            <a:r>
              <a:rPr lang="en-US" altLang="en-US" sz="2200" dirty="0"/>
              <a:t>Almonds</a:t>
            </a:r>
          </a:p>
          <a:p>
            <a:pPr eaLnBrk="1" hangingPunct="1">
              <a:lnSpc>
                <a:spcPct val="80000"/>
              </a:lnSpc>
              <a:defRPr/>
            </a:pPr>
            <a:r>
              <a:rPr lang="en-US" altLang="en-US" sz="2200" dirty="0"/>
              <a:t>Pumpkin, sunflower, flax seeds</a:t>
            </a:r>
          </a:p>
          <a:p>
            <a:pPr eaLnBrk="1" hangingPunct="1">
              <a:lnSpc>
                <a:spcPct val="80000"/>
              </a:lnSpc>
              <a:defRPr/>
            </a:pPr>
            <a:r>
              <a:rPr lang="en-US" altLang="en-US" sz="2200" dirty="0"/>
              <a:t>Green, herbal teas</a:t>
            </a:r>
          </a:p>
          <a:p>
            <a:pPr eaLnBrk="1" hangingPunct="1">
              <a:lnSpc>
                <a:spcPct val="80000"/>
              </a:lnSpc>
              <a:defRPr/>
            </a:pPr>
            <a:r>
              <a:rPr lang="en-US" altLang="en-US" sz="2200" dirty="0"/>
              <a:t>Sea vegetables, miso &amp; mushrooms</a:t>
            </a:r>
          </a:p>
          <a:p>
            <a:pPr lvl="1" eaLnBrk="1" hangingPunct="1">
              <a:lnSpc>
                <a:spcPct val="90000"/>
              </a:lnSpc>
              <a:defRPr/>
            </a:pPr>
            <a:r>
              <a:rPr lang="en-US" altLang="en-US" sz="2000" b="1" dirty="0">
                <a:solidFill>
                  <a:srgbClr val="005426"/>
                </a:solidFill>
              </a:rPr>
              <a:t>Aim for 6-9 servings of fruits &amp; veggies per day:</a:t>
            </a:r>
          </a:p>
          <a:p>
            <a:pPr lvl="2" eaLnBrk="1" hangingPunct="1">
              <a:lnSpc>
                <a:spcPct val="90000"/>
              </a:lnSpc>
              <a:defRPr/>
            </a:pPr>
            <a:r>
              <a:rPr lang="en-US" altLang="en-US" sz="1800" b="1" dirty="0">
                <a:solidFill>
                  <a:srgbClr val="005426"/>
                </a:solidFill>
              </a:rPr>
              <a:t>2-3 servings of veggies for every lunch &amp; dinner,</a:t>
            </a:r>
          </a:p>
          <a:p>
            <a:pPr lvl="2" eaLnBrk="1" hangingPunct="1">
              <a:lnSpc>
                <a:spcPct val="90000"/>
              </a:lnSpc>
              <a:defRPr/>
            </a:pPr>
            <a:r>
              <a:rPr lang="en-US" altLang="en-US" sz="1800" b="1" dirty="0">
                <a:solidFill>
                  <a:srgbClr val="005426"/>
                </a:solidFill>
              </a:rPr>
              <a:t>2-3 fruits for snacks.</a:t>
            </a:r>
          </a:p>
          <a:p>
            <a:pPr marL="914400" lvl="2" indent="0" eaLnBrk="1" hangingPunct="1">
              <a:lnSpc>
                <a:spcPct val="90000"/>
              </a:lnSpc>
              <a:buFont typeface="Wingdings" panose="05000000000000000000" pitchFamily="2" charset="2"/>
              <a:buNone/>
              <a:defRPr/>
            </a:pPr>
            <a:r>
              <a:rPr lang="en-US" altLang="en-US" sz="1800" b="1" dirty="0"/>
              <a:t>1 serving = 1 cup raw or ½ cup cooked</a:t>
            </a:r>
          </a:p>
          <a:p>
            <a:pPr eaLnBrk="1" hangingPunct="1">
              <a:lnSpc>
                <a:spcPct val="80000"/>
              </a:lnSpc>
              <a:defRPr/>
            </a:pPr>
            <a:endParaRPr lang="en-US" altLang="en-US" i="1" dirty="0"/>
          </a:p>
          <a:p>
            <a:pPr lvl="1">
              <a:buFont typeface="Wingdings" panose="05000000000000000000" pitchFamily="2" charset="2"/>
              <a:buNone/>
              <a:defRPr/>
            </a:pPr>
            <a:r>
              <a:rPr lang="en-US" altLang="en-US" dirty="0"/>
              <a:t>	</a:t>
            </a:r>
          </a:p>
        </p:txBody>
      </p:sp>
      <p:pic>
        <p:nvPicPr>
          <p:cNvPr id="56324" name="Picture 3" descr="https://www.betterbones.com/wp-content/uploads/2016/08/iStock_000015439100XSmall-180x180.jpg?x81340">
            <a:extLst>
              <a:ext uri="{FF2B5EF4-FFF2-40B4-BE49-F238E27FC236}">
                <a16:creationId xmlns="" xmlns:a16="http://schemas.microsoft.com/office/drawing/2014/main" id="{BBC0AAF7-3608-488C-9EFF-2A400C6F4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7432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 xmlns:a16="http://schemas.microsoft.com/office/drawing/2014/main" id="{1BE1F970-BC0E-4E10-922A-B800881D6AD0}"/>
              </a:ext>
            </a:extLst>
          </p:cNvPr>
          <p:cNvSpPr>
            <a:spLocks noGrp="1" noChangeArrowheads="1"/>
          </p:cNvSpPr>
          <p:nvPr>
            <p:ph type="title"/>
          </p:nvPr>
        </p:nvSpPr>
        <p:spPr/>
        <p:txBody>
          <a:bodyPr/>
          <a:lstStyle/>
          <a:p>
            <a:r>
              <a:rPr lang="en-US" altLang="en-US"/>
              <a:t>Super foods for healthy bones</a:t>
            </a:r>
          </a:p>
        </p:txBody>
      </p:sp>
      <p:sp>
        <p:nvSpPr>
          <p:cNvPr id="3" name="Content Placeholder 2">
            <a:extLst>
              <a:ext uri="{FF2B5EF4-FFF2-40B4-BE49-F238E27FC236}">
                <a16:creationId xmlns="" xmlns:a16="http://schemas.microsoft.com/office/drawing/2014/main" id="{B9C6F362-6E83-4927-83C8-8F7C7FE83759}"/>
              </a:ext>
            </a:extLst>
          </p:cNvPr>
          <p:cNvSpPr>
            <a:spLocks noGrp="1"/>
          </p:cNvSpPr>
          <p:nvPr>
            <p:ph idx="1"/>
          </p:nvPr>
        </p:nvSpPr>
        <p:spPr/>
        <p:txBody>
          <a:bodyPr/>
          <a:lstStyle/>
          <a:p>
            <a:pPr marL="0" indent="0">
              <a:buFont typeface="Wingdings" panose="05000000000000000000" pitchFamily="2" charset="2"/>
              <a:buNone/>
              <a:defRPr/>
            </a:pPr>
            <a:r>
              <a:rPr lang="en-US" altLang="en-US" sz="2600" b="1" dirty="0"/>
              <a:t>Omega 3s-</a:t>
            </a:r>
          </a:p>
          <a:p>
            <a:pPr>
              <a:defRPr/>
            </a:pPr>
            <a:r>
              <a:rPr lang="en-US" sz="2000" dirty="0"/>
              <a:t>The Framingham Osteoporosis Study followed women for &gt;4 years &amp; found that those with the highest cold water fish intake (&gt;3 servings/week) experienced a slower decline of BMD. The mechanism proposed was that omega 3s help transport calcium throughout the body while reducing calcium excretion.</a:t>
            </a:r>
            <a:endParaRPr lang="en-US" altLang="en-US" sz="2000" dirty="0"/>
          </a:p>
          <a:p>
            <a:pPr marL="0" indent="0">
              <a:buFont typeface="Wingdings" panose="05000000000000000000" pitchFamily="2" charset="2"/>
              <a:buNone/>
              <a:defRPr/>
            </a:pPr>
            <a:r>
              <a:rPr lang="en-US" altLang="en-US" sz="2600" b="1" dirty="0"/>
              <a:t>Protein-</a:t>
            </a:r>
          </a:p>
          <a:p>
            <a:pPr>
              <a:defRPr/>
            </a:pPr>
            <a:r>
              <a:rPr lang="en-US" altLang="en-US" sz="2000" dirty="0"/>
              <a:t>Those who consumed the most calcium and the most protein had higher bone mineral density after 3 years than those consuming less </a:t>
            </a:r>
            <a:r>
              <a:rPr lang="en-US" altLang="en-US" sz="2000" i="1" dirty="0"/>
              <a:t>(Tufts Univ.)</a:t>
            </a:r>
          </a:p>
          <a:p>
            <a:pP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a:extLst>
              <a:ext uri="{FF2B5EF4-FFF2-40B4-BE49-F238E27FC236}">
                <a16:creationId xmlns="" xmlns:a16="http://schemas.microsoft.com/office/drawing/2014/main" id="{A633C0F9-B660-42F2-9E6A-D89799DBE731}"/>
              </a:ext>
            </a:extLst>
          </p:cNvPr>
          <p:cNvSpPr>
            <a:spLocks noGrp="1" noChangeArrowheads="1"/>
          </p:cNvSpPr>
          <p:nvPr>
            <p:ph type="title"/>
          </p:nvPr>
        </p:nvSpPr>
        <p:spPr/>
        <p:txBody>
          <a:bodyPr/>
          <a:lstStyle/>
          <a:p>
            <a:pPr eaLnBrk="1" hangingPunct="1"/>
            <a:r>
              <a:rPr lang="en-US" altLang="en-US"/>
              <a:t>What is osteoporosis?</a:t>
            </a:r>
          </a:p>
        </p:txBody>
      </p:sp>
      <p:sp>
        <p:nvSpPr>
          <p:cNvPr id="9219" name="Rectangle 3">
            <a:extLst>
              <a:ext uri="{FF2B5EF4-FFF2-40B4-BE49-F238E27FC236}">
                <a16:creationId xmlns="" xmlns:a16="http://schemas.microsoft.com/office/drawing/2014/main" id="{2F7CA8C9-85A3-4E68-A39B-1581BF8AF565}"/>
              </a:ext>
            </a:extLst>
          </p:cNvPr>
          <p:cNvSpPr>
            <a:spLocks noGrp="1" noChangeArrowheads="1"/>
          </p:cNvSpPr>
          <p:nvPr>
            <p:ph type="body" idx="1"/>
          </p:nvPr>
        </p:nvSpPr>
        <p:spPr/>
        <p:txBody>
          <a:bodyPr/>
          <a:lstStyle/>
          <a:p>
            <a:pPr eaLnBrk="1" hangingPunct="1"/>
            <a:r>
              <a:rPr lang="en-US" altLang="en-US" sz="2400" dirty="0"/>
              <a:t>Osteoporosis is characterized by low bone mass (bone density) and deterioration of bone tissue leading to increased risk of fractures.</a:t>
            </a:r>
          </a:p>
          <a:p>
            <a:pPr eaLnBrk="1" hangingPunct="1"/>
            <a:r>
              <a:rPr lang="en-US" altLang="en-US" sz="2400" dirty="0"/>
              <a:t>One in 2 women and one in 4 men over age 50 will incur a fracture as a result of osteoporosis </a:t>
            </a:r>
            <a:r>
              <a:rPr lang="en-US" altLang="en-US" sz="1800" i="1" dirty="0"/>
              <a:t>(NOF, 2011).</a:t>
            </a:r>
          </a:p>
          <a:p>
            <a:pPr eaLnBrk="1" hangingPunct="1"/>
            <a:r>
              <a:rPr lang="en-US" altLang="en-US" sz="2400" dirty="0"/>
              <a:t>More than 10 million people in the U.S. are estimated to have osteoporosis.</a:t>
            </a:r>
          </a:p>
          <a:p>
            <a:pPr eaLnBrk="1" hangingPunct="1"/>
            <a:r>
              <a:rPr lang="en-US" altLang="en-US" sz="2400" dirty="0"/>
              <a:t>43 million Americans have osteopenia.</a:t>
            </a:r>
          </a:p>
          <a:p>
            <a:pPr eaLnBrk="1" hangingPunct="1"/>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 xmlns:a16="http://schemas.microsoft.com/office/drawing/2014/main" id="{128B6460-324F-4141-839B-02B1116BF2FB}"/>
              </a:ext>
            </a:extLst>
          </p:cNvPr>
          <p:cNvSpPr>
            <a:spLocks noGrp="1" noChangeArrowheads="1"/>
          </p:cNvSpPr>
          <p:nvPr>
            <p:ph type="title"/>
          </p:nvPr>
        </p:nvSpPr>
        <p:spPr/>
        <p:txBody>
          <a:bodyPr/>
          <a:lstStyle/>
          <a:p>
            <a:pPr eaLnBrk="1" hangingPunct="1"/>
            <a:r>
              <a:rPr lang="en-US" altLang="en-US" dirty="0"/>
              <a:t>Probiotics improve bone strength</a:t>
            </a:r>
          </a:p>
        </p:txBody>
      </p:sp>
      <p:sp>
        <p:nvSpPr>
          <p:cNvPr id="79875" name="Content Placeholder 2">
            <a:extLst>
              <a:ext uri="{FF2B5EF4-FFF2-40B4-BE49-F238E27FC236}">
                <a16:creationId xmlns="" xmlns:a16="http://schemas.microsoft.com/office/drawing/2014/main" id="{4D6E8AA5-5B5F-4ED1-A3B3-1BB5E40ACB89}"/>
              </a:ext>
            </a:extLst>
          </p:cNvPr>
          <p:cNvSpPr>
            <a:spLocks noGrp="1"/>
          </p:cNvSpPr>
          <p:nvPr>
            <p:ph idx="1"/>
          </p:nvPr>
        </p:nvSpPr>
        <p:spPr/>
        <p:txBody>
          <a:bodyPr/>
          <a:lstStyle/>
          <a:p>
            <a:pPr eaLnBrk="1" hangingPunct="1">
              <a:defRPr/>
            </a:pPr>
            <a:r>
              <a:rPr lang="en-US" altLang="en-US" sz="2400" dirty="0"/>
              <a:t>Beneficial probiotic strains- </a:t>
            </a:r>
            <a:r>
              <a:rPr lang="en-US" altLang="en-US" sz="2000" i="1" dirty="0"/>
              <a:t>Lactobacillus </a:t>
            </a:r>
            <a:r>
              <a:rPr lang="en-US" altLang="en-US" sz="2000" i="1" dirty="0" err="1"/>
              <a:t>reuteri</a:t>
            </a:r>
            <a:r>
              <a:rPr lang="en-US" altLang="en-US" sz="2000" i="1" dirty="0"/>
              <a:t> &amp; Bifidobacterium </a:t>
            </a:r>
            <a:r>
              <a:rPr lang="en-US" altLang="en-US" sz="2000" i="1" dirty="0" err="1"/>
              <a:t>longum</a:t>
            </a:r>
            <a:r>
              <a:rPr lang="en-US" altLang="en-US" sz="2400" dirty="0"/>
              <a:t>- mitigated menopause-induced bone loss in mice (</a:t>
            </a:r>
            <a:r>
              <a:rPr lang="en-US" sz="2000" i="1" dirty="0"/>
              <a:t>Journal of Clinical Investigation 2015</a:t>
            </a:r>
            <a:r>
              <a:rPr lang="en-US" sz="2000" dirty="0"/>
              <a:t>.)</a:t>
            </a:r>
            <a:endParaRPr lang="en-US" altLang="en-US" sz="2000" dirty="0"/>
          </a:p>
          <a:p>
            <a:pPr eaLnBrk="1" hangingPunct="1">
              <a:defRPr/>
            </a:pPr>
            <a:r>
              <a:rPr lang="en-US" altLang="en-US" sz="2400" dirty="0"/>
              <a:t>Gut bacteria may talk to the bone cells that remodel bone tissue seen in research from animal studies </a:t>
            </a:r>
            <a:r>
              <a:rPr lang="en-US" altLang="en-US" sz="2000" i="1" dirty="0"/>
              <a:t>(Clinical Immunology 2015.)</a:t>
            </a:r>
          </a:p>
          <a:p>
            <a:pPr eaLnBrk="1" hangingPunct="1">
              <a:defRPr/>
            </a:pPr>
            <a:r>
              <a:rPr lang="en-US" altLang="en-US" sz="2400" dirty="0"/>
              <a:t>Make sure fermented foods are part of your diet.</a:t>
            </a:r>
          </a:p>
          <a:p>
            <a:pPr lvl="1" eaLnBrk="1" hangingPunct="1">
              <a:defRPr/>
            </a:pPr>
            <a:r>
              <a:rPr lang="en-US" altLang="en-US" b="1" dirty="0">
                <a:solidFill>
                  <a:srgbClr val="0070C0"/>
                </a:solidFill>
              </a:rPr>
              <a:t>Kefir, yogurt, tempeh, miso, sauerkraut, fermented vegetables, </a:t>
            </a:r>
            <a:r>
              <a:rPr lang="en-US" altLang="en-US" b="1" dirty="0" err="1">
                <a:solidFill>
                  <a:srgbClr val="0070C0"/>
                </a:solidFill>
              </a:rPr>
              <a:t>kombucha</a:t>
            </a:r>
            <a:r>
              <a:rPr lang="en-US" altLang="en-US" b="1" dirty="0">
                <a:solidFill>
                  <a:srgbClr val="0070C0"/>
                </a:solidFill>
              </a:rPr>
              <a:t>.</a:t>
            </a:r>
          </a:p>
          <a:p>
            <a:pPr marL="457200" lvl="1" indent="0" eaLnBrk="1" hangingPunct="1">
              <a:buFontTx/>
              <a:buNone/>
              <a:defRPr/>
            </a:pPr>
            <a:endParaRPr lang="en-US" altLang="en-US" sz="2000" dirty="0"/>
          </a:p>
        </p:txBody>
      </p:sp>
    </p:spTree>
    <p:extLst>
      <p:ext uri="{BB962C8B-B14F-4D97-AF65-F5344CB8AC3E}">
        <p14:creationId xmlns:p14="http://schemas.microsoft.com/office/powerpoint/2010/main" val="3683216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 xmlns:a16="http://schemas.microsoft.com/office/drawing/2014/main" id="{B585FB25-FA1B-4A10-B35B-4228096D923F}"/>
              </a:ext>
            </a:extLst>
          </p:cNvPr>
          <p:cNvSpPr>
            <a:spLocks noGrp="1" noChangeArrowheads="1"/>
          </p:cNvSpPr>
          <p:nvPr>
            <p:ph type="title"/>
          </p:nvPr>
        </p:nvSpPr>
        <p:spPr/>
        <p:txBody>
          <a:bodyPr/>
          <a:lstStyle/>
          <a:p>
            <a:r>
              <a:rPr lang="en-US" altLang="en-US" dirty="0"/>
              <a:t>More superfoods</a:t>
            </a:r>
          </a:p>
        </p:txBody>
      </p:sp>
      <p:sp>
        <p:nvSpPr>
          <p:cNvPr id="3" name="Content Placeholder 2">
            <a:extLst>
              <a:ext uri="{FF2B5EF4-FFF2-40B4-BE49-F238E27FC236}">
                <a16:creationId xmlns="" xmlns:a16="http://schemas.microsoft.com/office/drawing/2014/main" id="{7D66449F-EFB6-4B25-92E9-43C17DF1AE8C}"/>
              </a:ext>
            </a:extLst>
          </p:cNvPr>
          <p:cNvSpPr>
            <a:spLocks noGrp="1"/>
          </p:cNvSpPr>
          <p:nvPr>
            <p:ph idx="1"/>
          </p:nvPr>
        </p:nvSpPr>
        <p:spPr/>
        <p:txBody>
          <a:bodyPr/>
          <a:lstStyle/>
          <a:p>
            <a:pPr marL="0" indent="0">
              <a:buFont typeface="Wingdings" panose="05000000000000000000" pitchFamily="2" charset="2"/>
              <a:buNone/>
              <a:defRPr/>
            </a:pPr>
            <a:r>
              <a:rPr lang="en-US" altLang="en-US" b="1" dirty="0">
                <a:ea typeface="Times New Roman" panose="02020603050405020304" pitchFamily="18" charset="0"/>
              </a:rPr>
              <a:t>Prunes or dried plum </a:t>
            </a:r>
            <a:endParaRPr lang="en-US" altLang="en-US" b="1" dirty="0"/>
          </a:p>
          <a:p>
            <a:pPr>
              <a:defRPr/>
            </a:pPr>
            <a:r>
              <a:rPr lang="en-US" altLang="en-US" sz="2400" dirty="0">
                <a:ea typeface="Times New Roman" panose="02020603050405020304" pitchFamily="18" charset="0"/>
              </a:rPr>
              <a:t>May aid in preventing and reversing bone loss.  Two studies found that 5 prunes eaten twice per day significantly increased BMD in the spine and forearm in postmenopausal women with osteoporosis </a:t>
            </a:r>
            <a:r>
              <a:rPr lang="en-US" altLang="en-US" sz="2000" dirty="0">
                <a:ea typeface="Times New Roman" panose="02020603050405020304" pitchFamily="18" charset="0"/>
              </a:rPr>
              <a:t>(</a:t>
            </a:r>
            <a:r>
              <a:rPr lang="en-US" altLang="en-US" sz="2000" i="1" dirty="0">
                <a:ea typeface="Times New Roman" panose="02020603050405020304" pitchFamily="18" charset="0"/>
              </a:rPr>
              <a:t>British Journal of Nutrition, University of Florida.) </a:t>
            </a:r>
          </a:p>
          <a:p>
            <a:pPr>
              <a:defRPr/>
            </a:pPr>
            <a:r>
              <a:rPr lang="en-US" altLang="en-US" sz="2400" dirty="0">
                <a:ea typeface="Times New Roman" panose="02020603050405020304" pitchFamily="18" charset="0"/>
              </a:rPr>
              <a:t>The unique antioxidants (vitamin D, phenols and the mineral boron) in the prunes </a:t>
            </a:r>
            <a:r>
              <a:rPr lang="en-US" altLang="en-US" sz="2400" u="sng" dirty="0">
                <a:ea typeface="Times New Roman" panose="02020603050405020304" pitchFamily="18" charset="0"/>
              </a:rPr>
              <a:t>protect existing bone cells from breaking down </a:t>
            </a:r>
            <a:r>
              <a:rPr lang="en-US" altLang="en-US" sz="2400" dirty="0">
                <a:ea typeface="Times New Roman" panose="02020603050405020304" pitchFamily="18" charset="0"/>
              </a:rPr>
              <a:t>and even spur the production of new ones.</a:t>
            </a:r>
            <a:endParaRPr lang="en-US" altLang="en-US" sz="2400" dirty="0"/>
          </a:p>
          <a:p>
            <a:pP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 xmlns:a16="http://schemas.microsoft.com/office/drawing/2014/main" id="{C37BC4D5-10C6-49BF-B759-291D43F5E802}"/>
              </a:ext>
            </a:extLst>
          </p:cNvPr>
          <p:cNvSpPr>
            <a:spLocks noGrp="1" noChangeArrowheads="1"/>
          </p:cNvSpPr>
          <p:nvPr>
            <p:ph type="title"/>
          </p:nvPr>
        </p:nvSpPr>
        <p:spPr/>
        <p:txBody>
          <a:bodyPr/>
          <a:lstStyle/>
          <a:p>
            <a:r>
              <a:rPr lang="en-US" altLang="en-US" sz="3200" dirty="0"/>
              <a:t>Are your bones getting enough sleep? </a:t>
            </a:r>
          </a:p>
        </p:txBody>
      </p:sp>
      <p:sp>
        <p:nvSpPr>
          <p:cNvPr id="62467" name="Content Placeholder 2">
            <a:extLst>
              <a:ext uri="{FF2B5EF4-FFF2-40B4-BE49-F238E27FC236}">
                <a16:creationId xmlns="" xmlns:a16="http://schemas.microsoft.com/office/drawing/2014/main" id="{F5666757-2A74-48C3-9A46-61225BC37960}"/>
              </a:ext>
            </a:extLst>
          </p:cNvPr>
          <p:cNvSpPr>
            <a:spLocks noGrp="1" noChangeArrowheads="1"/>
          </p:cNvSpPr>
          <p:nvPr>
            <p:ph idx="1"/>
          </p:nvPr>
        </p:nvSpPr>
        <p:spPr/>
        <p:txBody>
          <a:bodyPr/>
          <a:lstStyle/>
          <a:p>
            <a:r>
              <a:rPr lang="en-US" altLang="en-US" sz="2000" dirty="0"/>
              <a:t>Melatonin’s role is to regulate the circadian rhythm (sleep cycle), and melatonin levels decline with age.</a:t>
            </a:r>
          </a:p>
          <a:p>
            <a:r>
              <a:rPr lang="en-US" altLang="en-US" sz="2000" b="1" dirty="0"/>
              <a:t>Research is finding that this decline in melatonin may contribute to imbalances in the bone remodeling process.</a:t>
            </a:r>
          </a:p>
          <a:p>
            <a:r>
              <a:rPr lang="en-US" altLang="en-US" sz="2000" dirty="0"/>
              <a:t>A recent study suggests that </a:t>
            </a:r>
            <a:r>
              <a:rPr lang="en-US" altLang="en-US" sz="2000"/>
              <a:t>supplemental melatonin increased </a:t>
            </a:r>
            <a:r>
              <a:rPr lang="en-US" altLang="en-US" sz="2000" dirty="0"/>
              <a:t>bone density in the leg and spine in post-menopausal women. </a:t>
            </a:r>
          </a:p>
          <a:p>
            <a:pPr lvl="1"/>
            <a:r>
              <a:rPr lang="en-US" altLang="en-US" sz="1600" dirty="0"/>
              <a:t>One year supplementation with 3 mg melatonin improved BMD in the neck of the femur, as well as the lumber spine vertebrate, as well as improving lean body mass, and lowering body fat </a:t>
            </a:r>
            <a:r>
              <a:rPr lang="en-US" altLang="en-US" sz="1600" i="1" dirty="0"/>
              <a:t>(J of Pineal </a:t>
            </a:r>
            <a:r>
              <a:rPr lang="en-US" altLang="en-US" sz="1600" i="1" dirty="0" err="1"/>
              <a:t>Rsch</a:t>
            </a:r>
            <a:r>
              <a:rPr lang="en-US" altLang="en-US" sz="1600" i="1" dirty="0"/>
              <a:t> 2015.)</a:t>
            </a:r>
          </a:p>
          <a:p>
            <a:r>
              <a:rPr lang="en-US" altLang="en-US" sz="2000" b="1" dirty="0">
                <a:solidFill>
                  <a:schemeClr val="tx2"/>
                </a:solidFill>
              </a:rPr>
              <a:t>Foods with melatonin</a:t>
            </a:r>
            <a:r>
              <a:rPr lang="en-US" altLang="en-US" sz="2000" b="1" dirty="0">
                <a:solidFill>
                  <a:srgbClr val="0070C0"/>
                </a:solidFill>
              </a:rPr>
              <a:t>: </a:t>
            </a:r>
            <a:r>
              <a:rPr lang="en-US" altLang="en-US" sz="1800" b="1" dirty="0">
                <a:solidFill>
                  <a:srgbClr val="0070C0"/>
                </a:solidFill>
              </a:rPr>
              <a:t>tart cherries, walnuts, almonds, bananas, tomatoes, pineapple, oats, turkey and chicken. </a:t>
            </a:r>
          </a:p>
          <a:p>
            <a:endParaRPr lang="en-US" altLang="en-US" sz="20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 xmlns:a16="http://schemas.microsoft.com/office/drawing/2014/main" id="{2A4553F7-5486-4BF5-A97C-931959146BAF}"/>
              </a:ext>
            </a:extLst>
          </p:cNvPr>
          <p:cNvSpPr>
            <a:spLocks noGrp="1" noChangeArrowheads="1"/>
          </p:cNvSpPr>
          <p:nvPr>
            <p:ph type="title"/>
          </p:nvPr>
        </p:nvSpPr>
        <p:spPr/>
        <p:txBody>
          <a:bodyPr/>
          <a:lstStyle/>
          <a:p>
            <a:r>
              <a:rPr lang="en-US" altLang="en-US"/>
              <a:t>Exercise strengthens bones</a:t>
            </a:r>
          </a:p>
        </p:txBody>
      </p:sp>
      <p:sp>
        <p:nvSpPr>
          <p:cNvPr id="64515" name="Content Placeholder 3">
            <a:extLst>
              <a:ext uri="{FF2B5EF4-FFF2-40B4-BE49-F238E27FC236}">
                <a16:creationId xmlns="" xmlns:a16="http://schemas.microsoft.com/office/drawing/2014/main" id="{C8E88A4E-F22C-4BE9-9688-EE2AD0C25712}"/>
              </a:ext>
            </a:extLst>
          </p:cNvPr>
          <p:cNvSpPr>
            <a:spLocks noGrp="1" noChangeArrowheads="1"/>
          </p:cNvSpPr>
          <p:nvPr>
            <p:ph sz="half" idx="2"/>
          </p:nvPr>
        </p:nvSpPr>
        <p:spPr/>
        <p:txBody>
          <a:bodyPr/>
          <a:lstStyle/>
          <a:p>
            <a:pPr eaLnBrk="1" hangingPunct="1"/>
            <a:r>
              <a:rPr lang="en-US" altLang="en-US" sz="2000"/>
              <a:t>Exercise slows down the 30% decline in bones loss associated with menopause.</a:t>
            </a:r>
          </a:p>
          <a:p>
            <a:pPr eaLnBrk="1" hangingPunct="1"/>
            <a:r>
              <a:rPr lang="en-US" altLang="en-US" sz="2000"/>
              <a:t>Combine regular walking, jogging, stair climbing, and strength training to keep bones strong.</a:t>
            </a:r>
          </a:p>
          <a:p>
            <a:pPr eaLnBrk="1" hangingPunct="1">
              <a:lnSpc>
                <a:spcPct val="90000"/>
              </a:lnSpc>
            </a:pPr>
            <a:r>
              <a:rPr lang="en-US" altLang="en-US" sz="2000"/>
              <a:t>Other weight-bearing exercises includes Pilates, yoga, tennis, even dancing. </a:t>
            </a:r>
          </a:p>
          <a:p>
            <a:pPr eaLnBrk="1" hangingPunct="1">
              <a:lnSpc>
                <a:spcPct val="90000"/>
              </a:lnSpc>
            </a:pPr>
            <a:r>
              <a:rPr lang="en-US" altLang="en-US" sz="2000"/>
              <a:t>Tai Chi improves balance.</a:t>
            </a:r>
          </a:p>
          <a:p>
            <a:pPr eaLnBrk="1" hangingPunct="1"/>
            <a:endParaRPr lang="en-US" altLang="en-US" sz="2000"/>
          </a:p>
        </p:txBody>
      </p:sp>
      <p:pic>
        <p:nvPicPr>
          <p:cNvPr id="64516" name="Content Placeholder 4">
            <a:extLst>
              <a:ext uri="{FF2B5EF4-FFF2-40B4-BE49-F238E27FC236}">
                <a16:creationId xmlns="" xmlns:a16="http://schemas.microsoft.com/office/drawing/2014/main" id="{4BAD7D8B-EC9B-457F-ADFD-80DDB60B910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2597150"/>
            <a:ext cx="3770313" cy="3254375"/>
          </a:xfrm>
          <a:noFill/>
          <a:ln w="38100">
            <a:solidFill>
              <a:srgbClr val="333399"/>
            </a:solid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 xmlns:a16="http://schemas.microsoft.com/office/drawing/2014/main" id="{AB8F4BFF-200B-4ACA-A777-B4BBB11A92A4}"/>
              </a:ext>
            </a:extLst>
          </p:cNvPr>
          <p:cNvSpPr>
            <a:spLocks noGrp="1" noChangeArrowheads="1"/>
          </p:cNvSpPr>
          <p:nvPr>
            <p:ph type="title"/>
          </p:nvPr>
        </p:nvSpPr>
        <p:spPr/>
        <p:txBody>
          <a:bodyPr/>
          <a:lstStyle/>
          <a:p>
            <a:r>
              <a:rPr lang="en-US" altLang="en-US"/>
              <a:t>Main points to review </a:t>
            </a:r>
          </a:p>
        </p:txBody>
      </p:sp>
      <p:sp>
        <p:nvSpPr>
          <p:cNvPr id="3" name="Content Placeholder 2">
            <a:extLst>
              <a:ext uri="{FF2B5EF4-FFF2-40B4-BE49-F238E27FC236}">
                <a16:creationId xmlns="" xmlns:a16="http://schemas.microsoft.com/office/drawing/2014/main" id="{FA642B94-B236-4CF6-84DC-321F682B30F6}"/>
              </a:ext>
            </a:extLst>
          </p:cNvPr>
          <p:cNvSpPr>
            <a:spLocks noGrp="1"/>
          </p:cNvSpPr>
          <p:nvPr>
            <p:ph idx="1"/>
          </p:nvPr>
        </p:nvSpPr>
        <p:spPr/>
        <p:txBody>
          <a:bodyPr/>
          <a:lstStyle/>
          <a:p>
            <a:pPr>
              <a:defRPr/>
            </a:pPr>
            <a:r>
              <a:rPr lang="en-US" sz="2000" dirty="0"/>
              <a:t>Make sure your diet is vitamin &amp; mineral-rich with nuts, vegetables, fruits, seeds, legumes, and fermented foods that promote alkalinity and good bacteria.</a:t>
            </a:r>
          </a:p>
          <a:p>
            <a:pPr>
              <a:defRPr/>
            </a:pPr>
            <a:r>
              <a:rPr lang="en-US" sz="2000" dirty="0"/>
              <a:t>Researchers recommend that we get calcium for bone strength primarily from our diet, only supplement calcium when diet is deficient, and only the amount that is needed.</a:t>
            </a:r>
          </a:p>
          <a:p>
            <a:pPr>
              <a:defRPr/>
            </a:pPr>
            <a:r>
              <a:rPr lang="en-US" sz="2000" dirty="0"/>
              <a:t>Keep your bones strong with daily weight-bearing exercise.</a:t>
            </a:r>
          </a:p>
          <a:p>
            <a:pPr>
              <a:defRPr/>
            </a:pPr>
            <a:r>
              <a:rPr lang="en-US" sz="2000" dirty="0"/>
              <a:t>Incorporate bone-building foods into your diet.</a:t>
            </a:r>
          </a:p>
          <a:p>
            <a:pPr marL="0" indent="0" algn="ctr">
              <a:buFont typeface="Wingdings" panose="05000000000000000000" pitchFamily="2" charset="2"/>
              <a:buNone/>
              <a:defRPr/>
            </a:pPr>
            <a:r>
              <a:rPr lang="en-US" sz="2200" dirty="0"/>
              <a:t>	 </a:t>
            </a:r>
            <a:r>
              <a:rPr lang="en-US" altLang="en-US" sz="1800" b="1" i="1" dirty="0">
                <a:solidFill>
                  <a:srgbClr val="0070C0"/>
                </a:solidFill>
              </a:rPr>
              <a:t>Maintain the proper balance between calcium, magnesium, vitamin K2, &amp; vitamin D3 for strong bones.</a:t>
            </a:r>
            <a:endParaRPr lang="en-US" sz="1800" b="1" dirty="0">
              <a:solidFill>
                <a:srgbClr val="0070C0"/>
              </a:solidFill>
            </a:endParaRPr>
          </a:p>
          <a:p>
            <a:pPr algn="ctr" eaLnBrk="1" hangingPunct="1">
              <a:lnSpc>
                <a:spcPct val="90000"/>
              </a:lnSpc>
              <a:buFont typeface="Wingdings" panose="05000000000000000000" pitchFamily="2" charset="2"/>
              <a:buNone/>
              <a:defRPr/>
            </a:pPr>
            <a:r>
              <a:rPr lang="en-US" sz="2400" dirty="0"/>
              <a:t>	</a:t>
            </a:r>
            <a:r>
              <a:rPr lang="en-US" altLang="en-US" sz="1400" b="1" dirty="0">
                <a:solidFill>
                  <a:srgbClr val="7030A0"/>
                </a:solidFill>
              </a:rPr>
              <a:t>Kathy Napoli RD, MA           knapoli@nutrapartners.com</a:t>
            </a:r>
          </a:p>
          <a:p>
            <a:pPr marL="0" indent="0">
              <a:buFont typeface="Wingdings" panose="05000000000000000000" pitchFamily="2" charset="2"/>
              <a:buNone/>
              <a:defRPr/>
            </a:pP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762000" y="747689"/>
            <a:ext cx="7620000" cy="5576911"/>
          </a:xfrm>
          <a:prstGeom prst="rect">
            <a:avLst/>
          </a:prstGeom>
          <a:noFill/>
        </p:spPr>
        <p:txBody>
          <a:bodyPr wrap="square" rtlCol="0">
            <a:spAutoFit/>
          </a:bodyPr>
          <a:lstStyle/>
          <a:p>
            <a:pPr algn="ctr"/>
            <a:r>
              <a:rPr lang="en-US" sz="4400" b="0" dirty="0"/>
              <a:t>Slides and Handouts can be found online at </a:t>
            </a:r>
            <a:br>
              <a:rPr lang="en-US" sz="4400" b="0" dirty="0"/>
            </a:br>
            <a:r>
              <a:rPr lang="en-US" sz="4400" b="0" dirty="0"/>
              <a:t/>
            </a:r>
            <a:br>
              <a:rPr lang="en-US" sz="4400" b="0" dirty="0"/>
            </a:br>
            <a:r>
              <a:rPr lang="en-US" sz="4400" b="0" dirty="0" smtClean="0">
                <a:hlinkClick r:id="rId2"/>
              </a:rPr>
              <a:t>www.EldercareAnswers.com/event/OurAgingNation2017</a:t>
            </a:r>
            <a:r>
              <a:rPr lang="en-US" sz="4400" b="0" dirty="0" smtClean="0"/>
              <a:t>   </a:t>
            </a:r>
            <a:r>
              <a:rPr lang="en-US" sz="4400" b="0" dirty="0"/>
              <a:t/>
            </a:r>
            <a:br>
              <a:rPr lang="en-US" sz="4400" b="0" dirty="0"/>
            </a:br>
            <a:r>
              <a:rPr lang="en-US" sz="4400" b="0" dirty="0"/>
              <a:t/>
            </a:r>
            <a:br>
              <a:rPr lang="en-US" sz="4400" b="0" dirty="0"/>
            </a:br>
            <a:r>
              <a:rPr lang="en-US" sz="4400" b="0" dirty="0"/>
              <a:t>Up next: </a:t>
            </a:r>
            <a:r>
              <a:rPr lang="en-US" sz="4400" b="0" dirty="0" smtClean="0"/>
              <a:t>New Natural Strategies for Bone Health by Kathy Napoli</a:t>
            </a:r>
            <a:endParaRPr lang="en-US" sz="4400" b="0" dirty="0"/>
          </a:p>
        </p:txBody>
      </p:sp>
    </p:spTree>
    <p:extLst>
      <p:ext uri="{BB962C8B-B14F-4D97-AF65-F5344CB8AC3E}">
        <p14:creationId xmlns:p14="http://schemas.microsoft.com/office/powerpoint/2010/main" val="369971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a:extLst>
              <a:ext uri="{FF2B5EF4-FFF2-40B4-BE49-F238E27FC236}">
                <a16:creationId xmlns="" xmlns:a16="http://schemas.microsoft.com/office/drawing/2014/main" id="{8D704D95-370D-4BC4-BB81-42421EBEC57B}"/>
              </a:ext>
            </a:extLst>
          </p:cNvPr>
          <p:cNvSpPr>
            <a:spLocks noGrp="1" noChangeArrowheads="1"/>
          </p:cNvSpPr>
          <p:nvPr>
            <p:ph type="title"/>
          </p:nvPr>
        </p:nvSpPr>
        <p:spPr/>
        <p:txBody>
          <a:bodyPr/>
          <a:lstStyle/>
          <a:p>
            <a:pPr eaLnBrk="1" hangingPunct="1"/>
            <a:r>
              <a:rPr lang="en-US" altLang="en-US" sz="4000">
                <a:latin typeface="Arial Unicode MS" pitchFamily="34" charset="-128"/>
              </a:rPr>
              <a:t>Diagnosis  </a:t>
            </a:r>
          </a:p>
        </p:txBody>
      </p:sp>
      <p:sp>
        <p:nvSpPr>
          <p:cNvPr id="11267" name="Rectangle 3">
            <a:extLst>
              <a:ext uri="{FF2B5EF4-FFF2-40B4-BE49-F238E27FC236}">
                <a16:creationId xmlns="" xmlns:a16="http://schemas.microsoft.com/office/drawing/2014/main" id="{8E7D6426-5D58-49C8-9F93-5CDADED9AD8F}"/>
              </a:ext>
            </a:extLst>
          </p:cNvPr>
          <p:cNvSpPr>
            <a:spLocks noGrp="1" noChangeArrowheads="1"/>
          </p:cNvSpPr>
          <p:nvPr>
            <p:ph type="body" idx="1"/>
          </p:nvPr>
        </p:nvSpPr>
        <p:spPr>
          <a:xfrm>
            <a:off x="838200" y="2133600"/>
            <a:ext cx="7693025" cy="4191000"/>
          </a:xfrm>
        </p:spPr>
        <p:txBody>
          <a:bodyPr/>
          <a:lstStyle/>
          <a:p>
            <a:pPr eaLnBrk="1" hangingPunct="1">
              <a:buFont typeface="Wingdings" panose="05000000000000000000" pitchFamily="2" charset="2"/>
              <a:buNone/>
            </a:pPr>
            <a:endParaRPr lang="en-US" altLang="en-US" sz="1600" dirty="0"/>
          </a:p>
          <a:p>
            <a:pPr eaLnBrk="1" hangingPunct="1">
              <a:buFont typeface="Wingdings" panose="05000000000000000000" pitchFamily="2" charset="2"/>
              <a:buNone/>
            </a:pPr>
            <a:r>
              <a:rPr lang="en-US" altLang="en-US" b="1" dirty="0"/>
              <a:t>Before 1994</a:t>
            </a:r>
            <a:r>
              <a:rPr lang="en-US" altLang="en-US" dirty="0"/>
              <a:t>: </a:t>
            </a:r>
            <a:r>
              <a:rPr lang="en-US" altLang="en-US" sz="2400" dirty="0"/>
              <a:t>bones that break with low impact.</a:t>
            </a:r>
          </a:p>
          <a:p>
            <a:pPr eaLnBrk="1" hangingPunct="1">
              <a:buFont typeface="Wingdings" panose="05000000000000000000" pitchFamily="2" charset="2"/>
              <a:buNone/>
            </a:pPr>
            <a:r>
              <a:rPr lang="en-US" altLang="en-US" b="1" dirty="0"/>
              <a:t>After 1994:</a:t>
            </a:r>
            <a:r>
              <a:rPr lang="en-US" altLang="en-US" dirty="0"/>
              <a:t> </a:t>
            </a:r>
            <a:r>
              <a:rPr lang="en-US" altLang="en-US" sz="2400" dirty="0"/>
              <a:t>WHO standardized diagnosis by testing bone mineral density (BMD) by DXA scan- using T-score readings:</a:t>
            </a:r>
          </a:p>
          <a:p>
            <a:pPr eaLnBrk="1" hangingPunct="1"/>
            <a:r>
              <a:rPr lang="en-US" altLang="en-US" sz="2400" dirty="0"/>
              <a:t>T-score of -2.5 or below “normal” = osteoporosis.</a:t>
            </a:r>
          </a:p>
          <a:p>
            <a:pPr eaLnBrk="1" hangingPunct="1"/>
            <a:r>
              <a:rPr lang="en-US" altLang="en-US" sz="2400" dirty="0"/>
              <a:t>T-score between -1.0 and -2.5 = osteopenia. </a:t>
            </a:r>
          </a:p>
          <a:p>
            <a:pPr eaLnBrk="1" hangingPunct="1"/>
            <a:r>
              <a:rPr lang="en-US" altLang="en-US" sz="2400" dirty="0"/>
              <a:t>T-score above -1.0 = normal.</a:t>
            </a:r>
          </a:p>
          <a:p>
            <a:pPr eaLnBrk="1" hangingPunct="1">
              <a:buFont typeface="Wingdings" panose="05000000000000000000" pitchFamily="2" charset="2"/>
              <a:buNone/>
            </a:pPr>
            <a:endParaRPr lang="en-US" altLang="en-US" sz="400" dirty="0"/>
          </a:p>
          <a:p>
            <a:pPr eaLnBrk="1" hangingPunct="1">
              <a:buFont typeface="Wingdings" panose="05000000000000000000" pitchFamily="2" charset="2"/>
              <a:buNone/>
            </a:pPr>
            <a:r>
              <a:rPr lang="en-US" altLang="en-US" sz="2400" b="1" dirty="0"/>
              <a:t>“Normal</a:t>
            </a:r>
            <a:r>
              <a:rPr lang="en-US" altLang="en-US" sz="2400" dirty="0"/>
              <a:t>” refers to the peak bone mass of someone 30 years old.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 xmlns:a16="http://schemas.microsoft.com/office/drawing/2014/main" id="{915DF733-4FAF-4774-9E54-44A083A3C8C1}"/>
              </a:ext>
            </a:extLst>
          </p:cNvPr>
          <p:cNvSpPr>
            <a:spLocks noGrp="1" noChangeArrowheads="1"/>
          </p:cNvSpPr>
          <p:nvPr>
            <p:ph type="title"/>
          </p:nvPr>
        </p:nvSpPr>
        <p:spPr/>
        <p:txBody>
          <a:bodyPr/>
          <a:lstStyle/>
          <a:p>
            <a:pPr eaLnBrk="1" hangingPunct="1"/>
            <a:r>
              <a:rPr lang="en-US" altLang="en-US" sz="4000">
                <a:latin typeface="Arial Unicode MS" pitchFamily="34" charset="-128"/>
              </a:rPr>
              <a:t>Rate of bone loss</a:t>
            </a:r>
          </a:p>
        </p:txBody>
      </p:sp>
      <p:sp>
        <p:nvSpPr>
          <p:cNvPr id="13315" name="Rectangle 3">
            <a:extLst>
              <a:ext uri="{FF2B5EF4-FFF2-40B4-BE49-F238E27FC236}">
                <a16:creationId xmlns="" xmlns:a16="http://schemas.microsoft.com/office/drawing/2014/main" id="{982D91E6-9D9A-4ABC-A5B2-08246A8A83E4}"/>
              </a:ext>
            </a:extLst>
          </p:cNvPr>
          <p:cNvSpPr>
            <a:spLocks noGrp="1" noChangeArrowheads="1"/>
          </p:cNvSpPr>
          <p:nvPr>
            <p:ph type="body" sz="half" idx="1"/>
          </p:nvPr>
        </p:nvSpPr>
        <p:spPr>
          <a:xfrm>
            <a:off x="838200" y="2362200"/>
            <a:ext cx="3775075" cy="3724275"/>
          </a:xfrm>
        </p:spPr>
        <p:txBody>
          <a:bodyPr/>
          <a:lstStyle/>
          <a:p>
            <a:pPr eaLnBrk="1" hangingPunct="1">
              <a:lnSpc>
                <a:spcPct val="80000"/>
              </a:lnSpc>
            </a:pPr>
            <a:r>
              <a:rPr lang="en-US" altLang="en-US">
                <a:latin typeface="Arial Unicode MS" pitchFamily="34" charset="-128"/>
              </a:rPr>
              <a:t>After mid-30’s, you begin to slowly lose bone mass. </a:t>
            </a:r>
          </a:p>
          <a:p>
            <a:pPr eaLnBrk="1" hangingPunct="1">
              <a:lnSpc>
                <a:spcPct val="80000"/>
              </a:lnSpc>
              <a:buFont typeface="Wingdings" panose="05000000000000000000" pitchFamily="2" charset="2"/>
              <a:buNone/>
            </a:pPr>
            <a:endParaRPr lang="en-US" altLang="en-US" sz="1000">
              <a:latin typeface="Arial Unicode MS" pitchFamily="34" charset="-128"/>
            </a:endParaRPr>
          </a:p>
          <a:p>
            <a:pPr eaLnBrk="1" hangingPunct="1">
              <a:lnSpc>
                <a:spcPct val="80000"/>
              </a:lnSpc>
            </a:pPr>
            <a:r>
              <a:rPr lang="en-US" altLang="en-US">
                <a:latin typeface="Arial Unicode MS" pitchFamily="34" charset="-128"/>
              </a:rPr>
              <a:t>Women lose bone mass faster after menopause. </a:t>
            </a:r>
          </a:p>
          <a:p>
            <a:pPr eaLnBrk="1" hangingPunct="1">
              <a:lnSpc>
                <a:spcPct val="80000"/>
              </a:lnSpc>
              <a:buFont typeface="Wingdings" panose="05000000000000000000" pitchFamily="2" charset="2"/>
              <a:buNone/>
            </a:pPr>
            <a:endParaRPr lang="en-US" altLang="en-US" sz="1800"/>
          </a:p>
          <a:p>
            <a:pPr algn="ctr" eaLnBrk="1" hangingPunct="1">
              <a:spcBef>
                <a:spcPct val="0"/>
              </a:spcBef>
              <a:buClrTx/>
              <a:buSzTx/>
              <a:buFontTx/>
              <a:buNone/>
            </a:pPr>
            <a:endParaRPr lang="en-US" altLang="en-US" sz="1400"/>
          </a:p>
          <a:p>
            <a:pPr algn="ctr" eaLnBrk="1" hangingPunct="1">
              <a:spcBef>
                <a:spcPct val="0"/>
              </a:spcBef>
              <a:buClrTx/>
              <a:buSzTx/>
              <a:buFontTx/>
              <a:buNone/>
            </a:pPr>
            <a:r>
              <a:rPr lang="en-US" altLang="en-US" sz="1400"/>
              <a:t>Source: Surgeon General’s Report on Bone Health and Osteoporosis:</a:t>
            </a:r>
            <a:br>
              <a:rPr lang="en-US" altLang="en-US" sz="1400"/>
            </a:br>
            <a:r>
              <a:rPr lang="en-US" altLang="en-US" sz="1400"/>
              <a:t> What It Means to You.</a:t>
            </a:r>
          </a:p>
        </p:txBody>
      </p:sp>
      <p:pic>
        <p:nvPicPr>
          <p:cNvPr id="13316" name="Picture 4">
            <a:extLst>
              <a:ext uri="{FF2B5EF4-FFF2-40B4-BE49-F238E27FC236}">
                <a16:creationId xmlns="" xmlns:a16="http://schemas.microsoft.com/office/drawing/2014/main" id="{843D6692-BDB0-4882-AD0E-126243E2030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25812" r="5365" b="3488"/>
          <a:stretch>
            <a:fillRect/>
          </a:stretch>
        </p:blipFill>
        <p:spPr>
          <a:xfrm>
            <a:off x="5424488" y="762000"/>
            <a:ext cx="3094037" cy="57912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extLst>
              <a:ext uri="{FF2B5EF4-FFF2-40B4-BE49-F238E27FC236}">
                <a16:creationId xmlns="" xmlns:a16="http://schemas.microsoft.com/office/drawing/2014/main" id="{9FCDC77C-6085-4165-85AB-7F35939FF564}"/>
              </a:ext>
            </a:extLst>
          </p:cNvPr>
          <p:cNvSpPr>
            <a:spLocks noGrp="1" noChangeArrowheads="1"/>
          </p:cNvSpPr>
          <p:nvPr>
            <p:ph type="title"/>
          </p:nvPr>
        </p:nvSpPr>
        <p:spPr/>
        <p:txBody>
          <a:bodyPr/>
          <a:lstStyle/>
          <a:p>
            <a:pPr eaLnBrk="1" hangingPunct="1"/>
            <a:r>
              <a:rPr lang="en-US" altLang="en-US" sz="3200"/>
              <a:t>Lifestyle habits or “Red Flags” that encourage primary bone loss.</a:t>
            </a:r>
          </a:p>
        </p:txBody>
      </p:sp>
      <p:sp>
        <p:nvSpPr>
          <p:cNvPr id="18435" name="Rectangle 3">
            <a:extLst>
              <a:ext uri="{FF2B5EF4-FFF2-40B4-BE49-F238E27FC236}">
                <a16:creationId xmlns="" xmlns:a16="http://schemas.microsoft.com/office/drawing/2014/main" id="{7A0C7EEB-7703-4073-9A02-6BCBE4DCA7A2}"/>
              </a:ext>
            </a:extLst>
          </p:cNvPr>
          <p:cNvSpPr>
            <a:spLocks noGrp="1" noChangeArrowheads="1"/>
          </p:cNvSpPr>
          <p:nvPr>
            <p:ph type="body" idx="1"/>
          </p:nvPr>
        </p:nvSpPr>
        <p:spPr/>
        <p:txBody>
          <a:bodyPr/>
          <a:lstStyle/>
          <a:p>
            <a:pPr eaLnBrk="1" hangingPunct="1">
              <a:lnSpc>
                <a:spcPct val="80000"/>
              </a:lnSpc>
              <a:buClr>
                <a:srgbClr val="FF0000"/>
              </a:buClr>
              <a:buFont typeface="Wingdings" panose="05000000000000000000" pitchFamily="2" charset="2"/>
              <a:buChar char="q"/>
              <a:defRPr/>
            </a:pPr>
            <a:r>
              <a:rPr lang="en-US" altLang="en-US" sz="2200" dirty="0"/>
              <a:t>I’m older than 65 </a:t>
            </a:r>
          </a:p>
          <a:p>
            <a:pPr eaLnBrk="1" hangingPunct="1">
              <a:lnSpc>
                <a:spcPct val="80000"/>
              </a:lnSpc>
              <a:buClr>
                <a:srgbClr val="FF0000"/>
              </a:buClr>
              <a:buFont typeface="Wingdings" panose="05000000000000000000" pitchFamily="2" charset="2"/>
              <a:buChar char="q"/>
              <a:defRPr/>
            </a:pPr>
            <a:r>
              <a:rPr lang="en-US" altLang="en-US" sz="2200" dirty="0"/>
              <a:t>I’ve broken a bone after age 50 </a:t>
            </a:r>
          </a:p>
          <a:p>
            <a:pPr eaLnBrk="1" hangingPunct="1">
              <a:lnSpc>
                <a:spcPct val="80000"/>
              </a:lnSpc>
              <a:buClr>
                <a:srgbClr val="FF0000"/>
              </a:buClr>
              <a:buFont typeface="Wingdings" panose="05000000000000000000" pitchFamily="2" charset="2"/>
              <a:buChar char="q"/>
              <a:defRPr/>
            </a:pPr>
            <a:r>
              <a:rPr lang="en-US" altLang="en-US" sz="2200" dirty="0"/>
              <a:t>My close relative has osteoporosis  </a:t>
            </a:r>
          </a:p>
          <a:p>
            <a:pPr eaLnBrk="1" hangingPunct="1">
              <a:lnSpc>
                <a:spcPct val="80000"/>
              </a:lnSpc>
              <a:buClr>
                <a:srgbClr val="FF0000"/>
              </a:buClr>
              <a:buFont typeface="Wingdings" panose="05000000000000000000" pitchFamily="2" charset="2"/>
              <a:buChar char="q"/>
              <a:defRPr/>
            </a:pPr>
            <a:r>
              <a:rPr lang="en-US" altLang="en-US" sz="2200" dirty="0"/>
              <a:t>I smoke or smoked in the recent past </a:t>
            </a:r>
          </a:p>
          <a:p>
            <a:pPr eaLnBrk="1" hangingPunct="1">
              <a:lnSpc>
                <a:spcPct val="80000"/>
              </a:lnSpc>
              <a:buClr>
                <a:srgbClr val="FF0000"/>
              </a:buClr>
              <a:buFont typeface="Wingdings" panose="05000000000000000000" pitchFamily="2" charset="2"/>
              <a:buChar char="q"/>
              <a:defRPr/>
            </a:pPr>
            <a:r>
              <a:rPr lang="en-US" altLang="en-US" sz="2200" dirty="0"/>
              <a:t>I am underweight for my height </a:t>
            </a:r>
          </a:p>
          <a:p>
            <a:pPr eaLnBrk="1" hangingPunct="1">
              <a:lnSpc>
                <a:spcPct val="80000"/>
              </a:lnSpc>
              <a:buClr>
                <a:srgbClr val="FF0000"/>
              </a:buClr>
              <a:buFont typeface="Wingdings" panose="05000000000000000000" pitchFamily="2" charset="2"/>
              <a:buChar char="q"/>
              <a:defRPr/>
            </a:pPr>
            <a:r>
              <a:rPr lang="en-US" altLang="en-US" sz="2200" dirty="0"/>
              <a:t>I started menopause before age 45  </a:t>
            </a:r>
          </a:p>
          <a:p>
            <a:pPr eaLnBrk="1" hangingPunct="1">
              <a:lnSpc>
                <a:spcPct val="80000"/>
              </a:lnSpc>
              <a:buClr>
                <a:srgbClr val="FF0000"/>
              </a:buClr>
              <a:buFont typeface="Wingdings" panose="05000000000000000000" pitchFamily="2" charset="2"/>
              <a:buChar char="q"/>
              <a:defRPr/>
            </a:pPr>
            <a:r>
              <a:rPr lang="en-US" altLang="en-US" sz="2200" dirty="0"/>
              <a:t>My diet has been low in calcium and Vitamin D   </a:t>
            </a:r>
          </a:p>
          <a:p>
            <a:pPr eaLnBrk="1" hangingPunct="1">
              <a:lnSpc>
                <a:spcPct val="80000"/>
              </a:lnSpc>
              <a:buClr>
                <a:srgbClr val="FF0000"/>
              </a:buClr>
              <a:buFont typeface="Wingdings" panose="05000000000000000000" pitchFamily="2" charset="2"/>
              <a:buChar char="q"/>
              <a:defRPr/>
            </a:pPr>
            <a:r>
              <a:rPr lang="en-US" altLang="en-US" sz="2200" dirty="0"/>
              <a:t>I have more than 2 drinks of alcohol daily     </a:t>
            </a:r>
          </a:p>
          <a:p>
            <a:pPr eaLnBrk="1" hangingPunct="1">
              <a:lnSpc>
                <a:spcPct val="80000"/>
              </a:lnSpc>
              <a:buClr>
                <a:srgbClr val="FF0000"/>
              </a:buClr>
              <a:buFont typeface="Wingdings" panose="05000000000000000000" pitchFamily="2" charset="2"/>
              <a:buChar char="q"/>
              <a:defRPr/>
            </a:pPr>
            <a:r>
              <a:rPr lang="en-US" altLang="en-US" sz="2200" dirty="0"/>
              <a:t>I'm not active </a:t>
            </a:r>
          </a:p>
          <a:p>
            <a:pPr marL="0" indent="0" eaLnBrk="1" hangingPunct="1">
              <a:lnSpc>
                <a:spcPct val="80000"/>
              </a:lnSpc>
              <a:buClr>
                <a:srgbClr val="FF0000"/>
              </a:buClr>
              <a:buFont typeface="Wingdings" panose="05000000000000000000" pitchFamily="2" charset="2"/>
              <a:buNone/>
              <a:defRPr/>
            </a:pPr>
            <a:r>
              <a:rPr lang="en-US" altLang="en-US" sz="2400" b="1" dirty="0">
                <a:solidFill>
                  <a:srgbClr val="FF0000"/>
                </a:solidFill>
              </a:rPr>
              <a:t>If you have any of these “red flags”, check with your doctor to get a baseline DXA.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 xmlns:a16="http://schemas.microsoft.com/office/drawing/2014/main" id="{66D82277-3A2A-4918-BE76-B212913897A7}"/>
              </a:ext>
            </a:extLst>
          </p:cNvPr>
          <p:cNvSpPr>
            <a:spLocks noGrp="1" noChangeArrowheads="1"/>
          </p:cNvSpPr>
          <p:nvPr>
            <p:ph type="title"/>
          </p:nvPr>
        </p:nvSpPr>
        <p:spPr/>
        <p:txBody>
          <a:bodyPr/>
          <a:lstStyle/>
          <a:p>
            <a:pPr eaLnBrk="1" hangingPunct="1"/>
            <a:r>
              <a:rPr lang="en-US" altLang="en-US" sz="3200"/>
              <a:t>Risks for secondary bone loss/fracture</a:t>
            </a:r>
          </a:p>
        </p:txBody>
      </p:sp>
      <p:sp>
        <p:nvSpPr>
          <p:cNvPr id="17411" name="Rectangle 3">
            <a:extLst>
              <a:ext uri="{FF2B5EF4-FFF2-40B4-BE49-F238E27FC236}">
                <a16:creationId xmlns="" xmlns:a16="http://schemas.microsoft.com/office/drawing/2014/main" id="{C939134B-9D08-455C-8188-A64F913EB37F}"/>
              </a:ext>
            </a:extLst>
          </p:cNvPr>
          <p:cNvSpPr>
            <a:spLocks noGrp="1" noChangeArrowheads="1"/>
          </p:cNvSpPr>
          <p:nvPr>
            <p:ph type="body" idx="1"/>
          </p:nvPr>
        </p:nvSpPr>
        <p:spPr/>
        <p:txBody>
          <a:bodyPr/>
          <a:lstStyle/>
          <a:p>
            <a:pPr eaLnBrk="1" hangingPunct="1">
              <a:lnSpc>
                <a:spcPct val="90000"/>
              </a:lnSpc>
              <a:buClr>
                <a:srgbClr val="FF0000"/>
              </a:buClr>
              <a:buFont typeface="Wingdings" panose="05000000000000000000" pitchFamily="2" charset="2"/>
              <a:buChar char="q"/>
            </a:pPr>
            <a:r>
              <a:rPr lang="en-US" altLang="en-US" sz="2400" b="1"/>
              <a:t>Celiac disease or food intolerances.</a:t>
            </a:r>
          </a:p>
          <a:p>
            <a:pPr eaLnBrk="1" hangingPunct="1">
              <a:lnSpc>
                <a:spcPct val="90000"/>
              </a:lnSpc>
              <a:buClr>
                <a:srgbClr val="FF0000"/>
              </a:buClr>
              <a:buFont typeface="Wingdings" panose="05000000000000000000" pitchFamily="2" charset="2"/>
              <a:buChar char="q"/>
            </a:pPr>
            <a:r>
              <a:rPr lang="en-US" altLang="en-US" sz="2400" b="1"/>
              <a:t>Medications that encourage bone loss or increase fractures.</a:t>
            </a:r>
          </a:p>
          <a:p>
            <a:pPr lvl="1" eaLnBrk="1" hangingPunct="1">
              <a:lnSpc>
                <a:spcPct val="90000"/>
              </a:lnSpc>
              <a:buClr>
                <a:srgbClr val="FF0000"/>
              </a:buClr>
              <a:buFont typeface="Wingdings" panose="05000000000000000000" pitchFamily="2" charset="2"/>
              <a:buChar char="q"/>
            </a:pPr>
            <a:r>
              <a:rPr lang="en-US" altLang="en-US" sz="2000"/>
              <a:t>Acid-blocking medications---prevent calcium absorption &amp; other vitamins and minerals necessary for bone health </a:t>
            </a:r>
            <a:r>
              <a:rPr lang="en-US" altLang="en-US" sz="2000" i="1"/>
              <a:t>(JAMA).</a:t>
            </a:r>
          </a:p>
          <a:p>
            <a:pPr lvl="1" eaLnBrk="1" hangingPunct="1">
              <a:lnSpc>
                <a:spcPct val="90000"/>
              </a:lnSpc>
              <a:buClr>
                <a:srgbClr val="FF0000"/>
              </a:buClr>
              <a:buFont typeface="Wingdings" panose="05000000000000000000" pitchFamily="2" charset="2"/>
              <a:buChar char="q"/>
            </a:pPr>
            <a:r>
              <a:rPr lang="en-US" altLang="en-US" sz="2000"/>
              <a:t>Steroids- weaken bones by inhibiting osteoclasts. </a:t>
            </a:r>
          </a:p>
          <a:p>
            <a:pPr lvl="2" eaLnBrk="1" hangingPunct="1">
              <a:lnSpc>
                <a:spcPct val="90000"/>
              </a:lnSpc>
              <a:buClr>
                <a:srgbClr val="FF0000"/>
              </a:buClr>
              <a:buFont typeface="Wingdings" panose="05000000000000000000" pitchFamily="2" charset="2"/>
              <a:buNone/>
            </a:pPr>
            <a:r>
              <a:rPr lang="en-US" altLang="en-US" i="1"/>
              <a:t>(Washington Univ., St Louis).</a:t>
            </a:r>
          </a:p>
          <a:p>
            <a:pPr lvl="1" eaLnBrk="1" hangingPunct="1">
              <a:lnSpc>
                <a:spcPct val="90000"/>
              </a:lnSpc>
              <a:buClr>
                <a:srgbClr val="FF0000"/>
              </a:buClr>
              <a:buFont typeface="Wingdings" panose="05000000000000000000" pitchFamily="2" charset="2"/>
              <a:buChar char="q"/>
            </a:pPr>
            <a:r>
              <a:rPr lang="en-US" altLang="en-US" sz="2000"/>
              <a:t>Blood pressure drugs – can cause orthostatic hypotension which increases the risk of fractures. </a:t>
            </a:r>
            <a:r>
              <a:rPr lang="en-US" altLang="en-US" sz="2000" i="1"/>
              <a:t>(Archives of Medicine Nov. 11, 2011).</a:t>
            </a:r>
          </a:p>
          <a:p>
            <a:pPr eaLnBrk="1" hangingPunct="1">
              <a:lnSpc>
                <a:spcPct val="90000"/>
              </a:lnSpc>
            </a:pPr>
            <a:endParaRPr lang="en-US"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 xmlns:a16="http://schemas.microsoft.com/office/drawing/2014/main" id="{D56D055F-9CB4-42A4-B05F-041BD9F44C83}"/>
              </a:ext>
            </a:extLst>
          </p:cNvPr>
          <p:cNvSpPr>
            <a:spLocks noGrp="1" noChangeArrowheads="1"/>
          </p:cNvSpPr>
          <p:nvPr>
            <p:ph type="title"/>
          </p:nvPr>
        </p:nvSpPr>
        <p:spPr/>
        <p:txBody>
          <a:bodyPr/>
          <a:lstStyle/>
          <a:p>
            <a:pPr eaLnBrk="1" hangingPunct="1"/>
            <a:r>
              <a:rPr lang="en-US" altLang="en-US" sz="3200"/>
              <a:t>Standard American diet (SAD) negatively impacts our bones</a:t>
            </a:r>
          </a:p>
        </p:txBody>
      </p:sp>
      <p:sp>
        <p:nvSpPr>
          <p:cNvPr id="19459" name="Rectangle 3">
            <a:extLst>
              <a:ext uri="{FF2B5EF4-FFF2-40B4-BE49-F238E27FC236}">
                <a16:creationId xmlns="" xmlns:a16="http://schemas.microsoft.com/office/drawing/2014/main" id="{2DD08D5D-2469-41CB-A293-D639309DA24E}"/>
              </a:ext>
            </a:extLst>
          </p:cNvPr>
          <p:cNvSpPr>
            <a:spLocks noGrp="1" noChangeArrowheads="1"/>
          </p:cNvSpPr>
          <p:nvPr>
            <p:ph type="body" idx="1"/>
          </p:nvPr>
        </p:nvSpPr>
        <p:spPr/>
        <p:txBody>
          <a:bodyPr/>
          <a:lstStyle/>
          <a:p>
            <a:pPr eaLnBrk="1" hangingPunct="1"/>
            <a:r>
              <a:rPr lang="en-US" altLang="en-US" sz="2400" b="1" dirty="0">
                <a:solidFill>
                  <a:srgbClr val="FF0000"/>
                </a:solidFill>
              </a:rPr>
              <a:t>High in processed foods, refined sugars, grains &amp; animal protein </a:t>
            </a:r>
            <a:r>
              <a:rPr lang="en-US" altLang="en-US" sz="2400" dirty="0"/>
              <a:t>--</a:t>
            </a:r>
            <a:r>
              <a:rPr lang="en-US" altLang="en-US" sz="2000" dirty="0"/>
              <a:t>leave an acid load which increases calcium excretion.</a:t>
            </a:r>
          </a:p>
          <a:p>
            <a:pPr lvl="1" eaLnBrk="1" hangingPunct="1"/>
            <a:r>
              <a:rPr lang="en-US" altLang="en-US" sz="2000" dirty="0"/>
              <a:t>Refined sugars make up 25% of the American diet. </a:t>
            </a:r>
          </a:p>
          <a:p>
            <a:pPr lvl="1" eaLnBrk="1" hangingPunct="1"/>
            <a:r>
              <a:rPr lang="en-US" altLang="en-US" sz="2000" dirty="0"/>
              <a:t>They have no vitamins and minerals &amp; will deplete the body of magnesium, vitamin B6, folic acid, zinc, copper and manganese- all important for bone health.</a:t>
            </a:r>
            <a:endParaRPr lang="en-US" altLang="en-US" dirty="0"/>
          </a:p>
          <a:p>
            <a:pPr eaLnBrk="1" hangingPunct="1"/>
            <a:r>
              <a:rPr lang="en-US" altLang="en-US" sz="2400" b="1" dirty="0">
                <a:solidFill>
                  <a:srgbClr val="FF0000"/>
                </a:solidFill>
              </a:rPr>
              <a:t>Antibiotic-laced foods, GMO foods, pesticides, etc.</a:t>
            </a:r>
          </a:p>
          <a:p>
            <a:pPr lvl="1" eaLnBrk="1" hangingPunct="1"/>
            <a:r>
              <a:rPr lang="en-US" altLang="en-US" sz="2000" dirty="0"/>
              <a:t>Can create intestinal dysbiosis.</a:t>
            </a:r>
            <a:r>
              <a:rPr lang="en-US" altLang="en-US" dirty="0"/>
              <a:t> </a:t>
            </a:r>
          </a:p>
          <a:p>
            <a:pPr eaLnBrk="1" hangingPunct="1"/>
            <a:endParaRPr lang="en-US" alt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 xmlns:a16="http://schemas.microsoft.com/office/drawing/2014/main" id="{97B06973-923B-4CE7-BEF8-6021658830D4}"/>
              </a:ext>
            </a:extLst>
          </p:cNvPr>
          <p:cNvSpPr>
            <a:spLocks noGrp="1" noChangeArrowheads="1"/>
          </p:cNvSpPr>
          <p:nvPr>
            <p:ph type="title"/>
          </p:nvPr>
        </p:nvSpPr>
        <p:spPr/>
        <p:txBody>
          <a:bodyPr/>
          <a:lstStyle/>
          <a:p>
            <a:pPr eaLnBrk="1" hangingPunct="1"/>
            <a:r>
              <a:rPr lang="en-US" altLang="en-US" sz="3200"/>
              <a:t>Calcium is essential for metabolic 				functions.</a:t>
            </a:r>
          </a:p>
        </p:txBody>
      </p:sp>
      <p:sp>
        <p:nvSpPr>
          <p:cNvPr id="268291" name="Rectangle 3">
            <a:extLst>
              <a:ext uri="{FF2B5EF4-FFF2-40B4-BE49-F238E27FC236}">
                <a16:creationId xmlns="" xmlns:a16="http://schemas.microsoft.com/office/drawing/2014/main" id="{9E0491C0-5B1D-442D-AC92-6B73A9F42283}"/>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altLang="en-US" sz="2400" b="1" dirty="0"/>
              <a:t>Calcium, the most abundant mineral, is needed for:</a:t>
            </a:r>
          </a:p>
          <a:p>
            <a:pPr eaLnBrk="1" hangingPunct="1">
              <a:lnSpc>
                <a:spcPct val="80000"/>
              </a:lnSpc>
              <a:defRPr/>
            </a:pPr>
            <a:r>
              <a:rPr lang="en-US" altLang="en-US" sz="2400" dirty="0"/>
              <a:t>Vascular contraction, muscle function, nerve transmission &amp; hormonal secretion:</a:t>
            </a:r>
          </a:p>
          <a:p>
            <a:pPr lvl="1" eaLnBrk="1" hangingPunct="1">
              <a:lnSpc>
                <a:spcPct val="80000"/>
              </a:lnSpc>
              <a:defRPr/>
            </a:pPr>
            <a:r>
              <a:rPr lang="en-US" altLang="en-US" dirty="0">
                <a:solidFill>
                  <a:srgbClr val="0070C0"/>
                </a:solidFill>
              </a:rPr>
              <a:t>&lt; 1% of total body calcium support these functions.</a:t>
            </a:r>
          </a:p>
          <a:p>
            <a:pPr marL="457200" lvl="1" indent="0" eaLnBrk="1" hangingPunct="1">
              <a:lnSpc>
                <a:spcPct val="80000"/>
              </a:lnSpc>
              <a:buFontTx/>
              <a:buNone/>
              <a:defRPr/>
            </a:pPr>
            <a:endParaRPr lang="en-US" altLang="en-US" sz="800" dirty="0">
              <a:solidFill>
                <a:srgbClr val="0070C0"/>
              </a:solidFill>
            </a:endParaRPr>
          </a:p>
          <a:p>
            <a:pPr eaLnBrk="1" hangingPunct="1">
              <a:lnSpc>
                <a:spcPct val="80000"/>
              </a:lnSpc>
              <a:defRPr/>
            </a:pPr>
            <a:r>
              <a:rPr lang="en-US" altLang="en-US" sz="2400" dirty="0"/>
              <a:t>The remaining </a:t>
            </a:r>
            <a:r>
              <a:rPr lang="en-US" altLang="en-US" sz="2400" dirty="0">
                <a:solidFill>
                  <a:schemeClr val="tx2">
                    <a:lumMod val="60000"/>
                    <a:lumOff val="40000"/>
                  </a:schemeClr>
                </a:solidFill>
              </a:rPr>
              <a:t>99%</a:t>
            </a:r>
            <a:r>
              <a:rPr lang="en-US" altLang="en-US" sz="2400" dirty="0"/>
              <a:t> of body's calcium is stored in the bones &amp; teeth to support their structure and function.</a:t>
            </a:r>
          </a:p>
        </p:txBody>
      </p:sp>
    </p:spTree>
  </p:cSld>
  <p:clrMapOvr>
    <a:masterClrMapping/>
  </p:clrMapOvr>
</p:sld>
</file>

<file path=ppt/theme/theme1.xml><?xml version="1.0" encoding="utf-8"?>
<a:theme xmlns:a="http://schemas.openxmlformats.org/drawingml/2006/main" name="Capsules">
  <a:themeElements>
    <a:clrScheme name="">
      <a:dk1>
        <a:srgbClr val="003366"/>
      </a:dk1>
      <a:lt1>
        <a:srgbClr val="DDDDDD"/>
      </a:lt1>
      <a:dk2>
        <a:srgbClr val="003366"/>
      </a:dk2>
      <a:lt2>
        <a:srgbClr val="666699"/>
      </a:lt2>
      <a:accent1>
        <a:srgbClr val="33CCCC"/>
      </a:accent1>
      <a:accent2>
        <a:srgbClr val="BA889C"/>
      </a:accent2>
      <a:accent3>
        <a:srgbClr val="EBEBEB"/>
      </a:accent3>
      <a:accent4>
        <a:srgbClr val="002A56"/>
      </a:accent4>
      <a:accent5>
        <a:srgbClr val="ADE2E2"/>
      </a:accent5>
      <a:accent6>
        <a:srgbClr val="A87B8D"/>
      </a:accent6>
      <a:hlink>
        <a:srgbClr val="5F5F5F"/>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DDDDDD"/>
        </a:lt1>
        <a:dk2>
          <a:srgbClr val="006666"/>
        </a:dk2>
        <a:lt2>
          <a:srgbClr val="666699"/>
        </a:lt2>
        <a:accent1>
          <a:srgbClr val="33CCCC"/>
        </a:accent1>
        <a:accent2>
          <a:srgbClr val="99CC99"/>
        </a:accent2>
        <a:accent3>
          <a:srgbClr val="EBEBEB"/>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DDDDDD"/>
        </a:lt1>
        <a:dk2>
          <a:srgbClr val="A50021"/>
        </a:dk2>
        <a:lt2>
          <a:srgbClr val="666699"/>
        </a:lt2>
        <a:accent1>
          <a:srgbClr val="33CCCC"/>
        </a:accent1>
        <a:accent2>
          <a:srgbClr val="99CC99"/>
        </a:accent2>
        <a:accent3>
          <a:srgbClr val="EBEBEB"/>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1">
        <a:dk1>
          <a:srgbClr val="003366"/>
        </a:dk1>
        <a:lt1>
          <a:srgbClr val="DDDDDD"/>
        </a:lt1>
        <a:dk2>
          <a:srgbClr val="A50021"/>
        </a:dk2>
        <a:lt2>
          <a:srgbClr val="666699"/>
        </a:lt2>
        <a:accent1>
          <a:srgbClr val="33CCCC"/>
        </a:accent1>
        <a:accent2>
          <a:srgbClr val="99CC99"/>
        </a:accent2>
        <a:accent3>
          <a:srgbClr val="EBEBEB"/>
        </a:accent3>
        <a:accent4>
          <a:srgbClr val="002A56"/>
        </a:accent4>
        <a:accent5>
          <a:srgbClr val="ADE2E2"/>
        </a:accent5>
        <a:accent6>
          <a:srgbClr val="8AB98A"/>
        </a:accent6>
        <a:hlink>
          <a:srgbClr val="FF9999"/>
        </a:hlink>
        <a:folHlink>
          <a:srgbClr val="CC99FF"/>
        </a:folHlink>
      </a:clrScheme>
      <a:clrMap bg1="lt1" tx1="dk1" bg2="lt2" tx2="dk2" accent1="accent1" accent2="accent2" accent3="accent3" accent4="accent4" accent5="accent5" accent6="accent6" hlink="hlink" folHlink="folHlink"/>
    </a:extraClrScheme>
    <a:extraClrScheme>
      <a:clrScheme name="Capsules 12">
        <a:dk1>
          <a:srgbClr val="003366"/>
        </a:dk1>
        <a:lt1>
          <a:srgbClr val="DDDDDD"/>
        </a:lt1>
        <a:dk2>
          <a:srgbClr val="A50021"/>
        </a:dk2>
        <a:lt2>
          <a:srgbClr val="666699"/>
        </a:lt2>
        <a:accent1>
          <a:srgbClr val="33CCCC"/>
        </a:accent1>
        <a:accent2>
          <a:srgbClr val="99CC99"/>
        </a:accent2>
        <a:accent3>
          <a:srgbClr val="EBEBEB"/>
        </a:accent3>
        <a:accent4>
          <a:srgbClr val="002A56"/>
        </a:accent4>
        <a:accent5>
          <a:srgbClr val="ADE2E2"/>
        </a:accent5>
        <a:accent6>
          <a:srgbClr val="8AB98A"/>
        </a:accent6>
        <a:hlink>
          <a:srgbClr val="800000"/>
        </a:hlink>
        <a:folHlink>
          <a:srgbClr val="CC99FF"/>
        </a:folHlink>
      </a:clrScheme>
      <a:clrMap bg1="lt1" tx1="dk1" bg2="lt2" tx2="dk2" accent1="accent1" accent2="accent2" accent3="accent3" accent4="accent4" accent5="accent5" accent6="accent6" hlink="hlink" folHlink="folHlink"/>
    </a:extraClrScheme>
    <a:extraClrScheme>
      <a:clrScheme name="Capsules 13">
        <a:dk1>
          <a:srgbClr val="003366"/>
        </a:dk1>
        <a:lt1>
          <a:srgbClr val="DDDDDD"/>
        </a:lt1>
        <a:dk2>
          <a:srgbClr val="006699"/>
        </a:dk2>
        <a:lt2>
          <a:srgbClr val="666699"/>
        </a:lt2>
        <a:accent1>
          <a:srgbClr val="33CCCC"/>
        </a:accent1>
        <a:accent2>
          <a:srgbClr val="99CC99"/>
        </a:accent2>
        <a:accent3>
          <a:srgbClr val="EBEBEB"/>
        </a:accent3>
        <a:accent4>
          <a:srgbClr val="002A56"/>
        </a:accent4>
        <a:accent5>
          <a:srgbClr val="ADE2E2"/>
        </a:accent5>
        <a:accent6>
          <a:srgbClr val="8AB98A"/>
        </a:accent6>
        <a:hlink>
          <a:srgbClr val="800000"/>
        </a:hlink>
        <a:folHlink>
          <a:srgbClr val="CC99FF"/>
        </a:folHlink>
      </a:clrScheme>
      <a:clrMap bg1="lt1" tx1="dk1" bg2="lt2" tx2="dk2" accent1="accent1" accent2="accent2" accent3="accent3" accent4="accent4" accent5="accent5" accent6="accent6" hlink="hlink" folHlink="folHlink"/>
    </a:extraClrScheme>
    <a:extraClrScheme>
      <a:clrScheme name="Capsules 14">
        <a:dk1>
          <a:srgbClr val="003366"/>
        </a:dk1>
        <a:lt1>
          <a:srgbClr val="DDDDDD"/>
        </a:lt1>
        <a:dk2>
          <a:srgbClr val="003366"/>
        </a:dk2>
        <a:lt2>
          <a:srgbClr val="666699"/>
        </a:lt2>
        <a:accent1>
          <a:srgbClr val="33CCCC"/>
        </a:accent1>
        <a:accent2>
          <a:srgbClr val="99CC99"/>
        </a:accent2>
        <a:accent3>
          <a:srgbClr val="EBEBEB"/>
        </a:accent3>
        <a:accent4>
          <a:srgbClr val="002A56"/>
        </a:accent4>
        <a:accent5>
          <a:srgbClr val="ADE2E2"/>
        </a:accent5>
        <a:accent6>
          <a:srgbClr val="8AB98A"/>
        </a:accent6>
        <a:hlink>
          <a:srgbClr val="800000"/>
        </a:hlink>
        <a:folHlink>
          <a:srgbClr val="CC99FF"/>
        </a:folHlink>
      </a:clrScheme>
      <a:clrMap bg1="lt1" tx1="dk1" bg2="lt2" tx2="dk2" accent1="accent1" accent2="accent2" accent3="accent3" accent4="accent4" accent5="accent5" accent6="accent6" hlink="hlink" folHlink="folHlink"/>
    </a:extraClrScheme>
    <a:extraClrScheme>
      <a:clrScheme name="Capsules 15">
        <a:dk1>
          <a:srgbClr val="003366"/>
        </a:dk1>
        <a:lt1>
          <a:srgbClr val="DDDDDD"/>
        </a:lt1>
        <a:dk2>
          <a:srgbClr val="003366"/>
        </a:dk2>
        <a:lt2>
          <a:srgbClr val="666699"/>
        </a:lt2>
        <a:accent1>
          <a:srgbClr val="33CCCC"/>
        </a:accent1>
        <a:accent2>
          <a:srgbClr val="82C082"/>
        </a:accent2>
        <a:accent3>
          <a:srgbClr val="EBEBEB"/>
        </a:accent3>
        <a:accent4>
          <a:srgbClr val="002A56"/>
        </a:accent4>
        <a:accent5>
          <a:srgbClr val="ADE2E2"/>
        </a:accent5>
        <a:accent6>
          <a:srgbClr val="75AE75"/>
        </a:accent6>
        <a:hlink>
          <a:srgbClr val="800000"/>
        </a:hlink>
        <a:folHlink>
          <a:srgbClr val="CC99FF"/>
        </a:folHlink>
      </a:clrScheme>
      <a:clrMap bg1="lt1" tx1="dk1" bg2="lt2" tx2="dk2" accent1="accent1" accent2="accent2" accent3="accent3" accent4="accent4" accent5="accent5" accent6="accent6" hlink="hlink" folHlink="folHlink"/>
    </a:extraClrScheme>
    <a:extraClrScheme>
      <a:clrScheme name="Capsules 16">
        <a:dk1>
          <a:srgbClr val="003366"/>
        </a:dk1>
        <a:lt1>
          <a:srgbClr val="DDDDDD"/>
        </a:lt1>
        <a:dk2>
          <a:srgbClr val="003366"/>
        </a:dk2>
        <a:lt2>
          <a:srgbClr val="666699"/>
        </a:lt2>
        <a:accent1>
          <a:srgbClr val="33CCCC"/>
        </a:accent1>
        <a:accent2>
          <a:srgbClr val="BA889C"/>
        </a:accent2>
        <a:accent3>
          <a:srgbClr val="EBEBEB"/>
        </a:accent3>
        <a:accent4>
          <a:srgbClr val="002A56"/>
        </a:accent4>
        <a:accent5>
          <a:srgbClr val="ADE2E2"/>
        </a:accent5>
        <a:accent6>
          <a:srgbClr val="A87B8D"/>
        </a:accent6>
        <a:hlink>
          <a:srgbClr val="800000"/>
        </a:hlink>
        <a:folHlink>
          <a:srgbClr val="CC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Capsules</Template>
  <TotalTime>15049</TotalTime>
  <Words>3461</Words>
  <Application>Microsoft Office PowerPoint</Application>
  <PresentationFormat>On-screen Show (4:3)</PresentationFormat>
  <Paragraphs>299</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Capsules</vt:lpstr>
      <vt:lpstr>Natural Strategies for Bone Health Kathy Napoli, RD, MA</vt:lpstr>
      <vt:lpstr>Overview </vt:lpstr>
      <vt:lpstr>What is osteoporosis?</vt:lpstr>
      <vt:lpstr>Diagnosis  </vt:lpstr>
      <vt:lpstr>Rate of bone loss</vt:lpstr>
      <vt:lpstr>Lifestyle habits or “Red Flags” that encourage primary bone loss.</vt:lpstr>
      <vt:lpstr>Risks for secondary bone loss/fracture</vt:lpstr>
      <vt:lpstr>Standard American diet (SAD) negatively impacts our bones</vt:lpstr>
      <vt:lpstr>Calcium is essential for metabolic     functions.</vt:lpstr>
      <vt:lpstr>Calcium and magnesium requirements</vt:lpstr>
      <vt:lpstr>Calcium &amp; magnesium foods</vt:lpstr>
      <vt:lpstr>Calcium may interfere with zinc absorption- so get more in diet.</vt:lpstr>
      <vt:lpstr>Can calcium supplements increase    the risk of heart disease?</vt:lpstr>
      <vt:lpstr>Confirms increased risk with calcium  supplements</vt:lpstr>
      <vt:lpstr>NIH and AARP Diet and Health Study</vt:lpstr>
      <vt:lpstr>Contradictory research</vt:lpstr>
      <vt:lpstr>Calcium supplements are safe</vt:lpstr>
      <vt:lpstr>Excess supplemental calcium may harm the  heart and vascular system</vt:lpstr>
      <vt:lpstr>Are you confused yet?</vt:lpstr>
      <vt:lpstr>Recommendations</vt:lpstr>
      <vt:lpstr>Vitamin D3</vt:lpstr>
      <vt:lpstr>Vitamin D3 (cholecalciferol) and vitamin D2 (ergocalciferol) are not the same.</vt:lpstr>
      <vt:lpstr>Food and supplement labels</vt:lpstr>
      <vt:lpstr>Vitamin K1 &amp; K2</vt:lpstr>
      <vt:lpstr>Requirements for K1 &amp; K2</vt:lpstr>
      <vt:lpstr>Vitamin K2 foods</vt:lpstr>
      <vt:lpstr>Mineral-rich diet reduces bone loss</vt:lpstr>
      <vt:lpstr>Alkaline diet for bone health</vt:lpstr>
      <vt:lpstr>Super foods for healthy bones</vt:lpstr>
      <vt:lpstr>Probiotics improve bone strength</vt:lpstr>
      <vt:lpstr>More superfoods</vt:lpstr>
      <vt:lpstr>Are your bones getting enough sleep? </vt:lpstr>
      <vt:lpstr>Exercise strengthens bones</vt:lpstr>
      <vt:lpstr>Main points to review </vt:lpstr>
      <vt:lpstr>Slides and Handouts can be found online at   www.EldercareAnswers.com/event/OurAgingNation2017     Up next: New Natural Strategies for Bone Health by Kathy Napoli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Katherine Flatbush</cp:lastModifiedBy>
  <cp:revision>338</cp:revision>
  <cp:lastPrinted>2017-05-18T01:49:32Z</cp:lastPrinted>
  <dcterms:created xsi:type="dcterms:W3CDTF">2012-06-10T20:57:44Z</dcterms:created>
  <dcterms:modified xsi:type="dcterms:W3CDTF">2017-10-09T23:11:09Z</dcterms:modified>
</cp:coreProperties>
</file>