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273" r:id="rId3"/>
    <p:sldId id="289" r:id="rId4"/>
    <p:sldId id="274" r:id="rId5"/>
    <p:sldId id="257" r:id="rId6"/>
    <p:sldId id="258" r:id="rId7"/>
    <p:sldId id="280" r:id="rId8"/>
    <p:sldId id="281" r:id="rId9"/>
    <p:sldId id="282" r:id="rId10"/>
    <p:sldId id="283" r:id="rId11"/>
    <p:sldId id="284" r:id="rId12"/>
    <p:sldId id="259" r:id="rId13"/>
    <p:sldId id="260" r:id="rId14"/>
    <p:sldId id="261" r:id="rId15"/>
    <p:sldId id="262" r:id="rId16"/>
    <p:sldId id="265" r:id="rId17"/>
    <p:sldId id="285" r:id="rId18"/>
    <p:sldId id="286" r:id="rId19"/>
    <p:sldId id="268" r:id="rId20"/>
    <p:sldId id="267" r:id="rId21"/>
    <p:sldId id="269" r:id="rId22"/>
    <p:sldId id="270" r:id="rId23"/>
    <p:sldId id="271" r:id="rId24"/>
    <p:sldId id="272" r:id="rId25"/>
    <p:sldId id="287" r:id="rId26"/>
    <p:sldId id="288"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02" y="-1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C3029-70E6-4383-A384-654D7C25D5B3}" type="datetimeFigureOut">
              <a:rPr lang="en-US" smtClean="0"/>
              <a:t>10/9/2017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2A089-D2CA-4809-8762-98C8A4EB5250}" type="slidenum">
              <a:rPr lang="en-US" smtClean="0"/>
              <a:t>‹#›</a:t>
            </a:fld>
            <a:endParaRPr lang="en-US"/>
          </a:p>
        </p:txBody>
      </p:sp>
    </p:spTree>
    <p:extLst>
      <p:ext uri="{BB962C8B-B14F-4D97-AF65-F5344CB8AC3E}">
        <p14:creationId xmlns:p14="http://schemas.microsoft.com/office/powerpoint/2010/main" val="214240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driver leaves the clinicians</a:t>
            </a:r>
            <a:r>
              <a:rPr lang="en-US" baseline="0" dirty="0"/>
              <a:t> office, is there really a risk that the driver will perform a dangerous activity on the road…absolutely!</a:t>
            </a:r>
          </a:p>
          <a:p>
            <a:endParaRPr lang="en-US" baseline="0" dirty="0"/>
          </a:p>
          <a:p>
            <a:r>
              <a:rPr lang="en-US" baseline="0" dirty="0"/>
              <a:t>The problems typically do not occur under normal circumstances in a familiar environment with no challenges.  The cognitively impaired driver when faced with a challenging or frustrating situation may lack the ability to properly react due to slower mental processing, lack of ability to focus or disengage, or simply mental confusion.</a:t>
            </a:r>
          </a:p>
          <a:p>
            <a:endParaRPr lang="en-US" baseline="0" dirty="0"/>
          </a:p>
          <a:p>
            <a:r>
              <a:rPr lang="en-US" baseline="0" dirty="0"/>
              <a:t>This video gives a very real and enhanced example of what can happen.  The driver is cognitively loaded, combative and frustrated and clearly lacks the ability to properly deal with the situation.  </a:t>
            </a:r>
          </a:p>
          <a:p>
            <a:endParaRPr lang="en-US" baseline="0" dirty="0"/>
          </a:p>
          <a:p>
            <a:r>
              <a:rPr lang="en-US" baseline="0" dirty="0"/>
              <a:t>Once video runs or during video running it helps to mention that the officer has called for an ambulance, the driver still has his foot on the gas pedal (sparks and revving noise) and the officer is asking him to turn off the car, clearly cannot disengage due to the cognitive load of the situation.</a:t>
            </a:r>
            <a:endParaRPr lang="en-US" dirty="0"/>
          </a:p>
        </p:txBody>
      </p:sp>
      <p:sp>
        <p:nvSpPr>
          <p:cNvPr id="4" name="Slide Number Placeholder 3"/>
          <p:cNvSpPr>
            <a:spLocks noGrp="1"/>
          </p:cNvSpPr>
          <p:nvPr>
            <p:ph type="sldNum" sz="quarter" idx="10"/>
          </p:nvPr>
        </p:nvSpPr>
        <p:spPr/>
        <p:txBody>
          <a:bodyPr/>
          <a:lstStyle/>
          <a:p>
            <a:fld id="{1634E93D-F3BE-0B4C-8A3F-E1B2C6E398C6}" type="slidenum">
              <a:rPr lang="en-US" smtClean="0"/>
              <a:t>19</a:t>
            </a:fld>
            <a:endParaRPr lang="en-US"/>
          </a:p>
        </p:txBody>
      </p:sp>
    </p:spTree>
    <p:extLst>
      <p:ext uri="{BB962C8B-B14F-4D97-AF65-F5344CB8AC3E}">
        <p14:creationId xmlns:p14="http://schemas.microsoft.com/office/powerpoint/2010/main" val="84859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C465A37-7FA5-49CC-8A7A-5EDDBE64A1BC}" type="datetimeFigureOut">
              <a:rPr lang="en-US" smtClean="0"/>
              <a:t>10/9/2017</a:t>
            </a:fld>
            <a:endParaRPr lang="en-US"/>
          </a:p>
        </p:txBody>
      </p:sp>
      <p:sp>
        <p:nvSpPr>
          <p:cNvPr id="8" name="Slide Number Placeholder 7"/>
          <p:cNvSpPr>
            <a:spLocks noGrp="1"/>
          </p:cNvSpPr>
          <p:nvPr>
            <p:ph type="sldNum" sz="quarter" idx="11"/>
          </p:nvPr>
        </p:nvSpPr>
        <p:spPr/>
        <p:txBody>
          <a:bodyPr/>
          <a:lstStyle/>
          <a:p>
            <a:fld id="{F12A415A-50AB-46C6-B9B7-1714F95062A6}"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465A37-7FA5-49CC-8A7A-5EDDBE64A1B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A415A-50AB-46C6-B9B7-1714F95062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465A37-7FA5-49CC-8A7A-5EDDBE64A1B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A415A-50AB-46C6-B9B7-1714F95062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C465A37-7FA5-49CC-8A7A-5EDDBE64A1B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A415A-50AB-46C6-B9B7-1714F95062A6}"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65A37-7FA5-49CC-8A7A-5EDDBE64A1B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A415A-50AB-46C6-B9B7-1714F95062A6}"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465A37-7FA5-49CC-8A7A-5EDDBE64A1B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A415A-50AB-46C6-B9B7-1714F95062A6}"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C465A37-7FA5-49CC-8A7A-5EDDBE64A1BC}"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A415A-50AB-46C6-B9B7-1714F95062A6}"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465A37-7FA5-49CC-8A7A-5EDDBE64A1BC}"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A415A-50AB-46C6-B9B7-1714F95062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65A37-7FA5-49CC-8A7A-5EDDBE64A1BC}"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A415A-50AB-46C6-B9B7-1714F95062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65A37-7FA5-49CC-8A7A-5EDDBE64A1B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A415A-50AB-46C6-B9B7-1714F95062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65A37-7FA5-49CC-8A7A-5EDDBE64A1B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A415A-50AB-46C6-B9B7-1714F95062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C465A37-7FA5-49CC-8A7A-5EDDBE64A1BC}" type="datetimeFigureOut">
              <a:rPr lang="en-US" smtClean="0"/>
              <a:t>10/9/2017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12A415A-50AB-46C6-B9B7-1714F95062A6}"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eldercareanswers.com/event/OurAgingNation20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nchorCtr="0"/>
          <a:lstStyle/>
          <a:p>
            <a:r>
              <a:rPr lang="en-US" sz="5400" dirty="0"/>
              <a:t>Clinical Evaluation of Capacity In Cognitively Compromised Adults</a:t>
            </a:r>
          </a:p>
        </p:txBody>
      </p:sp>
      <p:sp>
        <p:nvSpPr>
          <p:cNvPr id="3" name="Subtitle 2"/>
          <p:cNvSpPr>
            <a:spLocks noGrp="1"/>
          </p:cNvSpPr>
          <p:nvPr>
            <p:ph type="subTitle" idx="1"/>
          </p:nvPr>
        </p:nvSpPr>
        <p:spPr>
          <a:xfrm>
            <a:off x="1371600" y="3810000"/>
            <a:ext cx="6400800" cy="1600200"/>
          </a:xfrm>
        </p:spPr>
        <p:txBody>
          <a:bodyPr>
            <a:normAutofit/>
          </a:bodyPr>
          <a:lstStyle/>
          <a:p>
            <a:r>
              <a:rPr lang="en-US" dirty="0">
                <a:solidFill>
                  <a:schemeClr val="tx1">
                    <a:lumMod val="95000"/>
                    <a:lumOff val="5000"/>
                  </a:schemeClr>
                </a:solidFill>
              </a:rPr>
              <a:t>Eric J. Freitag, </a:t>
            </a:r>
            <a:r>
              <a:rPr lang="en-US" dirty="0" err="1">
                <a:solidFill>
                  <a:schemeClr val="tx1">
                    <a:lumMod val="95000"/>
                    <a:lumOff val="5000"/>
                  </a:schemeClr>
                </a:solidFill>
              </a:rPr>
              <a:t>Psy.D</a:t>
            </a:r>
            <a:r>
              <a:rPr lang="en-US" dirty="0">
                <a:solidFill>
                  <a:schemeClr val="tx1">
                    <a:lumMod val="95000"/>
                    <a:lumOff val="5000"/>
                  </a:schemeClr>
                </a:solidFill>
              </a:rPr>
              <a:t>., FACPN</a:t>
            </a:r>
          </a:p>
          <a:p>
            <a:r>
              <a:rPr lang="en-US" dirty="0">
                <a:solidFill>
                  <a:schemeClr val="tx1">
                    <a:lumMod val="95000"/>
                    <a:lumOff val="5000"/>
                  </a:schemeClr>
                </a:solidFill>
              </a:rPr>
              <a:t>Board Certified in Neuropsychology</a:t>
            </a:r>
          </a:p>
          <a:p>
            <a:r>
              <a:rPr lang="en-US" sz="2200" dirty="0">
                <a:solidFill>
                  <a:schemeClr val="tx1">
                    <a:lumMod val="95000"/>
                    <a:lumOff val="5000"/>
                  </a:schemeClr>
                </a:solidFill>
              </a:rPr>
              <a:t>Executive Director, Mt. Diablo Memory Center</a:t>
            </a:r>
          </a:p>
        </p:txBody>
      </p:sp>
    </p:spTree>
    <p:extLst>
      <p:ext uri="{BB962C8B-B14F-4D97-AF65-F5344CB8AC3E}">
        <p14:creationId xmlns:p14="http://schemas.microsoft.com/office/powerpoint/2010/main" val="2393556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914400"/>
          </a:xfrm>
        </p:spPr>
        <p:txBody>
          <a:bodyPr>
            <a:normAutofit/>
          </a:bodyPr>
          <a:lstStyle/>
          <a:p>
            <a:r>
              <a:rPr lang="en-US" sz="2800" b="1" dirty="0">
                <a:effectLst>
                  <a:outerShdw blurRad="38100" dist="38100" dir="2700000" algn="tl">
                    <a:srgbClr val="000000">
                      <a:alpha val="43137"/>
                    </a:srgbClr>
                  </a:outerShdw>
                </a:effectLst>
              </a:rPr>
              <a:t>Measuring Cognitive Impairment</a:t>
            </a:r>
          </a:p>
        </p:txBody>
      </p:sp>
      <p:sp>
        <p:nvSpPr>
          <p:cNvPr id="3" name="Content Placeholder 2"/>
          <p:cNvSpPr>
            <a:spLocks noGrp="1"/>
          </p:cNvSpPr>
          <p:nvPr>
            <p:ph sz="quarter" idx="1"/>
          </p:nvPr>
        </p:nvSpPr>
        <p:spPr>
          <a:xfrm>
            <a:off x="381000" y="1219200"/>
            <a:ext cx="4572000" cy="5410200"/>
          </a:xfrm>
        </p:spPr>
        <p:txBody>
          <a:bodyPr>
            <a:normAutofit/>
          </a:bodyPr>
          <a:lstStyle/>
          <a:p>
            <a:r>
              <a:rPr lang="en-US" dirty="0"/>
              <a:t>Evaluate short term and semantic memory</a:t>
            </a:r>
          </a:p>
          <a:p>
            <a:pPr lvl="1"/>
            <a:r>
              <a:rPr lang="en-US" dirty="0"/>
              <a:t>5 word recall after 5 minutes</a:t>
            </a:r>
          </a:p>
          <a:p>
            <a:pPr lvl="2"/>
            <a:r>
              <a:rPr lang="en-US" dirty="0"/>
              <a:t>0-2: probable memory impairment </a:t>
            </a:r>
          </a:p>
          <a:p>
            <a:pPr lvl="1"/>
            <a:r>
              <a:rPr lang="en-US" dirty="0"/>
              <a:t>Current president</a:t>
            </a:r>
          </a:p>
          <a:p>
            <a:pPr lvl="1"/>
            <a:r>
              <a:rPr lang="en-US" dirty="0"/>
              <a:t>Orientation (date, purpose, self)   </a:t>
            </a:r>
          </a:p>
          <a:p>
            <a:r>
              <a:rPr lang="en-US" dirty="0"/>
              <a:t>Abstraction</a:t>
            </a:r>
          </a:p>
          <a:p>
            <a:pPr lvl="1"/>
            <a:r>
              <a:rPr lang="en-US" dirty="0"/>
              <a:t>How are a dog and a lion alike?</a:t>
            </a:r>
          </a:p>
          <a:p>
            <a:pPr lvl="1"/>
            <a:r>
              <a:rPr lang="en-US" dirty="0"/>
              <a:t>How are a banana and orange alike?</a:t>
            </a:r>
          </a:p>
          <a:p>
            <a:r>
              <a:rPr lang="en-US" dirty="0"/>
              <a:t>Gross impairment</a:t>
            </a:r>
          </a:p>
          <a:p>
            <a:pPr lvl="1"/>
            <a:r>
              <a:rPr lang="en-US" dirty="0"/>
              <a:t>Clock drawing (10 after 11)</a:t>
            </a:r>
          </a:p>
          <a:p>
            <a:pPr lvl="1"/>
            <a:r>
              <a:rPr lang="en-US" dirty="0"/>
              <a:t>Impairment = </a:t>
            </a:r>
            <a:r>
              <a:rPr lang="en-US" dirty="0" err="1"/>
              <a:t>Pathognomonic</a:t>
            </a:r>
            <a:endParaRPr lang="en-US" dirty="0"/>
          </a:p>
          <a:p>
            <a:pPr lvl="1"/>
            <a:endParaRPr lang="en-US" dirty="0"/>
          </a:p>
          <a:p>
            <a:endParaRPr lang="en-US" dirty="0"/>
          </a:p>
          <a:p>
            <a:endParaRPr lang="en-US" dirty="0"/>
          </a:p>
        </p:txBody>
      </p:sp>
      <p:pic>
        <p:nvPicPr>
          <p:cNvPr id="5" name="Content Placeholder 4" descr="alzClock.gif"/>
          <p:cNvPicPr>
            <a:picLocks noGrp="1" noChangeAspect="1"/>
          </p:cNvPicPr>
          <p:nvPr>
            <p:ph sz="quarter" idx="2"/>
          </p:nvPr>
        </p:nvPicPr>
        <p:blipFill>
          <a:blip r:embed="rId2" cstate="print"/>
          <a:stretch>
            <a:fillRect/>
          </a:stretch>
        </p:blipFill>
        <p:spPr>
          <a:xfrm>
            <a:off x="5029200" y="1676400"/>
            <a:ext cx="3733800" cy="4267200"/>
          </a:xfrm>
        </p:spPr>
      </p:pic>
    </p:spTree>
    <p:extLst>
      <p:ext uri="{BB962C8B-B14F-4D97-AF65-F5344CB8AC3E}">
        <p14:creationId xmlns:p14="http://schemas.microsoft.com/office/powerpoint/2010/main" val="2604138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24600" cy="914400"/>
          </a:xfrm>
        </p:spPr>
        <p:txBody>
          <a:bodyPr>
            <a:normAutofit/>
          </a:bodyPr>
          <a:lstStyle/>
          <a:p>
            <a:r>
              <a:rPr lang="en-US" sz="2800" b="1" dirty="0">
                <a:effectLst>
                  <a:outerShdw blurRad="38100" dist="38100" dir="2700000" algn="tl">
                    <a:srgbClr val="000000">
                      <a:alpha val="43137"/>
                    </a:srgbClr>
                  </a:outerShdw>
                </a:effectLst>
              </a:rPr>
              <a:t>Measuring Cognitive Impairment</a:t>
            </a:r>
          </a:p>
        </p:txBody>
      </p:sp>
      <p:sp>
        <p:nvSpPr>
          <p:cNvPr id="3" name="Content Placeholder 2"/>
          <p:cNvSpPr>
            <a:spLocks noGrp="1"/>
          </p:cNvSpPr>
          <p:nvPr>
            <p:ph sz="quarter" idx="1"/>
          </p:nvPr>
        </p:nvSpPr>
        <p:spPr>
          <a:xfrm>
            <a:off x="381000" y="1219200"/>
            <a:ext cx="8001000" cy="5410200"/>
          </a:xfrm>
        </p:spPr>
        <p:txBody>
          <a:bodyPr>
            <a:normAutofit/>
          </a:bodyPr>
          <a:lstStyle/>
          <a:p>
            <a:r>
              <a:rPr lang="en-US" dirty="0"/>
              <a:t>Performance on activities may help differentiate between moderate and severe impairment</a:t>
            </a:r>
          </a:p>
          <a:p>
            <a:r>
              <a:rPr lang="en-US" dirty="0"/>
              <a:t>Caution is warranted</a:t>
            </a:r>
          </a:p>
          <a:p>
            <a:r>
              <a:rPr lang="en-US" dirty="0"/>
              <a:t>Are primary sensory deficits impacting capacity?</a:t>
            </a:r>
          </a:p>
          <a:p>
            <a:r>
              <a:rPr lang="en-US" dirty="0"/>
              <a:t>Are there ways that capacity can be improved?</a:t>
            </a:r>
          </a:p>
          <a:p>
            <a:pPr lvl="1"/>
            <a:r>
              <a:rPr lang="en-US" dirty="0"/>
              <a:t>Larger print forms</a:t>
            </a:r>
          </a:p>
          <a:p>
            <a:pPr lvl="1"/>
            <a:r>
              <a:rPr lang="en-US" dirty="0"/>
              <a:t>Scheduling </a:t>
            </a:r>
          </a:p>
          <a:p>
            <a:pPr lvl="1"/>
            <a:r>
              <a:rPr lang="en-US" dirty="0"/>
              <a:t>Meeting client in own home</a:t>
            </a:r>
          </a:p>
          <a:p>
            <a:pPr lvl="1"/>
            <a:r>
              <a:rPr lang="en-US" dirty="0"/>
              <a:t>Is client ill or recovering from illness</a:t>
            </a:r>
          </a:p>
          <a:p>
            <a:pPr lvl="1"/>
            <a:endParaRPr lang="en-US" dirty="0"/>
          </a:p>
          <a:p>
            <a:endParaRPr lang="en-US" dirty="0"/>
          </a:p>
          <a:p>
            <a:endParaRPr lang="en-US" dirty="0"/>
          </a:p>
        </p:txBody>
      </p:sp>
    </p:spTree>
    <p:extLst>
      <p:ext uri="{BB962C8B-B14F-4D97-AF65-F5344CB8AC3E}">
        <p14:creationId xmlns:p14="http://schemas.microsoft.com/office/powerpoint/2010/main" val="346942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Capacity</a:t>
            </a:r>
          </a:p>
        </p:txBody>
      </p:sp>
      <p:sp>
        <p:nvSpPr>
          <p:cNvPr id="4" name="Content Placeholder 3"/>
          <p:cNvSpPr>
            <a:spLocks noGrp="1"/>
          </p:cNvSpPr>
          <p:nvPr>
            <p:ph sz="quarter" idx="13"/>
          </p:nvPr>
        </p:nvSpPr>
        <p:spPr>
          <a:xfrm>
            <a:off x="365760" y="1874520"/>
            <a:ext cx="5349240" cy="4526280"/>
          </a:xfrm>
        </p:spPr>
        <p:txBody>
          <a:bodyPr>
            <a:normAutofit lnSpcReduction="10000"/>
          </a:bodyPr>
          <a:lstStyle/>
          <a:p>
            <a:r>
              <a:rPr lang="en-US" dirty="0">
                <a:solidFill>
                  <a:schemeClr val="tx1">
                    <a:lumMod val="75000"/>
                    <a:lumOff val="25000"/>
                  </a:schemeClr>
                </a:solidFill>
              </a:rPr>
              <a:t>Financial</a:t>
            </a:r>
          </a:p>
          <a:p>
            <a:r>
              <a:rPr lang="en-US" dirty="0">
                <a:solidFill>
                  <a:schemeClr val="tx1">
                    <a:lumMod val="75000"/>
                    <a:lumOff val="25000"/>
                  </a:schemeClr>
                </a:solidFill>
              </a:rPr>
              <a:t>Driving</a:t>
            </a:r>
          </a:p>
          <a:p>
            <a:r>
              <a:rPr lang="en-US" dirty="0">
                <a:solidFill>
                  <a:schemeClr val="tx1">
                    <a:lumMod val="75000"/>
                    <a:lumOff val="25000"/>
                  </a:schemeClr>
                </a:solidFill>
              </a:rPr>
              <a:t>Independent Living</a:t>
            </a:r>
          </a:p>
          <a:p>
            <a:r>
              <a:rPr lang="en-US" dirty="0">
                <a:solidFill>
                  <a:schemeClr val="tx1">
                    <a:lumMod val="75000"/>
                    <a:lumOff val="25000"/>
                  </a:schemeClr>
                </a:solidFill>
              </a:rPr>
              <a:t>Testamentary</a:t>
            </a:r>
          </a:p>
          <a:p>
            <a:r>
              <a:rPr lang="en-US" dirty="0">
                <a:solidFill>
                  <a:schemeClr val="tx1">
                    <a:lumMod val="75000"/>
                    <a:lumOff val="25000"/>
                  </a:schemeClr>
                </a:solidFill>
              </a:rPr>
              <a:t>Legal</a:t>
            </a:r>
          </a:p>
          <a:p>
            <a:pPr lvl="1"/>
            <a:r>
              <a:rPr lang="en-US" dirty="0">
                <a:solidFill>
                  <a:schemeClr val="tx1">
                    <a:lumMod val="75000"/>
                    <a:lumOff val="25000"/>
                  </a:schemeClr>
                </a:solidFill>
              </a:rPr>
              <a:t>Real Property, Contract, DPOA</a:t>
            </a:r>
          </a:p>
          <a:p>
            <a:r>
              <a:rPr lang="en-US" dirty="0">
                <a:solidFill>
                  <a:schemeClr val="tx1">
                    <a:lumMod val="75000"/>
                    <a:lumOff val="25000"/>
                  </a:schemeClr>
                </a:solidFill>
              </a:rPr>
              <a:t>Medical Care</a:t>
            </a:r>
          </a:p>
          <a:p>
            <a:r>
              <a:rPr lang="en-US" dirty="0">
                <a:solidFill>
                  <a:schemeClr val="tx1">
                    <a:lumMod val="75000"/>
                    <a:lumOff val="25000"/>
                  </a:schemeClr>
                </a:solidFill>
              </a:rPr>
              <a:t>Consent to sexual relationship</a:t>
            </a:r>
          </a:p>
          <a:p>
            <a:r>
              <a:rPr lang="en-US" dirty="0">
                <a:solidFill>
                  <a:schemeClr val="tx1">
                    <a:lumMod val="75000"/>
                    <a:lumOff val="25000"/>
                  </a:schemeClr>
                </a:solidFill>
              </a:rPr>
              <a:t>Consent to marry</a:t>
            </a:r>
          </a:p>
          <a:p>
            <a:r>
              <a:rPr lang="en-US" dirty="0">
                <a:solidFill>
                  <a:schemeClr val="tx1">
                    <a:lumMod val="75000"/>
                    <a:lumOff val="25000"/>
                  </a:schemeClr>
                </a:solidFill>
              </a:rPr>
              <a:t>Consent to participate in research</a:t>
            </a:r>
          </a:p>
        </p:txBody>
      </p:sp>
      <p:pic>
        <p:nvPicPr>
          <p:cNvPr id="1026" name="Picture 2" descr="C:\Program Files (x86)\Microsoft Office\MEDIA\CAGCAT10\j0300840.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59957" y="2286001"/>
            <a:ext cx="2779973" cy="234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50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Evaluation of Capacity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384" y="1600200"/>
            <a:ext cx="5793232" cy="4525963"/>
          </a:xfrm>
        </p:spPr>
      </p:pic>
    </p:spTree>
    <p:extLst>
      <p:ext uri="{BB962C8B-B14F-4D97-AF65-F5344CB8AC3E}">
        <p14:creationId xmlns:p14="http://schemas.microsoft.com/office/powerpoint/2010/main" val="334276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Evaluation of Capacity</a:t>
            </a:r>
          </a:p>
        </p:txBody>
      </p:sp>
      <p:sp>
        <p:nvSpPr>
          <p:cNvPr id="3" name="Content Placeholder 2"/>
          <p:cNvSpPr>
            <a:spLocks noGrp="1"/>
          </p:cNvSpPr>
          <p:nvPr>
            <p:ph idx="1"/>
          </p:nvPr>
        </p:nvSpPr>
        <p:spPr>
          <a:xfrm>
            <a:off x="457200" y="1828800"/>
            <a:ext cx="8229600" cy="4525963"/>
          </a:xfrm>
        </p:spPr>
        <p:txBody>
          <a:bodyPr/>
          <a:lstStyle/>
          <a:p>
            <a:r>
              <a:rPr lang="en-US" sz="2800" dirty="0">
                <a:solidFill>
                  <a:schemeClr val="tx1">
                    <a:lumMod val="75000"/>
                    <a:lumOff val="25000"/>
                  </a:schemeClr>
                </a:solidFill>
              </a:rPr>
              <a:t>Define the referral question</a:t>
            </a:r>
          </a:p>
          <a:p>
            <a:pPr lvl="1"/>
            <a:r>
              <a:rPr lang="en-US" sz="2800" dirty="0">
                <a:solidFill>
                  <a:schemeClr val="tx1">
                    <a:lumMod val="75000"/>
                    <a:lumOff val="25000"/>
                  </a:schemeClr>
                </a:solidFill>
              </a:rPr>
              <a:t>Capacity in question must be specific </a:t>
            </a:r>
          </a:p>
          <a:p>
            <a:pPr lvl="1"/>
            <a:r>
              <a:rPr lang="en-US" sz="2800" dirty="0">
                <a:solidFill>
                  <a:schemeClr val="tx1">
                    <a:lumMod val="75000"/>
                    <a:lumOff val="25000"/>
                  </a:schemeClr>
                </a:solidFill>
              </a:rPr>
              <a:t>Have episodic or transitory causes of potential decline in capacity been addressed?</a:t>
            </a:r>
          </a:p>
          <a:p>
            <a:r>
              <a:rPr lang="en-US" sz="2800" dirty="0">
                <a:solidFill>
                  <a:schemeClr val="tx1">
                    <a:lumMod val="75000"/>
                    <a:lumOff val="25000"/>
                  </a:schemeClr>
                </a:solidFill>
              </a:rPr>
              <a:t>Brief vs. thorough cognitive testing</a:t>
            </a:r>
          </a:p>
          <a:p>
            <a:r>
              <a:rPr lang="en-US" sz="2800" dirty="0">
                <a:solidFill>
                  <a:schemeClr val="tx1">
                    <a:lumMod val="75000"/>
                    <a:lumOff val="25000"/>
                  </a:schemeClr>
                </a:solidFill>
              </a:rPr>
              <a:t>Review of general health and medications</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35492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Evaluation of Capacity</a:t>
            </a:r>
          </a:p>
        </p:txBody>
      </p:sp>
      <p:sp>
        <p:nvSpPr>
          <p:cNvPr id="3" name="Content Placeholder 2"/>
          <p:cNvSpPr>
            <a:spLocks noGrp="1"/>
          </p:cNvSpPr>
          <p:nvPr>
            <p:ph idx="1"/>
          </p:nvPr>
        </p:nvSpPr>
        <p:spPr/>
        <p:txBody>
          <a:bodyPr>
            <a:noAutofit/>
          </a:bodyPr>
          <a:lstStyle/>
          <a:p>
            <a:r>
              <a:rPr lang="en-US" sz="2800" dirty="0">
                <a:solidFill>
                  <a:schemeClr val="tx1">
                    <a:lumMod val="75000"/>
                    <a:lumOff val="25000"/>
                  </a:schemeClr>
                </a:solidFill>
              </a:rPr>
              <a:t>Semi-Structured and Structured Interview that is broad and specific to the capacity in question</a:t>
            </a:r>
          </a:p>
          <a:p>
            <a:pPr lvl="1"/>
            <a:r>
              <a:rPr lang="en-US" sz="2800" dirty="0">
                <a:solidFill>
                  <a:schemeClr val="tx1">
                    <a:lumMod val="75000"/>
                    <a:lumOff val="25000"/>
                  </a:schemeClr>
                </a:solidFill>
              </a:rPr>
              <a:t>e.g. “Semi-Structured Interview of Testamentary Capacity”</a:t>
            </a:r>
          </a:p>
          <a:p>
            <a:r>
              <a:rPr lang="en-US" sz="2800" dirty="0">
                <a:solidFill>
                  <a:schemeClr val="tx1">
                    <a:lumMod val="75000"/>
                    <a:lumOff val="25000"/>
                  </a:schemeClr>
                </a:solidFill>
              </a:rPr>
              <a:t>Testing measures specific to referral question</a:t>
            </a:r>
          </a:p>
          <a:p>
            <a:r>
              <a:rPr lang="en-US" sz="2800" dirty="0">
                <a:solidFill>
                  <a:schemeClr val="tx1">
                    <a:lumMod val="75000"/>
                    <a:lumOff val="25000"/>
                  </a:schemeClr>
                </a:solidFill>
              </a:rPr>
              <a:t>Opinion based on accumulation of data and reasonable medical certainty</a:t>
            </a:r>
          </a:p>
          <a:p>
            <a:r>
              <a:rPr lang="en-US" sz="2800" dirty="0">
                <a:solidFill>
                  <a:schemeClr val="tx1">
                    <a:lumMod val="75000"/>
                    <a:lumOff val="25000"/>
                  </a:schemeClr>
                </a:solidFill>
              </a:rPr>
              <a:t>No single test or piece of data determines capacity</a:t>
            </a:r>
          </a:p>
        </p:txBody>
      </p:sp>
    </p:spTree>
    <p:extLst>
      <p:ext uri="{BB962C8B-B14F-4D97-AF65-F5344CB8AC3E}">
        <p14:creationId xmlns:p14="http://schemas.microsoft.com/office/powerpoint/2010/main" val="40427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Questions In Capacity Assessment</a:t>
            </a:r>
          </a:p>
        </p:txBody>
      </p:sp>
      <p:sp>
        <p:nvSpPr>
          <p:cNvPr id="3" name="Content Placeholder 2"/>
          <p:cNvSpPr>
            <a:spLocks noGrp="1"/>
          </p:cNvSpPr>
          <p:nvPr>
            <p:ph idx="1"/>
          </p:nvPr>
        </p:nvSpPr>
        <p:spPr>
          <a:xfrm>
            <a:off x="457200" y="2057400"/>
            <a:ext cx="8229600" cy="4525963"/>
          </a:xfrm>
        </p:spPr>
        <p:txBody>
          <a:bodyPr>
            <a:normAutofit/>
          </a:bodyPr>
          <a:lstStyle/>
          <a:p>
            <a:r>
              <a:rPr lang="en-US" sz="3200" dirty="0">
                <a:solidFill>
                  <a:schemeClr val="tx1">
                    <a:lumMod val="85000"/>
                    <a:lumOff val="15000"/>
                  </a:schemeClr>
                </a:solidFill>
              </a:rPr>
              <a:t>Understand the nature of the choices</a:t>
            </a:r>
          </a:p>
          <a:p>
            <a:r>
              <a:rPr lang="en-US" sz="3200" dirty="0">
                <a:solidFill>
                  <a:schemeClr val="tx1">
                    <a:lumMod val="85000"/>
                    <a:lumOff val="15000"/>
                  </a:schemeClr>
                </a:solidFill>
              </a:rPr>
              <a:t>Appreciate the consequences</a:t>
            </a:r>
          </a:p>
          <a:p>
            <a:r>
              <a:rPr lang="en-US" sz="3200" dirty="0">
                <a:solidFill>
                  <a:schemeClr val="tx1">
                    <a:lumMod val="85000"/>
                    <a:lumOff val="15000"/>
                  </a:schemeClr>
                </a:solidFill>
              </a:rPr>
              <a:t>Formulate rational understanding about the situation</a:t>
            </a:r>
          </a:p>
          <a:p>
            <a:r>
              <a:rPr lang="en-US" sz="3200" dirty="0">
                <a:solidFill>
                  <a:schemeClr val="tx1">
                    <a:lumMod val="85000"/>
                    <a:lumOff val="15000"/>
                  </a:schemeClr>
                </a:solidFill>
              </a:rPr>
              <a:t>Understand the situation and other options</a:t>
            </a:r>
          </a:p>
        </p:txBody>
      </p:sp>
    </p:spTree>
    <p:extLst>
      <p:ext uri="{BB962C8B-B14F-4D97-AF65-F5344CB8AC3E}">
        <p14:creationId xmlns:p14="http://schemas.microsoft.com/office/powerpoint/2010/main" val="2438614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Clinical Referral Information</a:t>
            </a:r>
          </a:p>
        </p:txBody>
      </p:sp>
      <p:sp>
        <p:nvSpPr>
          <p:cNvPr id="3" name="Content Placeholder 2"/>
          <p:cNvSpPr>
            <a:spLocks noGrp="1"/>
          </p:cNvSpPr>
          <p:nvPr>
            <p:ph idx="1"/>
          </p:nvPr>
        </p:nvSpPr>
        <p:spPr>
          <a:xfrm>
            <a:off x="457200" y="1981200"/>
            <a:ext cx="8229600" cy="4525963"/>
          </a:xfrm>
        </p:spPr>
        <p:txBody>
          <a:bodyPr/>
          <a:lstStyle/>
          <a:p>
            <a:pPr>
              <a:buNone/>
            </a:pPr>
            <a:r>
              <a:rPr lang="en-US" b="1" u="sng" dirty="0"/>
              <a:t>Types of Practitioners</a:t>
            </a:r>
          </a:p>
          <a:p>
            <a:r>
              <a:rPr lang="en-US" dirty="0"/>
              <a:t>Psychiatrist (forensic)</a:t>
            </a:r>
          </a:p>
          <a:p>
            <a:pPr lvl="1"/>
            <a:r>
              <a:rPr lang="en-US" dirty="0"/>
              <a:t>Medical doctor (MD or DO)</a:t>
            </a:r>
          </a:p>
          <a:p>
            <a:pPr lvl="1"/>
            <a:r>
              <a:rPr lang="en-US" dirty="0"/>
              <a:t>Training and experience related to mental health and the law</a:t>
            </a:r>
          </a:p>
          <a:p>
            <a:r>
              <a:rPr lang="en-US" dirty="0"/>
              <a:t>Psychologist (forensic)</a:t>
            </a:r>
          </a:p>
          <a:p>
            <a:pPr lvl="1"/>
            <a:r>
              <a:rPr lang="en-US" dirty="0"/>
              <a:t>Ph.D. or </a:t>
            </a:r>
            <a:r>
              <a:rPr lang="en-US" dirty="0" err="1"/>
              <a:t>Psy.D</a:t>
            </a:r>
            <a:r>
              <a:rPr lang="en-US" dirty="0"/>
              <a:t>.</a:t>
            </a:r>
          </a:p>
          <a:p>
            <a:pPr lvl="1"/>
            <a:r>
              <a:rPr lang="en-US" dirty="0"/>
              <a:t>Similar, and in many cases more extensive, training and experience regarding mental health interventions, consultation and treatment</a:t>
            </a:r>
          </a:p>
          <a:p>
            <a:pPr lvl="1"/>
            <a:r>
              <a:rPr lang="en-US" dirty="0"/>
              <a:t>In California, not able to prescribe medication</a:t>
            </a:r>
          </a:p>
        </p:txBody>
      </p:sp>
    </p:spTree>
    <p:extLst>
      <p:ext uri="{BB962C8B-B14F-4D97-AF65-F5344CB8AC3E}">
        <p14:creationId xmlns:p14="http://schemas.microsoft.com/office/powerpoint/2010/main" val="75160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Clinical Referral Information</a:t>
            </a:r>
          </a:p>
        </p:txBody>
      </p:sp>
      <p:sp>
        <p:nvSpPr>
          <p:cNvPr id="3" name="Content Placeholder 2"/>
          <p:cNvSpPr>
            <a:spLocks noGrp="1"/>
          </p:cNvSpPr>
          <p:nvPr>
            <p:ph sz="quarter" idx="1"/>
          </p:nvPr>
        </p:nvSpPr>
        <p:spPr/>
        <p:txBody>
          <a:bodyPr/>
          <a:lstStyle/>
          <a:p>
            <a:pPr>
              <a:buNone/>
            </a:pPr>
            <a:r>
              <a:rPr lang="en-US" b="1" u="sng" dirty="0"/>
              <a:t>Types of Practitioners</a:t>
            </a:r>
          </a:p>
          <a:p>
            <a:r>
              <a:rPr lang="en-US" dirty="0"/>
              <a:t>Neuropsychologist</a:t>
            </a:r>
          </a:p>
          <a:p>
            <a:pPr lvl="1"/>
            <a:r>
              <a:rPr lang="en-US" dirty="0"/>
              <a:t>Licensed psychologist (Ph.D. or </a:t>
            </a:r>
            <a:r>
              <a:rPr lang="en-US" dirty="0" err="1"/>
              <a:t>Psy.D</a:t>
            </a:r>
            <a:r>
              <a:rPr lang="en-US" dirty="0"/>
              <a:t>.)</a:t>
            </a:r>
          </a:p>
          <a:p>
            <a:pPr lvl="1"/>
            <a:r>
              <a:rPr lang="en-US" dirty="0"/>
              <a:t>Specific expertise, training and experience in the understanding of brain-related disorders and their impact on behavior</a:t>
            </a:r>
          </a:p>
          <a:p>
            <a:pPr lvl="1"/>
            <a:r>
              <a:rPr lang="en-US" dirty="0"/>
              <a:t>Title is not regulated by state licensing board</a:t>
            </a:r>
          </a:p>
          <a:p>
            <a:pPr lvl="1"/>
            <a:r>
              <a:rPr lang="en-US" dirty="0"/>
              <a:t>Qualifications:</a:t>
            </a:r>
          </a:p>
          <a:p>
            <a:pPr lvl="2"/>
            <a:r>
              <a:rPr lang="en-US" dirty="0"/>
              <a:t>Pre-doctoral internship</a:t>
            </a:r>
          </a:p>
          <a:p>
            <a:pPr lvl="2"/>
            <a:r>
              <a:rPr lang="en-US" dirty="0"/>
              <a:t>2-year post-doctoral fellowship</a:t>
            </a:r>
          </a:p>
          <a:p>
            <a:pPr lvl="2"/>
            <a:r>
              <a:rPr lang="en-US" dirty="0"/>
              <a:t>Membership in neuropsychology-related societies and organizations</a:t>
            </a:r>
          </a:p>
          <a:p>
            <a:pPr lvl="2"/>
            <a:r>
              <a:rPr lang="en-US" dirty="0"/>
              <a:t>Demonstrated continuing education in the field</a:t>
            </a:r>
          </a:p>
          <a:p>
            <a:pPr lvl="2"/>
            <a:r>
              <a:rPr lang="en-US" dirty="0"/>
              <a:t>Board certification (ABN or ABCN)</a:t>
            </a:r>
          </a:p>
        </p:txBody>
      </p:sp>
    </p:spTree>
    <p:extLst>
      <p:ext uri="{BB962C8B-B14F-4D97-AF65-F5344CB8AC3E}">
        <p14:creationId xmlns:p14="http://schemas.microsoft.com/office/powerpoint/2010/main" val="72516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066800"/>
          </a:xfrm>
        </p:spPr>
        <p:txBody>
          <a:bodyPr/>
          <a:lstStyle/>
          <a:p>
            <a:r>
              <a:rPr lang="en-US" sz="4400" dirty="0"/>
              <a:t>Houston, We Have A Problem</a:t>
            </a:r>
            <a:r>
              <a:rPr lang="en-US" dirty="0"/>
              <a:t>!</a:t>
            </a:r>
          </a:p>
        </p:txBody>
      </p:sp>
      <p:pic>
        <p:nvPicPr>
          <p:cNvPr id="4" name="Trafficticke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066800" y="1447800"/>
            <a:ext cx="6502400" cy="4876800"/>
          </a:xfrm>
        </p:spPr>
      </p:pic>
    </p:spTree>
    <p:extLst>
      <p:ext uri="{BB962C8B-B14F-4D97-AF65-F5344CB8AC3E}">
        <p14:creationId xmlns:p14="http://schemas.microsoft.com/office/powerpoint/2010/main" val="1372650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219200"/>
            <a:ext cx="8229600" cy="4937125"/>
          </a:xfrm>
        </p:spPr>
        <p:txBody>
          <a:bodyPr/>
          <a:lstStyle/>
          <a:p>
            <a:r>
              <a:rPr lang="en-US" dirty="0"/>
              <a:t>No disclosures or conflicts of interest to declare.</a:t>
            </a:r>
          </a:p>
        </p:txBody>
      </p:sp>
    </p:spTree>
    <p:extLst>
      <p:ext uri="{BB962C8B-B14F-4D97-AF65-F5344CB8AC3E}">
        <p14:creationId xmlns:p14="http://schemas.microsoft.com/office/powerpoint/2010/main" val="2231117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Capacity</a:t>
            </a:r>
          </a:p>
        </p:txBody>
      </p:sp>
      <p:sp>
        <p:nvSpPr>
          <p:cNvPr id="5" name="Content Placeholder 4"/>
          <p:cNvSpPr>
            <a:spLocks noGrp="1"/>
          </p:cNvSpPr>
          <p:nvPr>
            <p:ph idx="1"/>
          </p:nvPr>
        </p:nvSpPr>
        <p:spPr/>
        <p:txBody>
          <a:bodyPr>
            <a:normAutofit/>
          </a:bodyPr>
          <a:lstStyle/>
          <a:p>
            <a:pPr marL="0" indent="0" algn="ctr">
              <a:buNone/>
            </a:pPr>
            <a:r>
              <a:rPr lang="en-US" sz="4000" b="1" u="sng" dirty="0"/>
              <a:t>Defining The Problem</a:t>
            </a:r>
          </a:p>
          <a:p>
            <a:r>
              <a:rPr lang="en-US" sz="2800" dirty="0">
                <a:solidFill>
                  <a:schemeClr val="tx1">
                    <a:lumMod val="95000"/>
                    <a:lumOff val="5000"/>
                  </a:schemeClr>
                </a:solidFill>
              </a:rPr>
              <a:t>Number of older adult drivers will double in the next 20 years</a:t>
            </a:r>
          </a:p>
          <a:p>
            <a:r>
              <a:rPr lang="en-US" sz="2800" dirty="0">
                <a:solidFill>
                  <a:schemeClr val="tx1">
                    <a:lumMod val="95000"/>
                    <a:lumOff val="5000"/>
                  </a:schemeClr>
                </a:solidFill>
              </a:rPr>
              <a:t>Confusion regarding reporting laws</a:t>
            </a:r>
          </a:p>
          <a:p>
            <a:r>
              <a:rPr lang="en-US" sz="2800" dirty="0">
                <a:solidFill>
                  <a:schemeClr val="tx1">
                    <a:lumMod val="95000"/>
                    <a:lumOff val="5000"/>
                  </a:schemeClr>
                </a:solidFill>
              </a:rPr>
              <a:t>Families may identify driving risk but are unsure about how to go about taking away car</a:t>
            </a:r>
          </a:p>
          <a:p>
            <a:r>
              <a:rPr lang="en-US" sz="2800" dirty="0">
                <a:solidFill>
                  <a:schemeClr val="tx1">
                    <a:lumMod val="95000"/>
                    <a:lumOff val="5000"/>
                  </a:schemeClr>
                </a:solidFill>
              </a:rPr>
              <a:t>Limited options for fair and objective testing</a:t>
            </a:r>
          </a:p>
        </p:txBody>
      </p:sp>
    </p:spTree>
    <p:extLst>
      <p:ext uri="{BB962C8B-B14F-4D97-AF65-F5344CB8AC3E}">
        <p14:creationId xmlns:p14="http://schemas.microsoft.com/office/powerpoint/2010/main" val="4056195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At-Risk Driver</a:t>
            </a:r>
          </a:p>
        </p:txBody>
      </p:sp>
      <p:sp>
        <p:nvSpPr>
          <p:cNvPr id="3" name="Content Placeholder 2"/>
          <p:cNvSpPr>
            <a:spLocks noGrp="1"/>
          </p:cNvSpPr>
          <p:nvPr>
            <p:ph idx="1"/>
          </p:nvPr>
        </p:nvSpPr>
        <p:spPr/>
        <p:txBody>
          <a:bodyPr/>
          <a:lstStyle/>
          <a:p>
            <a:r>
              <a:rPr lang="en-US" dirty="0">
                <a:solidFill>
                  <a:schemeClr val="tx1">
                    <a:lumMod val="95000"/>
                    <a:lumOff val="5000"/>
                  </a:schemeClr>
                </a:solidFill>
              </a:rPr>
              <a:t>Decline in ability to perform everyday tasks</a:t>
            </a:r>
          </a:p>
          <a:p>
            <a:r>
              <a:rPr lang="en-US" dirty="0">
                <a:solidFill>
                  <a:schemeClr val="tx1">
                    <a:lumMod val="95000"/>
                    <a:lumOff val="5000"/>
                  </a:schemeClr>
                </a:solidFill>
              </a:rPr>
              <a:t>Memory loss</a:t>
            </a:r>
          </a:p>
          <a:p>
            <a:r>
              <a:rPr lang="en-US" dirty="0">
                <a:solidFill>
                  <a:schemeClr val="tx1">
                    <a:lumMod val="95000"/>
                    <a:lumOff val="5000"/>
                  </a:schemeClr>
                </a:solidFill>
              </a:rPr>
              <a:t>Decline in physical functioning</a:t>
            </a:r>
          </a:p>
          <a:p>
            <a:r>
              <a:rPr lang="en-US" dirty="0">
                <a:solidFill>
                  <a:schemeClr val="tx1">
                    <a:lumMod val="95000"/>
                    <a:lumOff val="5000"/>
                  </a:schemeClr>
                </a:solidFill>
              </a:rPr>
              <a:t>Lack of awareness of driving errors</a:t>
            </a:r>
          </a:p>
          <a:p>
            <a:r>
              <a:rPr lang="en-US" dirty="0">
                <a:solidFill>
                  <a:schemeClr val="tx1">
                    <a:lumMod val="95000"/>
                    <a:lumOff val="5000"/>
                  </a:schemeClr>
                </a:solidFill>
              </a:rPr>
              <a:t>Close calls</a:t>
            </a:r>
          </a:p>
          <a:p>
            <a:r>
              <a:rPr lang="en-US" dirty="0">
                <a:solidFill>
                  <a:schemeClr val="tx1">
                    <a:lumMod val="95000"/>
                    <a:lumOff val="5000"/>
                  </a:schemeClr>
                </a:solidFill>
              </a:rPr>
              <a:t>Drives too slowly</a:t>
            </a:r>
          </a:p>
          <a:p>
            <a:r>
              <a:rPr lang="en-US" dirty="0">
                <a:solidFill>
                  <a:schemeClr val="tx1">
                    <a:lumMod val="95000"/>
                    <a:lumOff val="5000"/>
                  </a:schemeClr>
                </a:solidFill>
              </a:rPr>
              <a:t>Misses traffic signs</a:t>
            </a:r>
          </a:p>
          <a:p>
            <a:r>
              <a:rPr lang="en-US" dirty="0">
                <a:solidFill>
                  <a:schemeClr val="tx1">
                    <a:lumMod val="95000"/>
                    <a:lumOff val="5000"/>
                  </a:schemeClr>
                </a:solidFill>
              </a:rPr>
              <a:t>Gets lost</a:t>
            </a:r>
          </a:p>
          <a:p>
            <a:r>
              <a:rPr lang="en-US" dirty="0">
                <a:solidFill>
                  <a:schemeClr val="tx1">
                    <a:lumMod val="95000"/>
                    <a:lumOff val="5000"/>
                  </a:schemeClr>
                </a:solidFill>
              </a:rPr>
              <a:t>Confuses brake and gas pedals</a:t>
            </a:r>
          </a:p>
          <a:p>
            <a:r>
              <a:rPr lang="en-US" dirty="0">
                <a:solidFill>
                  <a:schemeClr val="tx1">
                    <a:lumMod val="95000"/>
                    <a:lumOff val="5000"/>
                  </a:schemeClr>
                </a:solidFill>
              </a:rPr>
              <a:t>Frequently gets honked at by other drivers</a:t>
            </a:r>
          </a:p>
        </p:txBody>
      </p:sp>
    </p:spTree>
    <p:extLst>
      <p:ext uri="{BB962C8B-B14F-4D97-AF65-F5344CB8AC3E}">
        <p14:creationId xmlns:p14="http://schemas.microsoft.com/office/powerpoint/2010/main" val="3650741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At-Risk Driver</a:t>
            </a:r>
          </a:p>
        </p:txBody>
      </p:sp>
      <p:sp>
        <p:nvSpPr>
          <p:cNvPr id="3" name="Content Placeholder 2"/>
          <p:cNvSpPr>
            <a:spLocks noGrp="1"/>
          </p:cNvSpPr>
          <p:nvPr>
            <p:ph idx="1"/>
          </p:nvPr>
        </p:nvSpPr>
        <p:spPr/>
        <p:txBody>
          <a:bodyPr/>
          <a:lstStyle/>
          <a:p>
            <a:r>
              <a:rPr lang="en-US" sz="3200" dirty="0">
                <a:solidFill>
                  <a:schemeClr val="tx1">
                    <a:lumMod val="95000"/>
                    <a:lumOff val="5000"/>
                  </a:schemeClr>
                </a:solidFill>
              </a:rPr>
              <a:t>Questions to ask family(usually the adult child)</a:t>
            </a:r>
          </a:p>
          <a:p>
            <a:pPr lvl="1"/>
            <a:r>
              <a:rPr lang="en-US" sz="3200" i="1" dirty="0">
                <a:solidFill>
                  <a:schemeClr val="tx1">
                    <a:lumMod val="95000"/>
                    <a:lumOff val="5000"/>
                  </a:schemeClr>
                </a:solidFill>
              </a:rPr>
              <a:t>Would you allow your child to ride with your parent?</a:t>
            </a:r>
          </a:p>
          <a:p>
            <a:pPr lvl="1"/>
            <a:endParaRPr lang="en-US" sz="3200" dirty="0">
              <a:solidFill>
                <a:schemeClr val="tx1">
                  <a:lumMod val="95000"/>
                  <a:lumOff val="5000"/>
                </a:schemeClr>
              </a:solidFill>
            </a:endParaRPr>
          </a:p>
          <a:p>
            <a:r>
              <a:rPr lang="en-US" sz="3200" dirty="0">
                <a:solidFill>
                  <a:schemeClr val="tx1">
                    <a:lumMod val="95000"/>
                    <a:lumOff val="5000"/>
                  </a:schemeClr>
                </a:solidFill>
              </a:rPr>
              <a:t>If the answer is no, it is time to start the process of taking away the keys.</a:t>
            </a:r>
          </a:p>
          <a:p>
            <a:pPr lvl="1"/>
            <a:endParaRPr lang="en-US" dirty="0">
              <a:solidFill>
                <a:schemeClr val="tx1">
                  <a:lumMod val="95000"/>
                  <a:lumOff val="5000"/>
                </a:schemeClr>
              </a:solidFill>
            </a:endParaRPr>
          </a:p>
          <a:p>
            <a:endParaRPr lang="en-US" dirty="0">
              <a:solidFill>
                <a:schemeClr val="tx1">
                  <a:lumMod val="95000"/>
                  <a:lumOff val="5000"/>
                </a:schemeClr>
              </a:solidFill>
            </a:endParaRPr>
          </a:p>
        </p:txBody>
      </p:sp>
    </p:spTree>
    <p:extLst>
      <p:ext uri="{BB962C8B-B14F-4D97-AF65-F5344CB8AC3E}">
        <p14:creationId xmlns:p14="http://schemas.microsoft.com/office/powerpoint/2010/main" val="3671275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Assessment</a:t>
            </a:r>
          </a:p>
        </p:txBody>
      </p:sp>
      <p:sp>
        <p:nvSpPr>
          <p:cNvPr id="3" name="Content Placeholder 2"/>
          <p:cNvSpPr>
            <a:spLocks noGrp="1"/>
          </p:cNvSpPr>
          <p:nvPr>
            <p:ph idx="1"/>
          </p:nvPr>
        </p:nvSpPr>
        <p:spPr/>
        <p:txBody>
          <a:bodyPr/>
          <a:lstStyle/>
          <a:p>
            <a:r>
              <a:rPr lang="en-US" sz="3600" dirty="0">
                <a:solidFill>
                  <a:schemeClr val="tx1">
                    <a:lumMod val="95000"/>
                    <a:lumOff val="5000"/>
                  </a:schemeClr>
                </a:solidFill>
              </a:rPr>
              <a:t>Traditional cognitive assessment has limited predictive validity in evaluating driving risk</a:t>
            </a:r>
          </a:p>
          <a:p>
            <a:r>
              <a:rPr lang="en-US" sz="3600" dirty="0">
                <a:solidFill>
                  <a:schemeClr val="tx1">
                    <a:lumMod val="95000"/>
                    <a:lumOff val="5000"/>
                  </a:schemeClr>
                </a:solidFill>
              </a:rPr>
              <a:t>MMSE or other in-office physician-based screening of cognition even less effective</a:t>
            </a:r>
          </a:p>
          <a:p>
            <a:endParaRPr lang="en-US" dirty="0">
              <a:solidFill>
                <a:schemeClr val="tx1">
                  <a:lumMod val="95000"/>
                  <a:lumOff val="5000"/>
                </a:schemeClr>
              </a:solidFill>
            </a:endParaRPr>
          </a:p>
        </p:txBody>
      </p:sp>
    </p:spTree>
    <p:extLst>
      <p:ext uri="{BB962C8B-B14F-4D97-AF65-F5344CB8AC3E}">
        <p14:creationId xmlns:p14="http://schemas.microsoft.com/office/powerpoint/2010/main" val="3188292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Assessment</a:t>
            </a:r>
          </a:p>
        </p:txBody>
      </p:sp>
      <p:sp>
        <p:nvSpPr>
          <p:cNvPr id="3" name="Content Placeholder 2"/>
          <p:cNvSpPr>
            <a:spLocks noGrp="1"/>
          </p:cNvSpPr>
          <p:nvPr>
            <p:ph idx="1"/>
          </p:nvPr>
        </p:nvSpPr>
        <p:spPr/>
        <p:txBody>
          <a:bodyPr/>
          <a:lstStyle/>
          <a:p>
            <a:r>
              <a:rPr lang="en-US" sz="3600" dirty="0">
                <a:solidFill>
                  <a:schemeClr val="tx1">
                    <a:lumMod val="95000"/>
                    <a:lumOff val="5000"/>
                  </a:schemeClr>
                </a:solidFill>
              </a:rPr>
              <a:t>My Approach To Assessment</a:t>
            </a:r>
          </a:p>
          <a:p>
            <a:pPr marL="971550" lvl="1" indent="-514350">
              <a:buFont typeface="+mj-lt"/>
              <a:buAutoNum type="arabicPeriod"/>
            </a:pPr>
            <a:r>
              <a:rPr lang="en-US" sz="2800" dirty="0">
                <a:solidFill>
                  <a:schemeClr val="tx1">
                    <a:lumMod val="95000"/>
                    <a:lumOff val="5000"/>
                  </a:schemeClr>
                </a:solidFill>
              </a:rPr>
              <a:t>Review medication and health conditions</a:t>
            </a:r>
          </a:p>
          <a:p>
            <a:pPr marL="971550" lvl="1" indent="-514350">
              <a:buFont typeface="+mj-lt"/>
              <a:buAutoNum type="arabicPeriod"/>
            </a:pPr>
            <a:r>
              <a:rPr lang="en-US" sz="2800" dirty="0">
                <a:solidFill>
                  <a:schemeClr val="tx1">
                    <a:lumMod val="95000"/>
                    <a:lumOff val="5000"/>
                  </a:schemeClr>
                </a:solidFill>
              </a:rPr>
              <a:t>Brief test of common driving laws and rules</a:t>
            </a:r>
          </a:p>
          <a:p>
            <a:pPr marL="971550" lvl="1" indent="-514350">
              <a:buFont typeface="+mj-lt"/>
              <a:buAutoNum type="arabicPeriod"/>
            </a:pPr>
            <a:r>
              <a:rPr lang="en-US" sz="2800" dirty="0">
                <a:solidFill>
                  <a:schemeClr val="tx1">
                    <a:lumMod val="95000"/>
                    <a:lumOff val="5000"/>
                  </a:schemeClr>
                </a:solidFill>
              </a:rPr>
              <a:t>Cognitive screening</a:t>
            </a:r>
          </a:p>
          <a:p>
            <a:pPr marL="971550" lvl="1" indent="-514350">
              <a:buFont typeface="+mj-lt"/>
              <a:buAutoNum type="arabicPeriod"/>
            </a:pPr>
            <a:r>
              <a:rPr lang="en-US" sz="2800" dirty="0">
                <a:solidFill>
                  <a:schemeClr val="tx1">
                    <a:lumMod val="95000"/>
                    <a:lumOff val="5000"/>
                  </a:schemeClr>
                </a:solidFill>
              </a:rPr>
              <a:t>Administration of </a:t>
            </a:r>
            <a:r>
              <a:rPr lang="en-US" sz="2800" dirty="0" err="1">
                <a:solidFill>
                  <a:schemeClr val="tx1">
                    <a:lumMod val="95000"/>
                    <a:lumOff val="5000"/>
                  </a:schemeClr>
                </a:solidFill>
              </a:rPr>
              <a:t>DriveABLE</a:t>
            </a:r>
            <a:endParaRPr lang="en-US" sz="2800" dirty="0">
              <a:solidFill>
                <a:schemeClr val="tx1">
                  <a:lumMod val="95000"/>
                  <a:lumOff val="5000"/>
                </a:schemeClr>
              </a:solidFill>
            </a:endParaRPr>
          </a:p>
          <a:p>
            <a:pPr marL="1371600" lvl="2" indent="-514350"/>
            <a:r>
              <a:rPr lang="en-US" sz="2800" dirty="0">
                <a:solidFill>
                  <a:schemeClr val="tx1">
                    <a:lumMod val="95000"/>
                    <a:lumOff val="5000"/>
                  </a:schemeClr>
                </a:solidFill>
              </a:rPr>
              <a:t>Evidence-based, computerized assessment</a:t>
            </a:r>
          </a:p>
          <a:p>
            <a:endParaRPr lang="en-US" dirty="0">
              <a:solidFill>
                <a:schemeClr val="tx1">
                  <a:lumMod val="95000"/>
                  <a:lumOff val="5000"/>
                </a:schemeClr>
              </a:solidFill>
            </a:endParaRPr>
          </a:p>
        </p:txBody>
      </p:sp>
    </p:spTree>
    <p:extLst>
      <p:ext uri="{BB962C8B-B14F-4D97-AF65-F5344CB8AC3E}">
        <p14:creationId xmlns:p14="http://schemas.microsoft.com/office/powerpoint/2010/main" val="333591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861"/>
            <a:ext cx="8229600" cy="1295400"/>
          </a:xfrm>
        </p:spPr>
        <p:txBody>
          <a:bodyPr>
            <a:normAutofit/>
          </a:bodyPr>
          <a:lstStyle/>
          <a:p>
            <a:r>
              <a:rPr lang="en-US" b="1" dirty="0">
                <a:effectLst>
                  <a:outerShdw blurRad="38100" dist="38100" dir="2700000" algn="tl">
                    <a:srgbClr val="000000">
                      <a:alpha val="43137"/>
                    </a:srgbClr>
                  </a:outerShdw>
                </a:effectLst>
              </a:rPr>
              <a:t>Case Examples</a:t>
            </a:r>
          </a:p>
        </p:txBody>
      </p:sp>
      <p:sp>
        <p:nvSpPr>
          <p:cNvPr id="5" name="Content Placeholder 4"/>
          <p:cNvSpPr>
            <a:spLocks noGrp="1"/>
          </p:cNvSpPr>
          <p:nvPr>
            <p:ph idx="1"/>
          </p:nvPr>
        </p:nvSpPr>
        <p:spPr>
          <a:xfrm>
            <a:off x="457200" y="2209800"/>
            <a:ext cx="8229600" cy="4525963"/>
          </a:xfrm>
        </p:spPr>
        <p:txBody>
          <a:bodyPr/>
          <a:lstStyle/>
          <a:p>
            <a:r>
              <a:rPr lang="en-US" dirty="0"/>
              <a:t>No immediate family, moderate estate</a:t>
            </a:r>
          </a:p>
          <a:p>
            <a:r>
              <a:rPr lang="en-US" dirty="0"/>
              <a:t>Local niece served as POA for several years</a:t>
            </a:r>
          </a:p>
          <a:p>
            <a:r>
              <a:rPr lang="en-US" dirty="0"/>
              <a:t>Client/niece’s attorney notified by out-of-town nephew’s attorney of intent of client to change POA</a:t>
            </a:r>
          </a:p>
          <a:p>
            <a:r>
              <a:rPr lang="en-US" dirty="0"/>
              <a:t>Brief neuropsychological and capacity assessment</a:t>
            </a:r>
          </a:p>
          <a:p>
            <a:pPr lvl="1"/>
            <a:r>
              <a:rPr lang="en-US" dirty="0"/>
              <a:t>Moderate to severe cognitive deficits</a:t>
            </a:r>
          </a:p>
          <a:p>
            <a:pPr lvl="1"/>
            <a:r>
              <a:rPr lang="en-US" dirty="0"/>
              <a:t>Difficulty identifying family members</a:t>
            </a:r>
          </a:p>
          <a:p>
            <a:pPr lvl="1"/>
            <a:r>
              <a:rPr lang="en-US" dirty="0"/>
              <a:t>No insight into self care needs (e.g. would wear soiled underwear)</a:t>
            </a:r>
          </a:p>
          <a:p>
            <a:pPr lvl="1"/>
            <a:r>
              <a:rPr lang="en-US" dirty="0"/>
              <a:t>Could not explain purpose or consequence of a DPOA</a:t>
            </a:r>
          </a:p>
        </p:txBody>
      </p:sp>
      <p:sp>
        <p:nvSpPr>
          <p:cNvPr id="3" name="Text Placeholder 2"/>
          <p:cNvSpPr>
            <a:spLocks noGrp="1"/>
          </p:cNvSpPr>
          <p:nvPr>
            <p:ph type="body" idx="4294967295"/>
          </p:nvPr>
        </p:nvSpPr>
        <p:spPr>
          <a:xfrm>
            <a:off x="228600" y="1590261"/>
            <a:ext cx="8229600" cy="685800"/>
          </a:xfrm>
        </p:spPr>
        <p:txBody>
          <a:bodyPr>
            <a:normAutofit fontScale="92500"/>
          </a:bodyPr>
          <a:lstStyle/>
          <a:p>
            <a:pPr marL="0" indent="0">
              <a:buNone/>
            </a:pPr>
            <a:r>
              <a:rPr lang="en-US" dirty="0"/>
              <a:t>93 year old female, moderate dementia, assisted living</a:t>
            </a:r>
          </a:p>
        </p:txBody>
      </p:sp>
    </p:spTree>
    <p:extLst>
      <p:ext uri="{BB962C8B-B14F-4D97-AF65-F5344CB8AC3E}">
        <p14:creationId xmlns:p14="http://schemas.microsoft.com/office/powerpoint/2010/main" val="1059624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2570" y="1676400"/>
            <a:ext cx="8229600" cy="4525963"/>
          </a:xfrm>
        </p:spPr>
        <p:txBody>
          <a:bodyPr>
            <a:normAutofit/>
          </a:bodyPr>
          <a:lstStyle/>
          <a:p>
            <a:r>
              <a:rPr lang="en-US" dirty="0"/>
              <a:t>Repeated victimization</a:t>
            </a:r>
          </a:p>
          <a:p>
            <a:pPr lvl="1"/>
            <a:r>
              <a:rPr lang="en-US" dirty="0"/>
              <a:t>3x Nigerian $ Scam,1x grandparent scam</a:t>
            </a:r>
          </a:p>
          <a:p>
            <a:pPr lvl="1"/>
            <a:r>
              <a:rPr lang="en-US" dirty="0"/>
              <a:t>Approx $100k total losses</a:t>
            </a:r>
          </a:p>
          <a:p>
            <a:r>
              <a:rPr lang="en-US" dirty="0"/>
              <a:t>Client knew enough to try to hide victimization</a:t>
            </a:r>
          </a:p>
          <a:p>
            <a:r>
              <a:rPr lang="en-US" dirty="0"/>
              <a:t>Neuropsychological assessment:  mild to moderate memory impairment, normal executive functioning</a:t>
            </a:r>
          </a:p>
          <a:p>
            <a:r>
              <a:rPr lang="en-US" dirty="0"/>
              <a:t>Passed formal financial capacity battery except “credit card statement”</a:t>
            </a:r>
          </a:p>
          <a:p>
            <a:r>
              <a:rPr lang="en-US" dirty="0"/>
              <a:t>Outcome – with family intervention, client relented to allow daughters to execute financial DPOA</a:t>
            </a:r>
          </a:p>
        </p:txBody>
      </p:sp>
      <p:sp>
        <p:nvSpPr>
          <p:cNvPr id="3" name="Text Placeholder 2"/>
          <p:cNvSpPr>
            <a:spLocks noGrp="1"/>
          </p:cNvSpPr>
          <p:nvPr>
            <p:ph type="body" idx="4294967295"/>
          </p:nvPr>
        </p:nvSpPr>
        <p:spPr>
          <a:xfrm>
            <a:off x="442570" y="762000"/>
            <a:ext cx="8229600" cy="685800"/>
          </a:xfrm>
        </p:spPr>
        <p:txBody>
          <a:bodyPr>
            <a:normAutofit fontScale="92500" lnSpcReduction="20000"/>
          </a:bodyPr>
          <a:lstStyle/>
          <a:p>
            <a:pPr marL="0" indent="0">
              <a:buNone/>
            </a:pPr>
            <a:r>
              <a:rPr lang="en-US" dirty="0"/>
              <a:t>82 year old male, diagnosed with MCI, living well independently</a:t>
            </a:r>
          </a:p>
        </p:txBody>
      </p:sp>
    </p:spTree>
    <p:extLst>
      <p:ext uri="{BB962C8B-B14F-4D97-AF65-F5344CB8AC3E}">
        <p14:creationId xmlns:p14="http://schemas.microsoft.com/office/powerpoint/2010/main" val="240375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257800"/>
          </a:xfrm>
        </p:spPr>
        <p:txBody>
          <a:bodyPr/>
          <a:lstStyle/>
          <a:p>
            <a:r>
              <a:rPr lang="en-US" sz="4800" dirty="0"/>
              <a:t>Slides and Handouts can be found online at </a:t>
            </a:r>
            <a:r>
              <a:rPr lang="en-US" sz="4800" dirty="0">
                <a:hlinkClick r:id="rId2"/>
              </a:rPr>
              <a:t>www.EldercareAnswers.com/event/OurAgingNation2017</a:t>
            </a:r>
            <a:r>
              <a:rPr lang="en-US" sz="4800" dirty="0"/>
              <a:t>   </a:t>
            </a:r>
            <a:br>
              <a:rPr lang="en-US" sz="4800" dirty="0"/>
            </a:br>
            <a:r>
              <a:rPr lang="en-US" sz="4800" dirty="0"/>
              <a:t/>
            </a:r>
            <a:br>
              <a:rPr lang="en-US" sz="4800" dirty="0"/>
            </a:br>
            <a:r>
              <a:rPr lang="en-US" sz="4800" dirty="0"/>
              <a:t>Up next: </a:t>
            </a:r>
            <a:r>
              <a:rPr lang="en-US" sz="4800" dirty="0" smtClean="0"/>
              <a:t>Why Hospice, Why Now by Cindy Hatton and Susan Levitt</a:t>
            </a:r>
            <a:endParaRPr lang="en-US" sz="4800" dirty="0"/>
          </a:p>
        </p:txBody>
      </p:sp>
    </p:spTree>
    <p:extLst>
      <p:ext uri="{BB962C8B-B14F-4D97-AF65-F5344CB8AC3E}">
        <p14:creationId xmlns:p14="http://schemas.microsoft.com/office/powerpoint/2010/main" val="124662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7AF2B1-F0EC-4937-B6AF-4628E6C315E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 xmlns:a16="http://schemas.microsoft.com/office/drawing/2014/main" id="{60049B70-CC21-4ACF-8B16-F429EFEF2071}"/>
              </a:ext>
            </a:extLst>
          </p:cNvPr>
          <p:cNvSpPr>
            <a:spLocks noGrp="1"/>
          </p:cNvSpPr>
          <p:nvPr>
            <p:ph idx="1"/>
          </p:nvPr>
        </p:nvSpPr>
        <p:spPr>
          <a:xfrm>
            <a:off x="457200" y="1905000"/>
            <a:ext cx="8229600" cy="4525963"/>
          </a:xfrm>
        </p:spPr>
        <p:txBody>
          <a:bodyPr/>
          <a:lstStyle/>
          <a:p>
            <a:pPr marL="457200" indent="-457200">
              <a:buFont typeface="+mj-lt"/>
              <a:buAutoNum type="arabicPeriod"/>
            </a:pPr>
            <a:r>
              <a:rPr lang="en-US" dirty="0"/>
              <a:t>How to recognize when a client may have diminished legal capacity</a:t>
            </a:r>
          </a:p>
          <a:p>
            <a:pPr marL="457200" indent="-457200">
              <a:buFont typeface="+mj-lt"/>
              <a:buAutoNum type="arabicPeriod"/>
            </a:pPr>
            <a:r>
              <a:rPr lang="en-US" dirty="0"/>
              <a:t>Brief review of different types of capacity and how they are evaluated</a:t>
            </a:r>
          </a:p>
          <a:p>
            <a:pPr marL="457200" indent="-457200">
              <a:buFont typeface="+mj-lt"/>
              <a:buAutoNum type="arabicPeriod"/>
            </a:pPr>
            <a:r>
              <a:rPr lang="en-US" dirty="0"/>
              <a:t>Brief review of driving capacity</a:t>
            </a:r>
          </a:p>
        </p:txBody>
      </p:sp>
    </p:spTree>
    <p:extLst>
      <p:ext uri="{BB962C8B-B14F-4D97-AF65-F5344CB8AC3E}">
        <p14:creationId xmlns:p14="http://schemas.microsoft.com/office/powerpoint/2010/main" val="309262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5" descr="Theveryf.jpg"/>
          <p:cNvPicPr>
            <a:picLocks noGrp="1" noChangeAspect="1"/>
          </p:cNvPicPr>
          <p:nvPr>
            <p:ph idx="1"/>
          </p:nvPr>
        </p:nvPicPr>
        <p:blipFill>
          <a:blip r:embed="rId2" cstate="print"/>
          <a:srcRect/>
          <a:stretch>
            <a:fillRect/>
          </a:stretch>
        </p:blipFill>
        <p:spPr>
          <a:xfrm>
            <a:off x="1981200" y="1219200"/>
            <a:ext cx="5192713" cy="5303838"/>
          </a:xfrm>
        </p:spPr>
      </p:pic>
    </p:spTree>
    <p:extLst>
      <p:ext uri="{BB962C8B-B14F-4D97-AF65-F5344CB8AC3E}">
        <p14:creationId xmlns:p14="http://schemas.microsoft.com/office/powerpoint/2010/main" val="13172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of the Problem</a:t>
            </a:r>
          </a:p>
        </p:txBody>
      </p:sp>
      <p:sp>
        <p:nvSpPr>
          <p:cNvPr id="3" name="Content Placeholder 2"/>
          <p:cNvSpPr>
            <a:spLocks noGrp="1"/>
          </p:cNvSpPr>
          <p:nvPr>
            <p:ph idx="1"/>
          </p:nvPr>
        </p:nvSpPr>
        <p:spPr>
          <a:xfrm>
            <a:off x="457200" y="2027237"/>
            <a:ext cx="8229600" cy="4525963"/>
          </a:xfrm>
        </p:spPr>
        <p:txBody>
          <a:bodyPr>
            <a:normAutofit/>
          </a:bodyPr>
          <a:lstStyle/>
          <a:p>
            <a:r>
              <a:rPr lang="en-US" sz="2800" dirty="0">
                <a:solidFill>
                  <a:schemeClr val="tx1">
                    <a:lumMod val="75000"/>
                    <a:lumOff val="25000"/>
                  </a:schemeClr>
                </a:solidFill>
              </a:rPr>
              <a:t>From 2000-2011, 18% Increase in population &gt;65 </a:t>
            </a:r>
            <a:r>
              <a:rPr lang="en-US" sz="2800" dirty="0" err="1">
                <a:solidFill>
                  <a:schemeClr val="tx1">
                    <a:lumMod val="75000"/>
                    <a:lumOff val="25000"/>
                  </a:schemeClr>
                </a:solidFill>
              </a:rPr>
              <a:t>y.o</a:t>
            </a:r>
            <a:endParaRPr lang="en-US" sz="2800" dirty="0">
              <a:solidFill>
                <a:schemeClr val="tx1">
                  <a:lumMod val="75000"/>
                  <a:lumOff val="25000"/>
                </a:schemeClr>
              </a:solidFill>
            </a:endParaRPr>
          </a:p>
          <a:p>
            <a:r>
              <a:rPr lang="en-US" sz="2800" dirty="0">
                <a:solidFill>
                  <a:schemeClr val="tx1">
                    <a:lumMod val="75000"/>
                    <a:lumOff val="25000"/>
                  </a:schemeClr>
                </a:solidFill>
              </a:rPr>
              <a:t>Population of older adults will nearly double in the next 30 years</a:t>
            </a:r>
          </a:p>
          <a:p>
            <a:r>
              <a:rPr lang="en-US" sz="2800" dirty="0">
                <a:solidFill>
                  <a:schemeClr val="tx1">
                    <a:lumMod val="75000"/>
                    <a:lumOff val="25000"/>
                  </a:schemeClr>
                </a:solidFill>
              </a:rPr>
              <a:t>Approximately 30% of households will expect a transfer of wealth from a passing family member</a:t>
            </a:r>
          </a:p>
          <a:p>
            <a:r>
              <a:rPr lang="en-US" sz="2800" dirty="0">
                <a:solidFill>
                  <a:schemeClr val="tx1">
                    <a:lumMod val="75000"/>
                    <a:lumOff val="25000"/>
                  </a:schemeClr>
                </a:solidFill>
              </a:rPr>
              <a:t>1 in 9 seniors report being financially abused within the last year</a:t>
            </a:r>
          </a:p>
        </p:txBody>
      </p:sp>
    </p:spTree>
    <p:extLst>
      <p:ext uri="{BB962C8B-B14F-4D97-AF65-F5344CB8AC3E}">
        <p14:creationId xmlns:p14="http://schemas.microsoft.com/office/powerpoint/2010/main" val="4281075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Issues</a:t>
            </a:r>
          </a:p>
        </p:txBody>
      </p:sp>
      <p:sp>
        <p:nvSpPr>
          <p:cNvPr id="3" name="Content Placeholder 2"/>
          <p:cNvSpPr>
            <a:spLocks noGrp="1"/>
          </p:cNvSpPr>
          <p:nvPr>
            <p:ph idx="1"/>
          </p:nvPr>
        </p:nvSpPr>
        <p:spPr>
          <a:xfrm>
            <a:off x="457200" y="1951037"/>
            <a:ext cx="8229600" cy="4525963"/>
          </a:xfrm>
        </p:spPr>
        <p:txBody>
          <a:bodyPr/>
          <a:lstStyle/>
          <a:p>
            <a:r>
              <a:rPr lang="en-US" dirty="0">
                <a:solidFill>
                  <a:schemeClr val="tx1">
                    <a:lumMod val="75000"/>
                    <a:lumOff val="25000"/>
                  </a:schemeClr>
                </a:solidFill>
              </a:rPr>
              <a:t>Capacity is not a unitary construct</a:t>
            </a:r>
          </a:p>
          <a:p>
            <a:r>
              <a:rPr lang="en-US" dirty="0">
                <a:solidFill>
                  <a:schemeClr val="tx1">
                    <a:lumMod val="75000"/>
                    <a:lumOff val="25000"/>
                  </a:schemeClr>
                </a:solidFill>
              </a:rPr>
              <a:t>Capacity of individual can be variable</a:t>
            </a:r>
          </a:p>
          <a:p>
            <a:r>
              <a:rPr lang="en-US" dirty="0">
                <a:solidFill>
                  <a:schemeClr val="tx1">
                    <a:lumMod val="75000"/>
                    <a:lumOff val="25000"/>
                  </a:schemeClr>
                </a:solidFill>
              </a:rPr>
              <a:t>Common referral question: “Does client/patient have capacity?”</a:t>
            </a:r>
          </a:p>
          <a:p>
            <a:r>
              <a:rPr lang="en-US" dirty="0">
                <a:solidFill>
                  <a:schemeClr val="tx1">
                    <a:lumMod val="75000"/>
                    <a:lumOff val="25000"/>
                  </a:schemeClr>
                </a:solidFill>
              </a:rPr>
              <a:t>Capacity evaluation is often not medically necessary and therefore cannot be billed to insurance</a:t>
            </a:r>
          </a:p>
        </p:txBody>
      </p:sp>
    </p:spTree>
    <p:extLst>
      <p:ext uri="{BB962C8B-B14F-4D97-AF65-F5344CB8AC3E}">
        <p14:creationId xmlns:p14="http://schemas.microsoft.com/office/powerpoint/2010/main" val="1773844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248400" cy="990600"/>
          </a:xfrm>
        </p:spPr>
        <p:txBody>
          <a:bodyPr>
            <a:noAutofit/>
          </a:bodyPr>
          <a:lstStyle/>
          <a:p>
            <a:r>
              <a:rPr lang="en-US" sz="3000" b="1" dirty="0">
                <a:effectLst>
                  <a:outerShdw blurRad="38100" dist="38100" dir="2700000" algn="tl">
                    <a:srgbClr val="000000">
                      <a:alpha val="43137"/>
                    </a:srgbClr>
                  </a:outerShdw>
                </a:effectLst>
              </a:rPr>
              <a:t>Recognizing Diminished Capacity</a:t>
            </a:r>
          </a:p>
        </p:txBody>
      </p:sp>
      <p:sp>
        <p:nvSpPr>
          <p:cNvPr id="3" name="Content Placeholder 2"/>
          <p:cNvSpPr>
            <a:spLocks noGrp="1"/>
          </p:cNvSpPr>
          <p:nvPr>
            <p:ph sz="quarter" idx="1"/>
          </p:nvPr>
        </p:nvSpPr>
        <p:spPr/>
        <p:txBody>
          <a:bodyPr>
            <a:normAutofit/>
          </a:bodyPr>
          <a:lstStyle/>
          <a:p>
            <a:pPr marL="0" indent="0">
              <a:buNone/>
            </a:pPr>
            <a:r>
              <a:rPr lang="en-US" dirty="0"/>
              <a:t>Cognition = Conscious mental activities</a:t>
            </a:r>
          </a:p>
          <a:p>
            <a:pPr lvl="1">
              <a:buFont typeface="Wingdings" panose="05000000000000000000" pitchFamily="2" charset="2"/>
              <a:buChar char="Ø"/>
            </a:pPr>
            <a:r>
              <a:rPr lang="en-US" dirty="0"/>
              <a:t>Understanding</a:t>
            </a:r>
          </a:p>
          <a:p>
            <a:pPr lvl="1">
              <a:buFont typeface="Wingdings" panose="05000000000000000000" pitchFamily="2" charset="2"/>
              <a:buChar char="Ø"/>
            </a:pPr>
            <a:r>
              <a:rPr lang="en-US" dirty="0"/>
              <a:t>Learning</a:t>
            </a:r>
          </a:p>
          <a:p>
            <a:pPr lvl="1">
              <a:buFont typeface="Wingdings" panose="05000000000000000000" pitchFamily="2" charset="2"/>
              <a:buChar char="Ø"/>
            </a:pPr>
            <a:r>
              <a:rPr lang="en-US" dirty="0"/>
              <a:t>Thinking</a:t>
            </a:r>
          </a:p>
          <a:p>
            <a:pPr lvl="1">
              <a:buFont typeface="Wingdings" panose="05000000000000000000" pitchFamily="2" charset="2"/>
              <a:buChar char="Ø"/>
            </a:pPr>
            <a:r>
              <a:rPr lang="en-US" dirty="0"/>
              <a:t>Remembering</a:t>
            </a:r>
          </a:p>
          <a:p>
            <a:pPr marL="0" indent="0">
              <a:buNone/>
            </a:pPr>
            <a:r>
              <a:rPr lang="en-US" dirty="0"/>
              <a:t>Probate Codes:  Section 6100.5, 810-813 </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4016215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Subtle Signs of Impairment</a:t>
            </a:r>
          </a:p>
        </p:txBody>
      </p:sp>
      <p:sp>
        <p:nvSpPr>
          <p:cNvPr id="3" name="Content Placeholder 2"/>
          <p:cNvSpPr>
            <a:spLocks noGrp="1"/>
          </p:cNvSpPr>
          <p:nvPr>
            <p:ph idx="1"/>
          </p:nvPr>
        </p:nvSpPr>
        <p:spPr>
          <a:xfrm>
            <a:off x="457200" y="1828800"/>
            <a:ext cx="7772400" cy="3657600"/>
          </a:xfrm>
        </p:spPr>
        <p:txBody>
          <a:bodyPr/>
          <a:lstStyle/>
          <a:p>
            <a:pPr marL="514350" indent="-514350">
              <a:buFont typeface="+mj-lt"/>
              <a:buAutoNum type="arabicPeriod"/>
            </a:pPr>
            <a:r>
              <a:rPr lang="en-US" dirty="0"/>
              <a:t>Insight and Awareness</a:t>
            </a:r>
          </a:p>
          <a:p>
            <a:pPr marL="788670" lvl="1" indent="-514350"/>
            <a:r>
              <a:rPr lang="en-US" dirty="0" err="1"/>
              <a:t>Anosognosia</a:t>
            </a:r>
            <a:r>
              <a:rPr lang="en-US" dirty="0"/>
              <a:t> (“Lack of awareness”)</a:t>
            </a:r>
          </a:p>
          <a:p>
            <a:pPr marL="788670" lvl="1" indent="-514350"/>
            <a:r>
              <a:rPr lang="en-US" dirty="0"/>
              <a:t>Do you have memory problems?</a:t>
            </a:r>
          </a:p>
          <a:p>
            <a:pPr marL="788670" lvl="1" indent="-514350"/>
            <a:endParaRPr lang="en-US" dirty="0"/>
          </a:p>
          <a:p>
            <a:pPr marL="514350" indent="-514350">
              <a:buFont typeface="+mj-lt"/>
              <a:buAutoNum type="arabicPeriod"/>
            </a:pPr>
            <a:r>
              <a:rPr lang="en-US" dirty="0"/>
              <a:t>Poor Adaptive Functioning</a:t>
            </a:r>
          </a:p>
          <a:p>
            <a:pPr marL="788670" lvl="1" indent="-514350"/>
            <a:r>
              <a:rPr lang="en-US" dirty="0"/>
              <a:t>Awareness of date, location, self, and purpose of appointment/meeting</a:t>
            </a:r>
          </a:p>
          <a:p>
            <a:pPr marL="788670" lvl="1" indent="-514350"/>
            <a:r>
              <a:rPr lang="en-US" dirty="0"/>
              <a:t>Can they fill out office forms independently?</a:t>
            </a:r>
          </a:p>
          <a:p>
            <a:pPr marL="788670" lvl="1" indent="-514350"/>
            <a:r>
              <a:rPr lang="en-US" dirty="0"/>
              <a:t>“When does the evaluation start?”</a:t>
            </a:r>
          </a:p>
          <a:p>
            <a:pPr marL="1062990" lvl="2" indent="-514350"/>
            <a:r>
              <a:rPr lang="en-US" dirty="0"/>
              <a:t>Office staff observations</a:t>
            </a:r>
          </a:p>
        </p:txBody>
      </p:sp>
    </p:spTree>
    <p:extLst>
      <p:ext uri="{BB962C8B-B14F-4D97-AF65-F5344CB8AC3E}">
        <p14:creationId xmlns:p14="http://schemas.microsoft.com/office/powerpoint/2010/main" val="148198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Subtle Signs of Impairment</a:t>
            </a:r>
          </a:p>
        </p:txBody>
      </p:sp>
      <p:sp>
        <p:nvSpPr>
          <p:cNvPr id="3" name="Content Placeholder 2"/>
          <p:cNvSpPr>
            <a:spLocks noGrp="1"/>
          </p:cNvSpPr>
          <p:nvPr>
            <p:ph idx="1"/>
          </p:nvPr>
        </p:nvSpPr>
        <p:spPr>
          <a:xfrm>
            <a:off x="457200" y="1600200"/>
            <a:ext cx="8229600" cy="4876800"/>
          </a:xfrm>
        </p:spPr>
        <p:txBody>
          <a:bodyPr/>
          <a:lstStyle/>
          <a:p>
            <a:pPr marL="514350" indent="-514350">
              <a:buFont typeface="+mj-lt"/>
              <a:buAutoNum type="arabicPeriod" startAt="3"/>
            </a:pPr>
            <a:r>
              <a:rPr lang="en-US" dirty="0"/>
              <a:t>Poor Historian</a:t>
            </a:r>
          </a:p>
          <a:p>
            <a:pPr marL="788670" lvl="1" indent="-514350"/>
            <a:r>
              <a:rPr lang="en-US" dirty="0"/>
              <a:t>Accuracy of autobiographical recall </a:t>
            </a:r>
          </a:p>
          <a:p>
            <a:pPr marL="1062990" lvl="2" indent="-514350"/>
            <a:r>
              <a:rPr lang="en-US" dirty="0"/>
              <a:t>Occupation, children, important family relationships</a:t>
            </a:r>
          </a:p>
          <a:p>
            <a:pPr marL="788670" lvl="1" indent="-514350"/>
            <a:r>
              <a:rPr lang="en-US" dirty="0"/>
              <a:t>Consider interviewing client separately from family</a:t>
            </a:r>
          </a:p>
          <a:p>
            <a:pPr marL="788670" lvl="1" indent="-514350"/>
            <a:r>
              <a:rPr lang="en-US" dirty="0"/>
              <a:t>Correlate family information with client report</a:t>
            </a:r>
          </a:p>
          <a:p>
            <a:pPr marL="788670" lvl="1" indent="-514350"/>
            <a:endParaRPr lang="en-US" dirty="0"/>
          </a:p>
          <a:p>
            <a:pPr marL="514350" indent="-514350">
              <a:buFont typeface="+mj-lt"/>
              <a:buAutoNum type="arabicPeriod" startAt="4"/>
            </a:pPr>
            <a:r>
              <a:rPr lang="en-US" dirty="0"/>
              <a:t>Memory Loss</a:t>
            </a:r>
          </a:p>
          <a:p>
            <a:pPr marL="788670" lvl="1" indent="-514350"/>
            <a:r>
              <a:rPr lang="en-US" dirty="0"/>
              <a:t>Can client identify the date? (level of inaccuracy)</a:t>
            </a:r>
          </a:p>
          <a:p>
            <a:pPr marL="788670" lvl="1" indent="-514350"/>
            <a:r>
              <a:rPr lang="en-US" dirty="0"/>
              <a:t>Can client discuss recent events? (news, recent trips, books read)</a:t>
            </a:r>
          </a:p>
          <a:p>
            <a:pPr marL="788670" lvl="1" indent="-514350"/>
            <a:r>
              <a:rPr lang="en-US" dirty="0"/>
              <a:t>Draw family tree</a:t>
            </a:r>
          </a:p>
          <a:p>
            <a:pPr marL="788670" lvl="1" indent="-514350"/>
            <a:endParaRPr lang="en-US" dirty="0"/>
          </a:p>
          <a:p>
            <a:pPr marL="514350" indent="-514350">
              <a:buFont typeface="+mj-lt"/>
              <a:buAutoNum type="arabicPeriod" startAt="4"/>
            </a:pPr>
            <a:r>
              <a:rPr lang="en-US" dirty="0"/>
              <a:t>Comprehension and reasoning</a:t>
            </a:r>
          </a:p>
          <a:p>
            <a:pPr marL="788670" lvl="1" indent="-514350"/>
            <a:r>
              <a:rPr lang="en-US" dirty="0"/>
              <a:t>Follow questioning</a:t>
            </a:r>
          </a:p>
          <a:p>
            <a:pPr marL="788670" lvl="1" indent="-514350"/>
            <a:r>
              <a:rPr lang="en-US" dirty="0"/>
              <a:t>Is client tangential or circumstantial?</a:t>
            </a:r>
          </a:p>
          <a:p>
            <a:pPr marL="788670" lvl="1" indent="-514350"/>
            <a:endParaRPr lang="en-US" dirty="0"/>
          </a:p>
          <a:p>
            <a:pPr marL="788670" lvl="1" indent="-514350"/>
            <a:endParaRPr lang="en-US" dirty="0"/>
          </a:p>
        </p:txBody>
      </p:sp>
    </p:spTree>
    <p:extLst>
      <p:ext uri="{BB962C8B-B14F-4D97-AF65-F5344CB8AC3E}">
        <p14:creationId xmlns:p14="http://schemas.microsoft.com/office/powerpoint/2010/main" val="3827387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892</TotalTime>
  <Words>1213</Words>
  <Application>Microsoft Office PowerPoint</Application>
  <PresentationFormat>On-screen Show (4:3)</PresentationFormat>
  <Paragraphs>184</Paragraphs>
  <Slides>27</Slides>
  <Notes>1</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Executive</vt:lpstr>
      <vt:lpstr>Clinical Evaluation of Capacity In Cognitively Compromised Adults</vt:lpstr>
      <vt:lpstr>PowerPoint Presentation</vt:lpstr>
      <vt:lpstr>Objectives</vt:lpstr>
      <vt:lpstr>PowerPoint Presentation</vt:lpstr>
      <vt:lpstr>Statement of the Problem</vt:lpstr>
      <vt:lpstr>Capacity Issues</vt:lpstr>
      <vt:lpstr>Recognizing Diminished Capacity</vt:lpstr>
      <vt:lpstr>Subtle Signs of Impairment</vt:lpstr>
      <vt:lpstr>Subtle Signs of Impairment</vt:lpstr>
      <vt:lpstr>Measuring Cognitive Impairment</vt:lpstr>
      <vt:lpstr>Measuring Cognitive Impairment</vt:lpstr>
      <vt:lpstr>Types of Capacity</vt:lpstr>
      <vt:lpstr>Clinical Evaluation of Capacity</vt:lpstr>
      <vt:lpstr>Clinical Evaluation of Capacity</vt:lpstr>
      <vt:lpstr>Clinical Evaluation of Capacity</vt:lpstr>
      <vt:lpstr>General Questions In Capacity Assessment</vt:lpstr>
      <vt:lpstr>Clinical Referral Information</vt:lpstr>
      <vt:lpstr>Clinical Referral Information</vt:lpstr>
      <vt:lpstr>Houston, We Have A Problem!</vt:lpstr>
      <vt:lpstr>Driving Capacity</vt:lpstr>
      <vt:lpstr>Signs of At-Risk Driver</vt:lpstr>
      <vt:lpstr>Signs of At-Risk Driver</vt:lpstr>
      <vt:lpstr>Driving Assessment</vt:lpstr>
      <vt:lpstr>Driving Assessment</vt:lpstr>
      <vt:lpstr>Case Examples</vt:lpstr>
      <vt:lpstr>PowerPoint Presentation</vt:lpstr>
      <vt:lpstr>Slides and Handouts can be found online at www.EldercareAnswers.com/event/OurAgingNation2017     Up next: Why Hospice, Why Now by Cindy Hatton and Susan Levitt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Evaluation of Capacity In Cognitively Compromised Adults</dc:title>
  <dc:creator>Eric</dc:creator>
  <cp:lastModifiedBy>Katherine Flatbush</cp:lastModifiedBy>
  <cp:revision>28</cp:revision>
  <dcterms:created xsi:type="dcterms:W3CDTF">2013-11-11T14:14:24Z</dcterms:created>
  <dcterms:modified xsi:type="dcterms:W3CDTF">2017-10-09T23:08:57Z</dcterms:modified>
</cp:coreProperties>
</file>