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74" r:id="rId4"/>
    <p:sldId id="258" r:id="rId5"/>
    <p:sldId id="259" r:id="rId6"/>
    <p:sldId id="270" r:id="rId7"/>
    <p:sldId id="271" r:id="rId8"/>
    <p:sldId id="272" r:id="rId9"/>
    <p:sldId id="275" r:id="rId10"/>
    <p:sldId id="276" r:id="rId11"/>
    <p:sldId id="273" r:id="rId12"/>
    <p:sldId id="260" r:id="rId13"/>
    <p:sldId id="261" r:id="rId14"/>
    <p:sldId id="262" r:id="rId15"/>
    <p:sldId id="263" r:id="rId16"/>
    <p:sldId id="264" r:id="rId17"/>
    <p:sldId id="266" r:id="rId18"/>
    <p:sldId id="267"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280" autoAdjust="0"/>
  </p:normalViewPr>
  <p:slideViewPr>
    <p:cSldViewPr snapToGrid="0">
      <p:cViewPr>
        <p:scale>
          <a:sx n="74" d="100"/>
          <a:sy n="74" d="100"/>
        </p:scale>
        <p:origin x="-102"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67EB4-080E-4BF1-B70F-E3330D876885}" type="doc">
      <dgm:prSet loTypeId="urn:microsoft.com/office/officeart/2016/7/layout/VerticalDownArrowProcess" loCatId="process" qsTypeId="urn:microsoft.com/office/officeart/2005/8/quickstyle/simple4" qsCatId="simple" csTypeId="urn:microsoft.com/office/officeart/2005/8/colors/accent1_2" csCatId="accent1" phldr="1"/>
      <dgm:spPr/>
      <dgm:t>
        <a:bodyPr/>
        <a:lstStyle/>
        <a:p>
          <a:endParaRPr lang="en-US"/>
        </a:p>
      </dgm:t>
    </dgm:pt>
    <dgm:pt modelId="{D01718E4-FD17-4008-BBBC-51F341A13A44}">
      <dgm:prSet custT="1"/>
      <dgm:spPr/>
      <dgm:t>
        <a:bodyPr/>
        <a:lstStyle/>
        <a:p>
          <a:r>
            <a:rPr lang="en-US" sz="2500" b="1" dirty="0"/>
            <a:t>Discuss</a:t>
          </a:r>
        </a:p>
      </dgm:t>
    </dgm:pt>
    <dgm:pt modelId="{3C95D80C-42A3-4B9C-9526-0E2C54C3DA0C}" type="parTrans" cxnId="{61FAF9FA-6208-4154-869E-FABAFE722D66}">
      <dgm:prSet/>
      <dgm:spPr/>
      <dgm:t>
        <a:bodyPr/>
        <a:lstStyle/>
        <a:p>
          <a:endParaRPr lang="en-US"/>
        </a:p>
      </dgm:t>
    </dgm:pt>
    <dgm:pt modelId="{8D4A9225-2E4C-4BB7-B219-A64D791EF83F}" type="sibTrans" cxnId="{61FAF9FA-6208-4154-869E-FABAFE722D66}">
      <dgm:prSet/>
      <dgm:spPr/>
      <dgm:t>
        <a:bodyPr/>
        <a:lstStyle/>
        <a:p>
          <a:endParaRPr lang="en-US"/>
        </a:p>
      </dgm:t>
    </dgm:pt>
    <dgm:pt modelId="{46A64A16-196D-4D5C-9CB7-5BD4EA9E7291}">
      <dgm:prSet custT="1"/>
      <dgm:spPr/>
      <dgm:t>
        <a:bodyPr/>
        <a:lstStyle/>
        <a:p>
          <a:r>
            <a:rPr lang="en-US" sz="2000" dirty="0"/>
            <a:t>Demonstrate the difference between societal expectations on caregivers and reality when attending to a client/patient in a disaster</a:t>
          </a:r>
        </a:p>
      </dgm:t>
    </dgm:pt>
    <dgm:pt modelId="{5191A388-4598-49C4-8306-E32EA281A0CF}" type="parTrans" cxnId="{43C3609F-B448-4B3E-B60B-54AD4104C8DF}">
      <dgm:prSet/>
      <dgm:spPr/>
      <dgm:t>
        <a:bodyPr/>
        <a:lstStyle/>
        <a:p>
          <a:endParaRPr lang="en-US"/>
        </a:p>
      </dgm:t>
    </dgm:pt>
    <dgm:pt modelId="{E53D4CD7-5A5A-4A2E-B1EC-17E6C7F661D2}" type="sibTrans" cxnId="{43C3609F-B448-4B3E-B60B-54AD4104C8DF}">
      <dgm:prSet/>
      <dgm:spPr/>
      <dgm:t>
        <a:bodyPr/>
        <a:lstStyle/>
        <a:p>
          <a:endParaRPr lang="en-US"/>
        </a:p>
      </dgm:t>
    </dgm:pt>
    <dgm:pt modelId="{BD19453B-5149-40FE-A395-8C8AC35B37A4}">
      <dgm:prSet custT="1"/>
      <dgm:spPr/>
      <dgm:t>
        <a:bodyPr/>
        <a:lstStyle/>
        <a:p>
          <a:r>
            <a:rPr lang="en-US" sz="2200" b="1" dirty="0"/>
            <a:t>Identify &amp; Establish</a:t>
          </a:r>
        </a:p>
      </dgm:t>
    </dgm:pt>
    <dgm:pt modelId="{B05362B0-1651-4C84-8AF0-1C653FF4114B}" type="parTrans" cxnId="{12E3C8F6-CAC8-488B-8682-F77D027B99C7}">
      <dgm:prSet/>
      <dgm:spPr/>
      <dgm:t>
        <a:bodyPr/>
        <a:lstStyle/>
        <a:p>
          <a:endParaRPr lang="en-US"/>
        </a:p>
      </dgm:t>
    </dgm:pt>
    <dgm:pt modelId="{242D14F8-6673-4DEC-AD20-97DC4CA5AF8B}" type="sibTrans" cxnId="{12E3C8F6-CAC8-488B-8682-F77D027B99C7}">
      <dgm:prSet/>
      <dgm:spPr/>
      <dgm:t>
        <a:bodyPr/>
        <a:lstStyle/>
        <a:p>
          <a:endParaRPr lang="en-US"/>
        </a:p>
      </dgm:t>
    </dgm:pt>
    <dgm:pt modelId="{6B219774-76A4-4CCF-9117-064063099A46}">
      <dgm:prSet custT="1"/>
      <dgm:spPr/>
      <dgm:t>
        <a:bodyPr/>
        <a:lstStyle/>
        <a:p>
          <a:r>
            <a:rPr lang="en-US" sz="2000" dirty="0"/>
            <a:t>Identify &amp; establish the best disaster plan that suits you and YOUR family  </a:t>
          </a:r>
        </a:p>
      </dgm:t>
    </dgm:pt>
    <dgm:pt modelId="{E450ED6A-48AD-420C-A41A-F8D8A0A7E281}" type="parTrans" cxnId="{97E9E032-F434-4FF1-BE9B-29C7392F422A}">
      <dgm:prSet/>
      <dgm:spPr/>
      <dgm:t>
        <a:bodyPr/>
        <a:lstStyle/>
        <a:p>
          <a:endParaRPr lang="en-US"/>
        </a:p>
      </dgm:t>
    </dgm:pt>
    <dgm:pt modelId="{B954E76F-2BF2-470A-B952-2951401C2922}" type="sibTrans" cxnId="{97E9E032-F434-4FF1-BE9B-29C7392F422A}">
      <dgm:prSet/>
      <dgm:spPr/>
      <dgm:t>
        <a:bodyPr/>
        <a:lstStyle/>
        <a:p>
          <a:endParaRPr lang="en-US"/>
        </a:p>
      </dgm:t>
    </dgm:pt>
    <dgm:pt modelId="{43D68DA4-E491-405C-87BA-20AC9EE84791}">
      <dgm:prSet/>
      <dgm:spPr/>
      <dgm:t>
        <a:bodyPr/>
        <a:lstStyle/>
        <a:p>
          <a:r>
            <a:rPr lang="en-US" b="1" dirty="0"/>
            <a:t>Teach</a:t>
          </a:r>
        </a:p>
      </dgm:t>
    </dgm:pt>
    <dgm:pt modelId="{4A6B7DAD-F2FD-4835-8788-08C8E2EA71AE}" type="parTrans" cxnId="{A6856D29-B945-455D-B4FD-FAE51EAA7327}">
      <dgm:prSet/>
      <dgm:spPr/>
      <dgm:t>
        <a:bodyPr/>
        <a:lstStyle/>
        <a:p>
          <a:endParaRPr lang="en-US"/>
        </a:p>
      </dgm:t>
    </dgm:pt>
    <dgm:pt modelId="{1E2C2C46-E052-4041-9E47-2162BEB1EBFF}" type="sibTrans" cxnId="{A6856D29-B945-455D-B4FD-FAE51EAA7327}">
      <dgm:prSet/>
      <dgm:spPr/>
      <dgm:t>
        <a:bodyPr/>
        <a:lstStyle/>
        <a:p>
          <a:endParaRPr lang="en-US"/>
        </a:p>
      </dgm:t>
    </dgm:pt>
    <dgm:pt modelId="{037FF36E-A058-400D-8E0C-39CE6C24563B}">
      <dgm:prSet custT="1"/>
      <dgm:spPr/>
      <dgm:t>
        <a:bodyPr/>
        <a:lstStyle/>
        <a:p>
          <a:r>
            <a:rPr lang="en-US" sz="2000" dirty="0"/>
            <a:t>Teach how to implement the “Help me Help you” concept</a:t>
          </a:r>
        </a:p>
      </dgm:t>
    </dgm:pt>
    <dgm:pt modelId="{12021A85-D726-469D-96F4-450FDA5561C3}" type="parTrans" cxnId="{5B9ECFFB-2036-4EEB-B09C-346DE6579366}">
      <dgm:prSet/>
      <dgm:spPr/>
      <dgm:t>
        <a:bodyPr/>
        <a:lstStyle/>
        <a:p>
          <a:endParaRPr lang="en-US"/>
        </a:p>
      </dgm:t>
    </dgm:pt>
    <dgm:pt modelId="{3B05F618-730F-49AD-9AC1-033E691F61B6}" type="sibTrans" cxnId="{5B9ECFFB-2036-4EEB-B09C-346DE6579366}">
      <dgm:prSet/>
      <dgm:spPr/>
      <dgm:t>
        <a:bodyPr/>
        <a:lstStyle/>
        <a:p>
          <a:endParaRPr lang="en-US"/>
        </a:p>
      </dgm:t>
    </dgm:pt>
    <dgm:pt modelId="{A6D0EA16-11E3-4BEF-B583-72112B64052E}">
      <dgm:prSet custT="1"/>
      <dgm:spPr/>
      <dgm:t>
        <a:bodyPr/>
        <a:lstStyle/>
        <a:p>
          <a:r>
            <a:rPr lang="en-US" sz="2100" b="1" dirty="0"/>
            <a:t>Demonstrate</a:t>
          </a:r>
        </a:p>
      </dgm:t>
    </dgm:pt>
    <dgm:pt modelId="{F774E195-4EC4-457D-BFB4-916B9C01D7B8}" type="parTrans" cxnId="{E33F11B1-F6EF-476A-9C50-52BBE0A4154F}">
      <dgm:prSet/>
      <dgm:spPr/>
      <dgm:t>
        <a:bodyPr/>
        <a:lstStyle/>
        <a:p>
          <a:endParaRPr lang="en-US"/>
        </a:p>
      </dgm:t>
    </dgm:pt>
    <dgm:pt modelId="{44AEA550-6833-4880-9F1A-0F506F3C0E97}" type="sibTrans" cxnId="{E33F11B1-F6EF-476A-9C50-52BBE0A4154F}">
      <dgm:prSet/>
      <dgm:spPr/>
      <dgm:t>
        <a:bodyPr/>
        <a:lstStyle/>
        <a:p>
          <a:endParaRPr lang="en-US"/>
        </a:p>
      </dgm:t>
    </dgm:pt>
    <dgm:pt modelId="{7C96D971-E311-4D65-B402-E74BE88A7B73}">
      <dgm:prSet custT="1"/>
      <dgm:spPr/>
      <dgm:t>
        <a:bodyPr/>
        <a:lstStyle/>
        <a:p>
          <a:r>
            <a:rPr lang="en-US" sz="2000" dirty="0"/>
            <a:t>Discuss the affects disasters have had and still have on “our aging nation”</a:t>
          </a:r>
        </a:p>
      </dgm:t>
    </dgm:pt>
    <dgm:pt modelId="{D92D721B-E7BA-4FB4-829B-FDE5EB525960}" type="parTrans" cxnId="{4C658399-D31B-4D7F-920E-A5931B48E185}">
      <dgm:prSet/>
      <dgm:spPr/>
      <dgm:t>
        <a:bodyPr/>
        <a:lstStyle/>
        <a:p>
          <a:endParaRPr lang="en-US"/>
        </a:p>
      </dgm:t>
    </dgm:pt>
    <dgm:pt modelId="{B22FD18C-88CB-41A2-8323-C7B2B8FFE198}" type="sibTrans" cxnId="{4C658399-D31B-4D7F-920E-A5931B48E185}">
      <dgm:prSet/>
      <dgm:spPr/>
      <dgm:t>
        <a:bodyPr/>
        <a:lstStyle/>
        <a:p>
          <a:endParaRPr lang="en-US"/>
        </a:p>
      </dgm:t>
    </dgm:pt>
    <dgm:pt modelId="{D2D326F4-D9D5-4576-902F-C744AF91FAF2}" type="pres">
      <dgm:prSet presAssocID="{7CF67EB4-080E-4BF1-B70F-E3330D876885}" presName="Name0" presStyleCnt="0">
        <dgm:presLayoutVars>
          <dgm:dir/>
          <dgm:animLvl val="lvl"/>
          <dgm:resizeHandles val="exact"/>
        </dgm:presLayoutVars>
      </dgm:prSet>
      <dgm:spPr/>
      <dgm:t>
        <a:bodyPr/>
        <a:lstStyle/>
        <a:p>
          <a:endParaRPr lang="en-US"/>
        </a:p>
      </dgm:t>
    </dgm:pt>
    <dgm:pt modelId="{36F5F9F9-1DA5-4348-B9F2-2D067A3B621F}" type="pres">
      <dgm:prSet presAssocID="{43D68DA4-E491-405C-87BA-20AC9EE84791}" presName="boxAndChildren" presStyleCnt="0"/>
      <dgm:spPr/>
    </dgm:pt>
    <dgm:pt modelId="{1D2106FD-E69F-4A8B-AF63-B4EF2F260D44}" type="pres">
      <dgm:prSet presAssocID="{43D68DA4-E491-405C-87BA-20AC9EE84791}" presName="parentTextBox" presStyleLbl="alignNode1" presStyleIdx="0" presStyleCnt="4"/>
      <dgm:spPr/>
      <dgm:t>
        <a:bodyPr/>
        <a:lstStyle/>
        <a:p>
          <a:endParaRPr lang="en-US"/>
        </a:p>
      </dgm:t>
    </dgm:pt>
    <dgm:pt modelId="{9E6CD035-9E99-4383-BD90-3A3339D3A440}" type="pres">
      <dgm:prSet presAssocID="{43D68DA4-E491-405C-87BA-20AC9EE84791}" presName="descendantBox" presStyleLbl="bgAccFollowNode1" presStyleIdx="0" presStyleCnt="4"/>
      <dgm:spPr/>
      <dgm:t>
        <a:bodyPr/>
        <a:lstStyle/>
        <a:p>
          <a:endParaRPr lang="en-US"/>
        </a:p>
      </dgm:t>
    </dgm:pt>
    <dgm:pt modelId="{5681DED9-1D90-4541-A474-6AAB7CD0DC74}" type="pres">
      <dgm:prSet presAssocID="{242D14F8-6673-4DEC-AD20-97DC4CA5AF8B}" presName="sp" presStyleCnt="0"/>
      <dgm:spPr/>
    </dgm:pt>
    <dgm:pt modelId="{FF84941A-5235-43AD-9E4D-A31A01EB6605}" type="pres">
      <dgm:prSet presAssocID="{BD19453B-5149-40FE-A395-8C8AC35B37A4}" presName="arrowAndChildren" presStyleCnt="0"/>
      <dgm:spPr/>
    </dgm:pt>
    <dgm:pt modelId="{D4930ADB-93F0-4BAB-AB16-8AA3B10C453E}" type="pres">
      <dgm:prSet presAssocID="{BD19453B-5149-40FE-A395-8C8AC35B37A4}" presName="parentTextArrow" presStyleLbl="node1" presStyleIdx="0" presStyleCnt="0"/>
      <dgm:spPr/>
      <dgm:t>
        <a:bodyPr/>
        <a:lstStyle/>
        <a:p>
          <a:endParaRPr lang="en-US"/>
        </a:p>
      </dgm:t>
    </dgm:pt>
    <dgm:pt modelId="{A9EAEF1A-6C74-4FEB-B88C-7844608E1908}" type="pres">
      <dgm:prSet presAssocID="{BD19453B-5149-40FE-A395-8C8AC35B37A4}" presName="arrow" presStyleLbl="alignNode1" presStyleIdx="1" presStyleCnt="4"/>
      <dgm:spPr/>
      <dgm:t>
        <a:bodyPr/>
        <a:lstStyle/>
        <a:p>
          <a:endParaRPr lang="en-US"/>
        </a:p>
      </dgm:t>
    </dgm:pt>
    <dgm:pt modelId="{DC3800A4-DFD5-4D72-9C93-9513FEB605C2}" type="pres">
      <dgm:prSet presAssocID="{BD19453B-5149-40FE-A395-8C8AC35B37A4}" presName="descendantArrow" presStyleLbl="bgAccFollowNode1" presStyleIdx="1" presStyleCnt="4"/>
      <dgm:spPr/>
      <dgm:t>
        <a:bodyPr/>
        <a:lstStyle/>
        <a:p>
          <a:endParaRPr lang="en-US"/>
        </a:p>
      </dgm:t>
    </dgm:pt>
    <dgm:pt modelId="{9DBA4D64-147C-46E5-B1EA-91FFB74CE4D1}" type="pres">
      <dgm:prSet presAssocID="{44AEA550-6833-4880-9F1A-0F506F3C0E97}" presName="sp" presStyleCnt="0"/>
      <dgm:spPr/>
    </dgm:pt>
    <dgm:pt modelId="{777EB74D-5ACB-4EEF-BB2C-04C113C99F5C}" type="pres">
      <dgm:prSet presAssocID="{A6D0EA16-11E3-4BEF-B583-72112B64052E}" presName="arrowAndChildren" presStyleCnt="0"/>
      <dgm:spPr/>
    </dgm:pt>
    <dgm:pt modelId="{03F0FF25-7CFA-4508-BEE1-4C0F5545A441}" type="pres">
      <dgm:prSet presAssocID="{A6D0EA16-11E3-4BEF-B583-72112B64052E}" presName="parentTextArrow" presStyleLbl="node1" presStyleIdx="0" presStyleCnt="0"/>
      <dgm:spPr/>
      <dgm:t>
        <a:bodyPr/>
        <a:lstStyle/>
        <a:p>
          <a:endParaRPr lang="en-US"/>
        </a:p>
      </dgm:t>
    </dgm:pt>
    <dgm:pt modelId="{C7BF511C-FC4A-4708-81E1-4745E024C040}" type="pres">
      <dgm:prSet presAssocID="{A6D0EA16-11E3-4BEF-B583-72112B64052E}" presName="arrow" presStyleLbl="alignNode1" presStyleIdx="2" presStyleCnt="4"/>
      <dgm:spPr/>
      <dgm:t>
        <a:bodyPr/>
        <a:lstStyle/>
        <a:p>
          <a:endParaRPr lang="en-US"/>
        </a:p>
      </dgm:t>
    </dgm:pt>
    <dgm:pt modelId="{BD93B55D-8B48-463F-9765-C568D423AABD}" type="pres">
      <dgm:prSet presAssocID="{A6D0EA16-11E3-4BEF-B583-72112B64052E}" presName="descendantArrow" presStyleLbl="bgAccFollowNode1" presStyleIdx="2" presStyleCnt="4"/>
      <dgm:spPr/>
      <dgm:t>
        <a:bodyPr/>
        <a:lstStyle/>
        <a:p>
          <a:endParaRPr lang="en-US"/>
        </a:p>
      </dgm:t>
    </dgm:pt>
    <dgm:pt modelId="{6D997E32-F05A-49B7-B8F5-B7894B08559E}" type="pres">
      <dgm:prSet presAssocID="{8D4A9225-2E4C-4BB7-B219-A64D791EF83F}" presName="sp" presStyleCnt="0"/>
      <dgm:spPr/>
    </dgm:pt>
    <dgm:pt modelId="{7588060D-1512-4F05-946F-C6AD1B7760E7}" type="pres">
      <dgm:prSet presAssocID="{D01718E4-FD17-4008-BBBC-51F341A13A44}" presName="arrowAndChildren" presStyleCnt="0"/>
      <dgm:spPr/>
    </dgm:pt>
    <dgm:pt modelId="{F112D306-B335-49A7-9830-2FD04280805C}" type="pres">
      <dgm:prSet presAssocID="{D01718E4-FD17-4008-BBBC-51F341A13A44}" presName="parentTextArrow" presStyleLbl="node1" presStyleIdx="0" presStyleCnt="0"/>
      <dgm:spPr/>
      <dgm:t>
        <a:bodyPr/>
        <a:lstStyle/>
        <a:p>
          <a:endParaRPr lang="en-US"/>
        </a:p>
      </dgm:t>
    </dgm:pt>
    <dgm:pt modelId="{7FBD4E45-4D7E-4A92-BBAD-A61471F958AD}" type="pres">
      <dgm:prSet presAssocID="{D01718E4-FD17-4008-BBBC-51F341A13A44}" presName="arrow" presStyleLbl="alignNode1" presStyleIdx="3" presStyleCnt="4" custLinFactNeighborX="-15069" custLinFactNeighborY="-118"/>
      <dgm:spPr/>
      <dgm:t>
        <a:bodyPr/>
        <a:lstStyle/>
        <a:p>
          <a:endParaRPr lang="en-US"/>
        </a:p>
      </dgm:t>
    </dgm:pt>
    <dgm:pt modelId="{A17C61F4-0AFE-4751-94AD-848F5378616F}" type="pres">
      <dgm:prSet presAssocID="{D01718E4-FD17-4008-BBBC-51F341A13A44}" presName="descendantArrow" presStyleLbl="bgAccFollowNode1" presStyleIdx="3" presStyleCnt="4"/>
      <dgm:spPr/>
      <dgm:t>
        <a:bodyPr/>
        <a:lstStyle/>
        <a:p>
          <a:endParaRPr lang="en-US"/>
        </a:p>
      </dgm:t>
    </dgm:pt>
  </dgm:ptLst>
  <dgm:cxnLst>
    <dgm:cxn modelId="{F3BFA48C-770F-437C-A5B8-0B31CD4AA950}" type="presOf" srcId="{BD19453B-5149-40FE-A395-8C8AC35B37A4}" destId="{A9EAEF1A-6C74-4FEB-B88C-7844608E1908}" srcOrd="1" destOrd="0" presId="urn:microsoft.com/office/officeart/2016/7/layout/VerticalDownArrowProcess"/>
    <dgm:cxn modelId="{12E3C8F6-CAC8-488B-8682-F77D027B99C7}" srcId="{7CF67EB4-080E-4BF1-B70F-E3330D876885}" destId="{BD19453B-5149-40FE-A395-8C8AC35B37A4}" srcOrd="2" destOrd="0" parTransId="{B05362B0-1651-4C84-8AF0-1C653FF4114B}" sibTransId="{242D14F8-6673-4DEC-AD20-97DC4CA5AF8B}"/>
    <dgm:cxn modelId="{E4932573-C165-49A0-B69D-757026AB893F}" type="presOf" srcId="{43D68DA4-E491-405C-87BA-20AC9EE84791}" destId="{1D2106FD-E69F-4A8B-AF63-B4EF2F260D44}" srcOrd="0" destOrd="0" presId="urn:microsoft.com/office/officeart/2016/7/layout/VerticalDownArrowProcess"/>
    <dgm:cxn modelId="{0C390490-C003-4CDF-8A05-6F6E265376C9}" type="presOf" srcId="{D01718E4-FD17-4008-BBBC-51F341A13A44}" destId="{7FBD4E45-4D7E-4A92-BBAD-A61471F958AD}" srcOrd="1" destOrd="0" presId="urn:microsoft.com/office/officeart/2016/7/layout/VerticalDownArrowProcess"/>
    <dgm:cxn modelId="{97E9E032-F434-4FF1-BE9B-29C7392F422A}" srcId="{BD19453B-5149-40FE-A395-8C8AC35B37A4}" destId="{6B219774-76A4-4CCF-9117-064063099A46}" srcOrd="0" destOrd="0" parTransId="{E450ED6A-48AD-420C-A41A-F8D8A0A7E281}" sibTransId="{B954E76F-2BF2-470A-B952-2951401C2922}"/>
    <dgm:cxn modelId="{67E8AD56-A87A-468F-A3B9-2CEF102A6E6E}" type="presOf" srcId="{D01718E4-FD17-4008-BBBC-51F341A13A44}" destId="{F112D306-B335-49A7-9830-2FD04280805C}" srcOrd="0" destOrd="0" presId="urn:microsoft.com/office/officeart/2016/7/layout/VerticalDownArrowProcess"/>
    <dgm:cxn modelId="{A6856D29-B945-455D-B4FD-FAE51EAA7327}" srcId="{7CF67EB4-080E-4BF1-B70F-E3330D876885}" destId="{43D68DA4-E491-405C-87BA-20AC9EE84791}" srcOrd="3" destOrd="0" parTransId="{4A6B7DAD-F2FD-4835-8788-08C8E2EA71AE}" sibTransId="{1E2C2C46-E052-4041-9E47-2162BEB1EBFF}"/>
    <dgm:cxn modelId="{61FAF9FA-6208-4154-869E-FABAFE722D66}" srcId="{7CF67EB4-080E-4BF1-B70F-E3330D876885}" destId="{D01718E4-FD17-4008-BBBC-51F341A13A44}" srcOrd="0" destOrd="0" parTransId="{3C95D80C-42A3-4B9C-9526-0E2C54C3DA0C}" sibTransId="{8D4A9225-2E4C-4BB7-B219-A64D791EF83F}"/>
    <dgm:cxn modelId="{4CDE3CF7-21A6-4099-AE48-38B4A84EB39B}" type="presOf" srcId="{A6D0EA16-11E3-4BEF-B583-72112B64052E}" destId="{C7BF511C-FC4A-4708-81E1-4745E024C040}" srcOrd="1" destOrd="0" presId="urn:microsoft.com/office/officeart/2016/7/layout/VerticalDownArrowProcess"/>
    <dgm:cxn modelId="{DCD35A80-223C-4542-B7AD-DA4D1DF68BA8}" type="presOf" srcId="{037FF36E-A058-400D-8E0C-39CE6C24563B}" destId="{9E6CD035-9E99-4383-BD90-3A3339D3A440}" srcOrd="0" destOrd="0" presId="urn:microsoft.com/office/officeart/2016/7/layout/VerticalDownArrowProcess"/>
    <dgm:cxn modelId="{F87A2281-740C-4E85-8656-A9CA09A2DDA6}" type="presOf" srcId="{46A64A16-196D-4D5C-9CB7-5BD4EA9E7291}" destId="{BD93B55D-8B48-463F-9765-C568D423AABD}" srcOrd="0" destOrd="0" presId="urn:microsoft.com/office/officeart/2016/7/layout/VerticalDownArrowProcess"/>
    <dgm:cxn modelId="{4C658399-D31B-4D7F-920E-A5931B48E185}" srcId="{D01718E4-FD17-4008-BBBC-51F341A13A44}" destId="{7C96D971-E311-4D65-B402-E74BE88A7B73}" srcOrd="0" destOrd="0" parTransId="{D92D721B-E7BA-4FB4-829B-FDE5EB525960}" sibTransId="{B22FD18C-88CB-41A2-8323-C7B2B8FFE198}"/>
    <dgm:cxn modelId="{5EC85D2A-869A-4620-A67A-32AD71C09297}" type="presOf" srcId="{7C96D971-E311-4D65-B402-E74BE88A7B73}" destId="{A17C61F4-0AFE-4751-94AD-848F5378616F}" srcOrd="0" destOrd="0" presId="urn:microsoft.com/office/officeart/2016/7/layout/VerticalDownArrowProcess"/>
    <dgm:cxn modelId="{049F1A2D-2FBE-4DFE-A854-2BC0120CBAB4}" type="presOf" srcId="{7CF67EB4-080E-4BF1-B70F-E3330D876885}" destId="{D2D326F4-D9D5-4576-902F-C744AF91FAF2}" srcOrd="0" destOrd="0" presId="urn:microsoft.com/office/officeart/2016/7/layout/VerticalDownArrowProcess"/>
    <dgm:cxn modelId="{5A56C981-1580-418F-A0B9-209D22BC2226}" type="presOf" srcId="{6B219774-76A4-4CCF-9117-064063099A46}" destId="{DC3800A4-DFD5-4D72-9C93-9513FEB605C2}" srcOrd="0" destOrd="0" presId="urn:microsoft.com/office/officeart/2016/7/layout/VerticalDownArrowProcess"/>
    <dgm:cxn modelId="{43C3609F-B448-4B3E-B60B-54AD4104C8DF}" srcId="{A6D0EA16-11E3-4BEF-B583-72112B64052E}" destId="{46A64A16-196D-4D5C-9CB7-5BD4EA9E7291}" srcOrd="0" destOrd="0" parTransId="{5191A388-4598-49C4-8306-E32EA281A0CF}" sibTransId="{E53D4CD7-5A5A-4A2E-B1EC-17E6C7F661D2}"/>
    <dgm:cxn modelId="{21F9715D-F262-4497-85B3-89EC475F4492}" type="presOf" srcId="{A6D0EA16-11E3-4BEF-B583-72112B64052E}" destId="{03F0FF25-7CFA-4508-BEE1-4C0F5545A441}" srcOrd="0" destOrd="0" presId="urn:microsoft.com/office/officeart/2016/7/layout/VerticalDownArrowProcess"/>
    <dgm:cxn modelId="{E33F11B1-F6EF-476A-9C50-52BBE0A4154F}" srcId="{7CF67EB4-080E-4BF1-B70F-E3330D876885}" destId="{A6D0EA16-11E3-4BEF-B583-72112B64052E}" srcOrd="1" destOrd="0" parTransId="{F774E195-4EC4-457D-BFB4-916B9C01D7B8}" sibTransId="{44AEA550-6833-4880-9F1A-0F506F3C0E97}"/>
    <dgm:cxn modelId="{A5AD8EB4-772B-49C0-9120-0BCF44F8C050}" type="presOf" srcId="{BD19453B-5149-40FE-A395-8C8AC35B37A4}" destId="{D4930ADB-93F0-4BAB-AB16-8AA3B10C453E}" srcOrd="0" destOrd="0" presId="urn:microsoft.com/office/officeart/2016/7/layout/VerticalDownArrowProcess"/>
    <dgm:cxn modelId="{5B9ECFFB-2036-4EEB-B09C-346DE6579366}" srcId="{43D68DA4-E491-405C-87BA-20AC9EE84791}" destId="{037FF36E-A058-400D-8E0C-39CE6C24563B}" srcOrd="0" destOrd="0" parTransId="{12021A85-D726-469D-96F4-450FDA5561C3}" sibTransId="{3B05F618-730F-49AD-9AC1-033E691F61B6}"/>
    <dgm:cxn modelId="{071951F4-C419-4B47-BD99-E1AC172B826D}" type="presParOf" srcId="{D2D326F4-D9D5-4576-902F-C744AF91FAF2}" destId="{36F5F9F9-1DA5-4348-B9F2-2D067A3B621F}" srcOrd="0" destOrd="0" presId="urn:microsoft.com/office/officeart/2016/7/layout/VerticalDownArrowProcess"/>
    <dgm:cxn modelId="{F7EBE0DF-1056-4A52-B02C-1DBB7E6D081F}" type="presParOf" srcId="{36F5F9F9-1DA5-4348-B9F2-2D067A3B621F}" destId="{1D2106FD-E69F-4A8B-AF63-B4EF2F260D44}" srcOrd="0" destOrd="0" presId="urn:microsoft.com/office/officeart/2016/7/layout/VerticalDownArrowProcess"/>
    <dgm:cxn modelId="{A428BAE5-6BCC-444E-A1A9-5054903CD653}" type="presParOf" srcId="{36F5F9F9-1DA5-4348-B9F2-2D067A3B621F}" destId="{9E6CD035-9E99-4383-BD90-3A3339D3A440}" srcOrd="1" destOrd="0" presId="urn:microsoft.com/office/officeart/2016/7/layout/VerticalDownArrowProcess"/>
    <dgm:cxn modelId="{4962A9E1-A9BC-46F7-85BA-3FB4BB57ABD4}" type="presParOf" srcId="{D2D326F4-D9D5-4576-902F-C744AF91FAF2}" destId="{5681DED9-1D90-4541-A474-6AAB7CD0DC74}" srcOrd="1" destOrd="0" presId="urn:microsoft.com/office/officeart/2016/7/layout/VerticalDownArrowProcess"/>
    <dgm:cxn modelId="{9FEBC7C9-79CC-428F-BAB0-4815A3B697D9}" type="presParOf" srcId="{D2D326F4-D9D5-4576-902F-C744AF91FAF2}" destId="{FF84941A-5235-43AD-9E4D-A31A01EB6605}" srcOrd="2" destOrd="0" presId="urn:microsoft.com/office/officeart/2016/7/layout/VerticalDownArrowProcess"/>
    <dgm:cxn modelId="{FADEC99B-010C-4023-9A1F-86BA6007DF38}" type="presParOf" srcId="{FF84941A-5235-43AD-9E4D-A31A01EB6605}" destId="{D4930ADB-93F0-4BAB-AB16-8AA3B10C453E}" srcOrd="0" destOrd="0" presId="urn:microsoft.com/office/officeart/2016/7/layout/VerticalDownArrowProcess"/>
    <dgm:cxn modelId="{205C84B4-9EFA-444F-B0B6-456E14FDF848}" type="presParOf" srcId="{FF84941A-5235-43AD-9E4D-A31A01EB6605}" destId="{A9EAEF1A-6C74-4FEB-B88C-7844608E1908}" srcOrd="1" destOrd="0" presId="urn:microsoft.com/office/officeart/2016/7/layout/VerticalDownArrowProcess"/>
    <dgm:cxn modelId="{7FCBA1ED-8A2A-4377-AC3A-CE00ABE6731D}" type="presParOf" srcId="{FF84941A-5235-43AD-9E4D-A31A01EB6605}" destId="{DC3800A4-DFD5-4D72-9C93-9513FEB605C2}" srcOrd="2" destOrd="0" presId="urn:microsoft.com/office/officeart/2016/7/layout/VerticalDownArrowProcess"/>
    <dgm:cxn modelId="{917E04E8-7EE7-46D2-B1DC-0FEAD3C72F21}" type="presParOf" srcId="{D2D326F4-D9D5-4576-902F-C744AF91FAF2}" destId="{9DBA4D64-147C-46E5-B1EA-91FFB74CE4D1}" srcOrd="3" destOrd="0" presId="urn:microsoft.com/office/officeart/2016/7/layout/VerticalDownArrowProcess"/>
    <dgm:cxn modelId="{91AC608F-4DD3-4CEC-A00E-3342C5396DF4}" type="presParOf" srcId="{D2D326F4-D9D5-4576-902F-C744AF91FAF2}" destId="{777EB74D-5ACB-4EEF-BB2C-04C113C99F5C}" srcOrd="4" destOrd="0" presId="urn:microsoft.com/office/officeart/2016/7/layout/VerticalDownArrowProcess"/>
    <dgm:cxn modelId="{17D79462-A89E-4504-AF92-89D1B06C50E5}" type="presParOf" srcId="{777EB74D-5ACB-4EEF-BB2C-04C113C99F5C}" destId="{03F0FF25-7CFA-4508-BEE1-4C0F5545A441}" srcOrd="0" destOrd="0" presId="urn:microsoft.com/office/officeart/2016/7/layout/VerticalDownArrowProcess"/>
    <dgm:cxn modelId="{C2FEBCB2-E6C5-4720-A27A-0288D932ABF1}" type="presParOf" srcId="{777EB74D-5ACB-4EEF-BB2C-04C113C99F5C}" destId="{C7BF511C-FC4A-4708-81E1-4745E024C040}" srcOrd="1" destOrd="0" presId="urn:microsoft.com/office/officeart/2016/7/layout/VerticalDownArrowProcess"/>
    <dgm:cxn modelId="{EDBC1DEB-28AD-4335-9359-8D3A34AC8A4B}" type="presParOf" srcId="{777EB74D-5ACB-4EEF-BB2C-04C113C99F5C}" destId="{BD93B55D-8B48-463F-9765-C568D423AABD}" srcOrd="2" destOrd="0" presId="urn:microsoft.com/office/officeart/2016/7/layout/VerticalDownArrowProcess"/>
    <dgm:cxn modelId="{B448C605-A804-42E9-B3D7-1592C441CB3A}" type="presParOf" srcId="{D2D326F4-D9D5-4576-902F-C744AF91FAF2}" destId="{6D997E32-F05A-49B7-B8F5-B7894B08559E}" srcOrd="5" destOrd="0" presId="urn:microsoft.com/office/officeart/2016/7/layout/VerticalDownArrowProcess"/>
    <dgm:cxn modelId="{95260838-4D92-449F-9098-49074905FFAC}" type="presParOf" srcId="{D2D326F4-D9D5-4576-902F-C744AF91FAF2}" destId="{7588060D-1512-4F05-946F-C6AD1B7760E7}" srcOrd="6" destOrd="0" presId="urn:microsoft.com/office/officeart/2016/7/layout/VerticalDownArrowProcess"/>
    <dgm:cxn modelId="{19640253-FF66-4E75-B660-C5C23D8B6984}" type="presParOf" srcId="{7588060D-1512-4F05-946F-C6AD1B7760E7}" destId="{F112D306-B335-49A7-9830-2FD04280805C}" srcOrd="0" destOrd="0" presId="urn:microsoft.com/office/officeart/2016/7/layout/VerticalDownArrowProcess"/>
    <dgm:cxn modelId="{D8A101A8-1922-41AE-BAF4-E255C7B2BBB8}" type="presParOf" srcId="{7588060D-1512-4F05-946F-C6AD1B7760E7}" destId="{7FBD4E45-4D7E-4A92-BBAD-A61471F958AD}" srcOrd="1" destOrd="0" presId="urn:microsoft.com/office/officeart/2016/7/layout/VerticalDownArrowProcess"/>
    <dgm:cxn modelId="{EB7350B7-0909-4CEC-B8CD-09D097E82334}" type="presParOf" srcId="{7588060D-1512-4F05-946F-C6AD1B7760E7}" destId="{A17C61F4-0AFE-4751-94AD-848F5378616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06FD-E69F-4A8B-AF63-B4EF2F260D44}">
      <dsp:nvSpPr>
        <dsp:cNvPr id="0" name=""/>
        <dsp:cNvSpPr/>
      </dsp:nvSpPr>
      <dsp:spPr>
        <a:xfrm>
          <a:off x="0" y="3883811"/>
          <a:ext cx="1867081" cy="849682"/>
        </a:xfrm>
        <a:prstGeom prst="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2787" tIns="199136" rIns="132787" bIns="199136" numCol="1" spcCol="1270" anchor="ctr" anchorCtr="0">
          <a:noAutofit/>
        </a:bodyPr>
        <a:lstStyle/>
        <a:p>
          <a:pPr lvl="0" algn="ctr" defTabSz="1244600">
            <a:lnSpc>
              <a:spcPct val="90000"/>
            </a:lnSpc>
            <a:spcBef>
              <a:spcPct val="0"/>
            </a:spcBef>
            <a:spcAft>
              <a:spcPct val="35000"/>
            </a:spcAft>
          </a:pPr>
          <a:r>
            <a:rPr lang="en-US" sz="2800" b="1" kern="1200" dirty="0"/>
            <a:t>Teach</a:t>
          </a:r>
        </a:p>
      </dsp:txBody>
      <dsp:txXfrm>
        <a:off x="0" y="3883811"/>
        <a:ext cx="1867081" cy="849682"/>
      </dsp:txXfrm>
    </dsp:sp>
    <dsp:sp modelId="{9E6CD035-9E99-4383-BD90-3A3339D3A440}">
      <dsp:nvSpPr>
        <dsp:cNvPr id="0" name=""/>
        <dsp:cNvSpPr/>
      </dsp:nvSpPr>
      <dsp:spPr>
        <a:xfrm>
          <a:off x="1867081" y="3883811"/>
          <a:ext cx="5601244" cy="84968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620" tIns="254000" rIns="113620" bIns="254000" numCol="1" spcCol="1270" anchor="ctr" anchorCtr="0">
          <a:noAutofit/>
        </a:bodyPr>
        <a:lstStyle/>
        <a:p>
          <a:pPr lvl="0" algn="l" defTabSz="889000">
            <a:lnSpc>
              <a:spcPct val="90000"/>
            </a:lnSpc>
            <a:spcBef>
              <a:spcPct val="0"/>
            </a:spcBef>
            <a:spcAft>
              <a:spcPct val="35000"/>
            </a:spcAft>
          </a:pPr>
          <a:r>
            <a:rPr lang="en-US" sz="2000" kern="1200" dirty="0"/>
            <a:t>Teach how to implement the “Help me Help you” concept</a:t>
          </a:r>
        </a:p>
      </dsp:txBody>
      <dsp:txXfrm>
        <a:off x="1867081" y="3883811"/>
        <a:ext cx="5601244" cy="849682"/>
      </dsp:txXfrm>
    </dsp:sp>
    <dsp:sp modelId="{A9EAEF1A-6C74-4FEB-B88C-7844608E1908}">
      <dsp:nvSpPr>
        <dsp:cNvPr id="0" name=""/>
        <dsp:cNvSpPr/>
      </dsp:nvSpPr>
      <dsp:spPr>
        <a:xfrm rot="10800000">
          <a:off x="0" y="2589744"/>
          <a:ext cx="1867081" cy="1306812"/>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2787" tIns="156464" rIns="132787" bIns="156464" numCol="1" spcCol="1270" anchor="ctr" anchorCtr="0">
          <a:noAutofit/>
        </a:bodyPr>
        <a:lstStyle/>
        <a:p>
          <a:pPr lvl="0" algn="ctr" defTabSz="977900">
            <a:lnSpc>
              <a:spcPct val="90000"/>
            </a:lnSpc>
            <a:spcBef>
              <a:spcPct val="0"/>
            </a:spcBef>
            <a:spcAft>
              <a:spcPct val="35000"/>
            </a:spcAft>
          </a:pPr>
          <a:r>
            <a:rPr lang="en-US" sz="2200" b="1" kern="1200" dirty="0"/>
            <a:t>Identify &amp; Establish</a:t>
          </a:r>
        </a:p>
      </dsp:txBody>
      <dsp:txXfrm rot="-10800000">
        <a:off x="0" y="2589744"/>
        <a:ext cx="1867081" cy="849428"/>
      </dsp:txXfrm>
    </dsp:sp>
    <dsp:sp modelId="{DC3800A4-DFD5-4D72-9C93-9513FEB605C2}">
      <dsp:nvSpPr>
        <dsp:cNvPr id="0" name=""/>
        <dsp:cNvSpPr/>
      </dsp:nvSpPr>
      <dsp:spPr>
        <a:xfrm>
          <a:off x="1867081" y="2589744"/>
          <a:ext cx="5601244" cy="8494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620" tIns="254000" rIns="113620" bIns="254000" numCol="1" spcCol="1270" anchor="ctr" anchorCtr="0">
          <a:noAutofit/>
        </a:bodyPr>
        <a:lstStyle/>
        <a:p>
          <a:pPr lvl="0" algn="l" defTabSz="889000">
            <a:lnSpc>
              <a:spcPct val="90000"/>
            </a:lnSpc>
            <a:spcBef>
              <a:spcPct val="0"/>
            </a:spcBef>
            <a:spcAft>
              <a:spcPct val="35000"/>
            </a:spcAft>
          </a:pPr>
          <a:r>
            <a:rPr lang="en-US" sz="2000" kern="1200" dirty="0"/>
            <a:t>Identify &amp; establish the best disaster plan that suits you and YOUR family  </a:t>
          </a:r>
        </a:p>
      </dsp:txBody>
      <dsp:txXfrm>
        <a:off x="1867081" y="2589744"/>
        <a:ext cx="5601244" cy="849428"/>
      </dsp:txXfrm>
    </dsp:sp>
    <dsp:sp modelId="{C7BF511C-FC4A-4708-81E1-4745E024C040}">
      <dsp:nvSpPr>
        <dsp:cNvPr id="0" name=""/>
        <dsp:cNvSpPr/>
      </dsp:nvSpPr>
      <dsp:spPr>
        <a:xfrm rot="10800000">
          <a:off x="0" y="1295676"/>
          <a:ext cx="1867081" cy="1306812"/>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2787" tIns="149352" rIns="132787" bIns="149352" numCol="1" spcCol="1270" anchor="ctr" anchorCtr="0">
          <a:noAutofit/>
        </a:bodyPr>
        <a:lstStyle/>
        <a:p>
          <a:pPr lvl="0" algn="ctr" defTabSz="933450">
            <a:lnSpc>
              <a:spcPct val="90000"/>
            </a:lnSpc>
            <a:spcBef>
              <a:spcPct val="0"/>
            </a:spcBef>
            <a:spcAft>
              <a:spcPct val="35000"/>
            </a:spcAft>
          </a:pPr>
          <a:r>
            <a:rPr lang="en-US" sz="2100" b="1" kern="1200" dirty="0"/>
            <a:t>Demonstrate</a:t>
          </a:r>
        </a:p>
      </dsp:txBody>
      <dsp:txXfrm rot="-10800000">
        <a:off x="0" y="1295676"/>
        <a:ext cx="1867081" cy="849428"/>
      </dsp:txXfrm>
    </dsp:sp>
    <dsp:sp modelId="{BD93B55D-8B48-463F-9765-C568D423AABD}">
      <dsp:nvSpPr>
        <dsp:cNvPr id="0" name=""/>
        <dsp:cNvSpPr/>
      </dsp:nvSpPr>
      <dsp:spPr>
        <a:xfrm>
          <a:off x="1867081" y="1295676"/>
          <a:ext cx="5601244" cy="8494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620" tIns="254000" rIns="113620" bIns="254000" numCol="1" spcCol="1270" anchor="ctr" anchorCtr="0">
          <a:noAutofit/>
        </a:bodyPr>
        <a:lstStyle/>
        <a:p>
          <a:pPr lvl="0" algn="l" defTabSz="889000">
            <a:lnSpc>
              <a:spcPct val="90000"/>
            </a:lnSpc>
            <a:spcBef>
              <a:spcPct val="0"/>
            </a:spcBef>
            <a:spcAft>
              <a:spcPct val="35000"/>
            </a:spcAft>
          </a:pPr>
          <a:r>
            <a:rPr lang="en-US" sz="2000" kern="1200" dirty="0"/>
            <a:t>Demonstrate the difference between societal expectations on caregivers and reality when attending to a client/patient in a disaster</a:t>
          </a:r>
        </a:p>
      </dsp:txBody>
      <dsp:txXfrm>
        <a:off x="1867081" y="1295676"/>
        <a:ext cx="5601244" cy="849428"/>
      </dsp:txXfrm>
    </dsp:sp>
    <dsp:sp modelId="{7FBD4E45-4D7E-4A92-BBAD-A61471F958AD}">
      <dsp:nvSpPr>
        <dsp:cNvPr id="0" name=""/>
        <dsp:cNvSpPr/>
      </dsp:nvSpPr>
      <dsp:spPr>
        <a:xfrm rot="10800000">
          <a:off x="0" y="67"/>
          <a:ext cx="1867081" cy="1306812"/>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32787" tIns="177800" rIns="132787" bIns="177800" numCol="1" spcCol="1270" anchor="ctr" anchorCtr="0">
          <a:noAutofit/>
        </a:bodyPr>
        <a:lstStyle/>
        <a:p>
          <a:pPr lvl="0" algn="ctr" defTabSz="1111250">
            <a:lnSpc>
              <a:spcPct val="90000"/>
            </a:lnSpc>
            <a:spcBef>
              <a:spcPct val="0"/>
            </a:spcBef>
            <a:spcAft>
              <a:spcPct val="35000"/>
            </a:spcAft>
          </a:pPr>
          <a:r>
            <a:rPr lang="en-US" sz="2500" b="1" kern="1200" dirty="0"/>
            <a:t>Discuss</a:t>
          </a:r>
        </a:p>
      </dsp:txBody>
      <dsp:txXfrm rot="-10800000">
        <a:off x="0" y="67"/>
        <a:ext cx="1867081" cy="849428"/>
      </dsp:txXfrm>
    </dsp:sp>
    <dsp:sp modelId="{A17C61F4-0AFE-4751-94AD-848F5378616F}">
      <dsp:nvSpPr>
        <dsp:cNvPr id="0" name=""/>
        <dsp:cNvSpPr/>
      </dsp:nvSpPr>
      <dsp:spPr>
        <a:xfrm>
          <a:off x="1867081" y="1609"/>
          <a:ext cx="5601244" cy="84942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620" tIns="254000" rIns="113620" bIns="254000" numCol="1" spcCol="1270" anchor="ctr" anchorCtr="0">
          <a:noAutofit/>
        </a:bodyPr>
        <a:lstStyle/>
        <a:p>
          <a:pPr lvl="0" algn="l" defTabSz="889000">
            <a:lnSpc>
              <a:spcPct val="90000"/>
            </a:lnSpc>
            <a:spcBef>
              <a:spcPct val="0"/>
            </a:spcBef>
            <a:spcAft>
              <a:spcPct val="35000"/>
            </a:spcAft>
          </a:pPr>
          <a:r>
            <a:rPr lang="en-US" sz="2000" kern="1200" dirty="0"/>
            <a:t>Discuss the affects disasters have had and still have on “our aging nation”</a:t>
          </a:r>
        </a:p>
      </dsp:txBody>
      <dsp:txXfrm>
        <a:off x="1867081" y="1609"/>
        <a:ext cx="5601244" cy="8494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D4682-8806-4DB3-BAC0-E5224724C1EE}"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505B5-C7D4-40C8-80C9-DAA40CC3E84B}" type="slidenum">
              <a:rPr lang="en-US" smtClean="0"/>
              <a:t>‹#›</a:t>
            </a:fld>
            <a:endParaRPr lang="en-US"/>
          </a:p>
        </p:txBody>
      </p:sp>
    </p:spTree>
    <p:extLst>
      <p:ext uri="{BB962C8B-B14F-4D97-AF65-F5344CB8AC3E}">
        <p14:creationId xmlns:p14="http://schemas.microsoft.com/office/powerpoint/2010/main" val="162584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California department of aging the elderly population is expected to grow more than twice as fast as the total population. </a:t>
            </a:r>
          </a:p>
          <a:p>
            <a:r>
              <a:rPr lang="en-US" dirty="0"/>
              <a:t>Within the Bay Area that growth will be between 50% and 150% by the year 2020</a:t>
            </a:r>
          </a:p>
        </p:txBody>
      </p:sp>
      <p:sp>
        <p:nvSpPr>
          <p:cNvPr id="4" name="Slide Number Placeholder 3"/>
          <p:cNvSpPr>
            <a:spLocks noGrp="1"/>
          </p:cNvSpPr>
          <p:nvPr>
            <p:ph type="sldNum" sz="quarter" idx="10"/>
          </p:nvPr>
        </p:nvSpPr>
        <p:spPr/>
        <p:txBody>
          <a:bodyPr/>
          <a:lstStyle/>
          <a:p>
            <a:fld id="{444505B5-C7D4-40C8-80C9-DAA40CC3E84B}" type="slidenum">
              <a:rPr lang="en-US" smtClean="0"/>
              <a:t>4</a:t>
            </a:fld>
            <a:endParaRPr lang="en-US"/>
          </a:p>
        </p:txBody>
      </p:sp>
    </p:spTree>
    <p:extLst>
      <p:ext uri="{BB962C8B-B14F-4D97-AF65-F5344CB8AC3E}">
        <p14:creationId xmlns:p14="http://schemas.microsoft.com/office/powerpoint/2010/main" val="146449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Eight patients died Sept. 13, three days after the storm knocked out the nursing home's air conditioning. Others died in the following days. Some who died had body temperatures as high as 109.9 degrees Fahrenheit.</a:t>
            </a:r>
          </a:p>
          <a:p>
            <a:r>
              <a:rPr lang="en-US" sz="1200" b="0" i="0" kern="1200" dirty="0">
                <a:solidFill>
                  <a:schemeClr val="tx1"/>
                </a:solidFill>
                <a:effectLst/>
                <a:latin typeface="+mn-lt"/>
                <a:ea typeface="+mn-ea"/>
                <a:cs typeface="+mn-cs"/>
              </a:rPr>
              <a:t>Investigators want to know why the patients died after the storm even though a fully functioning hospital sits just across the street from the nursing home</a:t>
            </a:r>
          </a:p>
          <a:p>
            <a:endParaRPr lang="en-US" dirty="0"/>
          </a:p>
        </p:txBody>
      </p:sp>
      <p:sp>
        <p:nvSpPr>
          <p:cNvPr id="4" name="Slide Number Placeholder 3"/>
          <p:cNvSpPr>
            <a:spLocks noGrp="1"/>
          </p:cNvSpPr>
          <p:nvPr>
            <p:ph type="sldNum" sz="quarter" idx="10"/>
          </p:nvPr>
        </p:nvSpPr>
        <p:spPr/>
        <p:txBody>
          <a:bodyPr/>
          <a:lstStyle/>
          <a:p>
            <a:fld id="{444505B5-C7D4-40C8-80C9-DAA40CC3E84B}" type="slidenum">
              <a:rPr lang="en-US" smtClean="0"/>
              <a:t>10</a:t>
            </a:fld>
            <a:endParaRPr lang="en-US"/>
          </a:p>
        </p:txBody>
      </p:sp>
    </p:spTree>
    <p:extLst>
      <p:ext uri="{BB962C8B-B14F-4D97-AF65-F5344CB8AC3E}">
        <p14:creationId xmlns:p14="http://schemas.microsoft.com/office/powerpoint/2010/main" val="192276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Reluctant to seek services or ask for family/friend for help from the desire to maintain their independence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Retirement low-income risk to live near environmental hazardous areas because it is cheaper</a:t>
            </a:r>
          </a:p>
        </p:txBody>
      </p:sp>
      <p:sp>
        <p:nvSpPr>
          <p:cNvPr id="4" name="Slide Number Placeholder 3"/>
          <p:cNvSpPr>
            <a:spLocks noGrp="1"/>
          </p:cNvSpPr>
          <p:nvPr>
            <p:ph type="sldNum" sz="quarter" idx="10"/>
          </p:nvPr>
        </p:nvSpPr>
        <p:spPr/>
        <p:txBody>
          <a:bodyPr/>
          <a:lstStyle/>
          <a:p>
            <a:fld id="{444505B5-C7D4-40C8-80C9-DAA40CC3E84B}" type="slidenum">
              <a:rPr lang="en-US" smtClean="0"/>
              <a:t>11</a:t>
            </a:fld>
            <a:endParaRPr lang="en-US"/>
          </a:p>
        </p:txBody>
      </p:sp>
    </p:spTree>
    <p:extLst>
      <p:ext uri="{BB962C8B-B14F-4D97-AF65-F5344CB8AC3E}">
        <p14:creationId xmlns:p14="http://schemas.microsoft.com/office/powerpoint/2010/main" val="28297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Miracle on the Hudson, Flight 1549 January 15, 2009</a:t>
            </a:r>
          </a:p>
        </p:txBody>
      </p:sp>
      <p:sp>
        <p:nvSpPr>
          <p:cNvPr id="4" name="Slide Number Placeholder 3"/>
          <p:cNvSpPr>
            <a:spLocks noGrp="1"/>
          </p:cNvSpPr>
          <p:nvPr>
            <p:ph type="sldNum" sz="quarter" idx="10"/>
          </p:nvPr>
        </p:nvSpPr>
        <p:spPr/>
        <p:txBody>
          <a:bodyPr/>
          <a:lstStyle/>
          <a:p>
            <a:fld id="{444505B5-C7D4-40C8-80C9-DAA40CC3E84B}" type="slidenum">
              <a:rPr lang="en-US" smtClean="0"/>
              <a:t>13</a:t>
            </a:fld>
            <a:endParaRPr lang="en-US"/>
          </a:p>
        </p:txBody>
      </p:sp>
    </p:spTree>
    <p:extLst>
      <p:ext uri="{BB962C8B-B14F-4D97-AF65-F5344CB8AC3E}">
        <p14:creationId xmlns:p14="http://schemas.microsoft.com/office/powerpoint/2010/main" val="1323878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505B5-C7D4-40C8-80C9-DAA40CC3E84B}" type="slidenum">
              <a:rPr lang="en-US" smtClean="0"/>
              <a:t>17</a:t>
            </a:fld>
            <a:endParaRPr lang="en-US"/>
          </a:p>
        </p:txBody>
      </p:sp>
    </p:spTree>
    <p:extLst>
      <p:ext uri="{BB962C8B-B14F-4D97-AF65-F5344CB8AC3E}">
        <p14:creationId xmlns:p14="http://schemas.microsoft.com/office/powerpoint/2010/main" val="1715935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10/9/2017</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10/9/2017</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10/9/2017</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10093-00E2-43FB-891F-5B6E79F8CDB8}"/>
              </a:ext>
            </a:extLst>
          </p:cNvPr>
          <p:cNvSpPr>
            <a:spLocks noGrp="1"/>
          </p:cNvSpPr>
          <p:nvPr>
            <p:ph type="ctrTitle"/>
          </p:nvPr>
        </p:nvSpPr>
        <p:spPr/>
        <p:txBody>
          <a:bodyPr/>
          <a:lstStyle/>
          <a:p>
            <a:pPr algn="ctr"/>
            <a:r>
              <a:rPr lang="en-US" dirty="0"/>
              <a:t>DISASTER PREPAREDNESS</a:t>
            </a:r>
          </a:p>
        </p:txBody>
      </p:sp>
      <p:sp>
        <p:nvSpPr>
          <p:cNvPr id="3" name="Subtitle 2">
            <a:extLst>
              <a:ext uri="{FF2B5EF4-FFF2-40B4-BE49-F238E27FC236}">
                <a16:creationId xmlns:a16="http://schemas.microsoft.com/office/drawing/2014/main" xmlns="" id="{F843221A-ABA0-44D1-B720-C89EC1E1015C}"/>
              </a:ext>
            </a:extLst>
          </p:cNvPr>
          <p:cNvSpPr>
            <a:spLocks noGrp="1"/>
          </p:cNvSpPr>
          <p:nvPr>
            <p:ph type="subTitle" idx="1"/>
          </p:nvPr>
        </p:nvSpPr>
        <p:spPr/>
        <p:txBody>
          <a:bodyPr>
            <a:normAutofit/>
          </a:bodyPr>
          <a:lstStyle/>
          <a:p>
            <a:pPr algn="ctr"/>
            <a:r>
              <a:rPr lang="en-US" sz="3200" i="1" cap="none" dirty="0"/>
              <a:t>Preparing YOU to Better Prepare THEM!</a:t>
            </a:r>
          </a:p>
        </p:txBody>
      </p:sp>
      <p:sp>
        <p:nvSpPr>
          <p:cNvPr id="4" name="TextBox 3">
            <a:extLst>
              <a:ext uri="{FF2B5EF4-FFF2-40B4-BE49-F238E27FC236}">
                <a16:creationId xmlns:a16="http://schemas.microsoft.com/office/drawing/2014/main" xmlns="" id="{C1F1A694-BBC7-4ED1-A23D-D6B6E2C4D31D}"/>
              </a:ext>
            </a:extLst>
          </p:cNvPr>
          <p:cNvSpPr txBox="1"/>
          <p:nvPr/>
        </p:nvSpPr>
        <p:spPr>
          <a:xfrm>
            <a:off x="5685183" y="5251328"/>
            <a:ext cx="6506817" cy="923330"/>
          </a:xfrm>
          <a:prstGeom prst="rect">
            <a:avLst/>
          </a:prstGeom>
          <a:noFill/>
        </p:spPr>
        <p:txBody>
          <a:bodyPr wrap="square" rtlCol="0">
            <a:spAutoFit/>
          </a:bodyPr>
          <a:lstStyle/>
          <a:p>
            <a:pPr algn="r"/>
            <a:r>
              <a:rPr lang="en-US" b="1" dirty="0"/>
              <a:t>Mateika Martin, MHA, EMT</a:t>
            </a:r>
          </a:p>
          <a:p>
            <a:pPr algn="r"/>
            <a:r>
              <a:rPr lang="en-US" b="1" dirty="0"/>
              <a:t>Emergency Preparedness Training Coordinator</a:t>
            </a:r>
          </a:p>
          <a:p>
            <a:pPr algn="r"/>
            <a:r>
              <a:rPr lang="en-US" b="1" dirty="0"/>
              <a:t>Contra Costa County EMS Agency</a:t>
            </a:r>
          </a:p>
        </p:txBody>
      </p:sp>
    </p:spTree>
    <p:extLst>
      <p:ext uri="{BB962C8B-B14F-4D97-AF65-F5344CB8AC3E}">
        <p14:creationId xmlns:p14="http://schemas.microsoft.com/office/powerpoint/2010/main" val="239657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3CCDBCB-89F5-480B-83AD-A8C16378784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C018D1F-7907-4210-870C-EC0A9D832A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3" name="Picture 12">
            <a:extLst>
              <a:ext uri="{FF2B5EF4-FFF2-40B4-BE49-F238E27FC236}">
                <a16:creationId xmlns:a16="http://schemas.microsoft.com/office/drawing/2014/main" xmlns="" id="{187CBB9B-ABC3-467B-9410-21AF5729B3A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srcRect t="2769" b="-2769"/>
          <a:stretch/>
        </p:blipFill>
        <p:spPr>
          <a:xfrm>
            <a:off x="0" y="6135624"/>
            <a:ext cx="12192000" cy="742950"/>
          </a:xfrm>
          <a:prstGeom prst="rect">
            <a:avLst/>
          </a:prstGeom>
        </p:spPr>
      </p:pic>
      <p:cxnSp>
        <p:nvCxnSpPr>
          <p:cNvPr id="15" name="Straight Connector 14">
            <a:extLst>
              <a:ext uri="{FF2B5EF4-FFF2-40B4-BE49-F238E27FC236}">
                <a16:creationId xmlns:a16="http://schemas.microsoft.com/office/drawing/2014/main" xmlns="" id="{5000379D-73F4-4B2B-ABC7-5313590861F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61906F0-D43C-462A-A051-1C8BE938201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21985"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grpSp>
        <p:nvGrpSpPr>
          <p:cNvPr id="19" name="Group 18">
            <a:extLst>
              <a:ext uri="{FF2B5EF4-FFF2-40B4-BE49-F238E27FC236}">
                <a16:creationId xmlns:a16="http://schemas.microsoft.com/office/drawing/2014/main" xmlns="" id="{4F2B4E72-B595-4F09-8F81-E5E85028DACE}"/>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237" y="482171"/>
            <a:ext cx="6104331" cy="5149101"/>
            <a:chOff x="632237" y="482171"/>
            <a:chExt cx="6104331" cy="5149101"/>
          </a:xfrm>
        </p:grpSpPr>
        <p:sp>
          <p:nvSpPr>
            <p:cNvPr id="20" name="Rectangle 19">
              <a:extLst>
                <a:ext uri="{FF2B5EF4-FFF2-40B4-BE49-F238E27FC236}">
                  <a16:creationId xmlns:a16="http://schemas.microsoft.com/office/drawing/2014/main" xmlns="" id="{202B7AE6-B92C-4360-B0B1-2AFFED7C8A4D}"/>
                </a:ext>
              </a:extLst>
            </p:cNvPr>
            <p:cNvSpPr/>
            <p:nvPr>
              <p:extLst>
                <p:ext uri="{386F3935-93C4-4BCD-93E2-E3B085C9AB24}">
                  <p16:designElem xmlns:p16="http://schemas.microsoft.com/office/powerpoint/2015/main" xmlns="" val="1"/>
                </p:ext>
              </p:extLst>
            </p:nvPr>
          </p:nvSpPr>
          <p:spPr>
            <a:xfrm>
              <a:off x="632237" y="482171"/>
              <a:ext cx="610433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ACD0EC95-D353-42B4-ABC9-5CE5360F89F1}"/>
                </a:ext>
              </a:extLst>
            </p:cNvPr>
            <p:cNvSpPr/>
            <p:nvPr>
              <p:extLst>
                <p:ext uri="{386F3935-93C4-4BCD-93E2-E3B085C9AB24}">
                  <p16:designElem xmlns:p16="http://schemas.microsoft.com/office/powerpoint/2015/main" xmlns=""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xmlns="" id="{0ADF684C-DE7A-4D27-AA17-712F5FF1C0E6}"/>
              </a:ext>
            </a:extLst>
          </p:cNvPr>
          <p:cNvPicPr>
            <a:picLocks noChangeAspect="1"/>
          </p:cNvPicPr>
          <p:nvPr/>
        </p:nvPicPr>
        <p:blipFill rotWithShape="1">
          <a:blip r:embed="rId4"/>
          <a:srcRect r="16693"/>
          <a:stretch/>
        </p:blipFill>
        <p:spPr>
          <a:xfrm>
            <a:off x="801858" y="633046"/>
            <a:ext cx="5763768" cy="4832236"/>
          </a:xfrm>
          <a:prstGeom prst="rect">
            <a:avLst/>
          </a:prstGeom>
        </p:spPr>
      </p:pic>
      <p:sp>
        <p:nvSpPr>
          <p:cNvPr id="2" name="Title 1">
            <a:extLst>
              <a:ext uri="{FF2B5EF4-FFF2-40B4-BE49-F238E27FC236}">
                <a16:creationId xmlns:a16="http://schemas.microsoft.com/office/drawing/2014/main" xmlns="" id="{AC4872C6-F70A-48D5-8B45-BB39BB2FB9BA}"/>
              </a:ext>
            </a:extLst>
          </p:cNvPr>
          <p:cNvSpPr>
            <a:spLocks noGrp="1"/>
          </p:cNvSpPr>
          <p:nvPr>
            <p:ph type="title"/>
          </p:nvPr>
        </p:nvSpPr>
        <p:spPr>
          <a:xfrm>
            <a:off x="7174524" y="295422"/>
            <a:ext cx="3483378" cy="1558333"/>
          </a:xfrm>
        </p:spPr>
        <p:txBody>
          <a:bodyPr>
            <a:noAutofit/>
          </a:bodyPr>
          <a:lstStyle/>
          <a:p>
            <a:pPr algn="r"/>
            <a:r>
              <a:rPr lang="en-US" sz="4000" u="sng" dirty="0"/>
              <a:t>Recent Incidents Cont.</a:t>
            </a:r>
          </a:p>
        </p:txBody>
      </p:sp>
      <p:sp>
        <p:nvSpPr>
          <p:cNvPr id="3" name="Content Placeholder 2">
            <a:extLst>
              <a:ext uri="{FF2B5EF4-FFF2-40B4-BE49-F238E27FC236}">
                <a16:creationId xmlns:a16="http://schemas.microsoft.com/office/drawing/2014/main" xmlns="" id="{7C209340-C416-41D9-B228-02830A62A43F}"/>
              </a:ext>
            </a:extLst>
          </p:cNvPr>
          <p:cNvSpPr>
            <a:spLocks noGrp="1"/>
          </p:cNvSpPr>
          <p:nvPr>
            <p:ph idx="1"/>
          </p:nvPr>
        </p:nvSpPr>
        <p:spPr>
          <a:xfrm>
            <a:off x="6880006" y="1853755"/>
            <a:ext cx="5204141" cy="4261295"/>
          </a:xfrm>
        </p:spPr>
        <p:txBody>
          <a:bodyPr>
            <a:normAutofit fontScale="92500" lnSpcReduction="20000"/>
          </a:bodyPr>
          <a:lstStyle/>
          <a:p>
            <a:r>
              <a:rPr lang="en-US" sz="2600" dirty="0"/>
              <a:t>Hurricane Irma, 2017</a:t>
            </a:r>
          </a:p>
          <a:p>
            <a:pPr lvl="1"/>
            <a:r>
              <a:rPr lang="en-US" sz="2200" dirty="0"/>
              <a:t>Most powerful in Atlantic hurricane history</a:t>
            </a:r>
          </a:p>
          <a:p>
            <a:pPr lvl="1"/>
            <a:r>
              <a:rPr lang="en-US" sz="2200" dirty="0"/>
              <a:t>102 deaths</a:t>
            </a:r>
            <a:endParaRPr lang="en-US" sz="2000" dirty="0"/>
          </a:p>
          <a:p>
            <a:pPr lvl="1"/>
            <a:r>
              <a:rPr lang="en-US" sz="2200" dirty="0"/>
              <a:t>77k people in 450 shelters</a:t>
            </a:r>
          </a:p>
          <a:p>
            <a:r>
              <a:rPr lang="en-US" sz="2400" dirty="0"/>
              <a:t>The Rehabilitation Center of Hollywood Hills</a:t>
            </a:r>
          </a:p>
          <a:p>
            <a:pPr lvl="1"/>
            <a:r>
              <a:rPr lang="en-US" sz="2200" dirty="0"/>
              <a:t>12 deaths total: 8 initial, 3 after</a:t>
            </a:r>
          </a:p>
          <a:p>
            <a:pPr lvl="1"/>
            <a:r>
              <a:rPr lang="en-US" sz="2200" dirty="0"/>
              <a:t>Prolonged power outage </a:t>
            </a:r>
          </a:p>
          <a:p>
            <a:pPr lvl="1"/>
            <a:r>
              <a:rPr lang="en-US" sz="2200" dirty="0"/>
              <a:t>No good communication to family</a:t>
            </a:r>
          </a:p>
          <a:p>
            <a:pPr lvl="1"/>
            <a:r>
              <a:rPr lang="en-US" sz="2200" dirty="0"/>
              <a:t>Criminal Investigation ongoing </a:t>
            </a:r>
          </a:p>
          <a:p>
            <a:pPr lvl="1"/>
            <a:endParaRPr lang="en-US" sz="2200" dirty="0"/>
          </a:p>
        </p:txBody>
      </p:sp>
    </p:spTree>
    <p:extLst>
      <p:ext uri="{BB962C8B-B14F-4D97-AF65-F5344CB8AC3E}">
        <p14:creationId xmlns:p14="http://schemas.microsoft.com/office/powerpoint/2010/main" val="404353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94DFE-13E8-435D-BE7E-A63CF05AB564}"/>
              </a:ext>
            </a:extLst>
          </p:cNvPr>
          <p:cNvSpPr>
            <a:spLocks noGrp="1"/>
          </p:cNvSpPr>
          <p:nvPr>
            <p:ph type="title"/>
          </p:nvPr>
        </p:nvSpPr>
        <p:spPr/>
        <p:txBody>
          <a:bodyPr>
            <a:normAutofit/>
          </a:bodyPr>
          <a:lstStyle/>
          <a:p>
            <a:pPr algn="ctr"/>
            <a:r>
              <a:rPr lang="en-US" sz="4000" u="sng" dirty="0"/>
              <a:t>Causes &amp; Long Term Aftermath</a:t>
            </a:r>
          </a:p>
        </p:txBody>
      </p:sp>
      <p:sp>
        <p:nvSpPr>
          <p:cNvPr id="3" name="Content Placeholder 2">
            <a:extLst>
              <a:ext uri="{FF2B5EF4-FFF2-40B4-BE49-F238E27FC236}">
                <a16:creationId xmlns:a16="http://schemas.microsoft.com/office/drawing/2014/main" xmlns="" id="{8BC206FB-1FF6-4866-9E67-59B51CC917EA}"/>
              </a:ext>
            </a:extLst>
          </p:cNvPr>
          <p:cNvSpPr>
            <a:spLocks noGrp="1"/>
          </p:cNvSpPr>
          <p:nvPr>
            <p:ph idx="1"/>
          </p:nvPr>
        </p:nvSpPr>
        <p:spPr/>
        <p:txBody>
          <a:bodyPr>
            <a:normAutofit/>
          </a:bodyPr>
          <a:lstStyle/>
          <a:p>
            <a:r>
              <a:rPr lang="en-US" sz="2400" dirty="0"/>
              <a:t>Vulnerability increased because of poverty &amp; isolation</a:t>
            </a:r>
          </a:p>
          <a:p>
            <a:r>
              <a:rPr lang="en-US" sz="2400" dirty="0"/>
              <a:t>Elderly who live alone tend to lack transportation options to evacuate</a:t>
            </a:r>
          </a:p>
          <a:p>
            <a:r>
              <a:rPr lang="en-US" sz="2400" dirty="0"/>
              <a:t>Tend to live in the most dangerous places (beach, flood zones, etc.) </a:t>
            </a:r>
          </a:p>
          <a:p>
            <a:r>
              <a:rPr lang="en-US" sz="2400" dirty="0"/>
              <a:t>Inadequate care once evacuated and replaced</a:t>
            </a:r>
          </a:p>
          <a:p>
            <a:r>
              <a:rPr lang="en-US" sz="2400" dirty="0"/>
              <a:t>Many return to ongoing ruin, displacement, and hardship</a:t>
            </a:r>
          </a:p>
        </p:txBody>
      </p:sp>
    </p:spTree>
    <p:extLst>
      <p:ext uri="{BB962C8B-B14F-4D97-AF65-F5344CB8AC3E}">
        <p14:creationId xmlns:p14="http://schemas.microsoft.com/office/powerpoint/2010/main" val="421504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34695" y="2184357"/>
            <a:ext cx="4953618" cy="3281988"/>
            <a:chOff x="7807230" y="2012810"/>
            <a:chExt cx="3251252" cy="3459865"/>
          </a:xfrm>
        </p:grpSpPr>
        <p:sp>
          <p:nvSpPr>
            <p:cNvPr id="11" name="Rectangle 10"/>
            <p:cNvSpPr/>
            <p:nvPr>
              <p:extLst>
                <p:ext uri="{386F3935-93C4-4BCD-93E2-E3B085C9AB24}">
                  <p16:designElem xmlns:p16="http://schemas.microsoft.com/office/powerpoint/2015/main" xmlns=""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extLst>
                <p:ext uri="{386F3935-93C4-4BCD-93E2-E3B085C9AB24}">
                  <p16:designElem xmlns:p16="http://schemas.microsoft.com/office/powerpoint/2015/main" xmlns=""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close up of a logo&#10;&#10;Description generated with high confidence">
            <a:extLst>
              <a:ext uri="{FF2B5EF4-FFF2-40B4-BE49-F238E27FC236}">
                <a16:creationId xmlns:a16="http://schemas.microsoft.com/office/drawing/2014/main" xmlns="" id="{3180A439-8C8B-4596-9BEF-44F9B3E0600E}"/>
              </a:ext>
            </a:extLst>
          </p:cNvPr>
          <p:cNvPicPr>
            <a:picLocks noChangeAspect="1"/>
          </p:cNvPicPr>
          <p:nvPr/>
        </p:nvPicPr>
        <p:blipFill rotWithShape="1">
          <a:blip r:embed="rId2"/>
          <a:srcRect l="11231"/>
          <a:stretch/>
        </p:blipFill>
        <p:spPr>
          <a:xfrm>
            <a:off x="1711304" y="2348949"/>
            <a:ext cx="4613872" cy="2949644"/>
          </a:xfrm>
          <a:prstGeom prst="rect">
            <a:avLst/>
          </a:prstGeom>
        </p:spPr>
      </p:pic>
      <p:sp>
        <p:nvSpPr>
          <p:cNvPr id="2" name="Title 1">
            <a:extLst>
              <a:ext uri="{FF2B5EF4-FFF2-40B4-BE49-F238E27FC236}">
                <a16:creationId xmlns:a16="http://schemas.microsoft.com/office/drawing/2014/main" xmlns="" id="{62D51348-0C2E-4BCD-9AC9-4BDB6B9161CB}"/>
              </a:ext>
            </a:extLst>
          </p:cNvPr>
          <p:cNvSpPr>
            <a:spLocks noGrp="1"/>
          </p:cNvSpPr>
          <p:nvPr>
            <p:ph type="title"/>
          </p:nvPr>
        </p:nvSpPr>
        <p:spPr>
          <a:xfrm>
            <a:off x="1534696" y="804519"/>
            <a:ext cx="9520158" cy="1049235"/>
          </a:xfrm>
        </p:spPr>
        <p:txBody>
          <a:bodyPr>
            <a:noAutofit/>
          </a:bodyPr>
          <a:lstStyle/>
          <a:p>
            <a:pPr algn="ctr"/>
            <a:r>
              <a:rPr lang="en-US" sz="4000" dirty="0"/>
              <a:t>Normal Human Initial Response</a:t>
            </a:r>
            <a:br>
              <a:rPr lang="en-US" sz="4000" dirty="0"/>
            </a:br>
            <a:r>
              <a:rPr lang="en-US" sz="4000" u="sng" dirty="0"/>
              <a:t>Unplanned vs Planned</a:t>
            </a:r>
          </a:p>
        </p:txBody>
      </p:sp>
      <p:sp>
        <p:nvSpPr>
          <p:cNvPr id="3" name="Content Placeholder 2">
            <a:extLst>
              <a:ext uri="{FF2B5EF4-FFF2-40B4-BE49-F238E27FC236}">
                <a16:creationId xmlns:a16="http://schemas.microsoft.com/office/drawing/2014/main" xmlns="" id="{3DC16CB8-010C-4EE7-AD66-B2251DDF762A}"/>
              </a:ext>
            </a:extLst>
          </p:cNvPr>
          <p:cNvSpPr>
            <a:spLocks noGrp="1"/>
          </p:cNvSpPr>
          <p:nvPr>
            <p:ph idx="1"/>
          </p:nvPr>
        </p:nvSpPr>
        <p:spPr>
          <a:xfrm>
            <a:off x="6978902" y="2184356"/>
            <a:ext cx="4950501" cy="3906955"/>
          </a:xfrm>
        </p:spPr>
        <p:txBody>
          <a:bodyPr>
            <a:normAutofit/>
          </a:bodyPr>
          <a:lstStyle/>
          <a:p>
            <a:r>
              <a:rPr lang="en-US" sz="2300" dirty="0"/>
              <a:t>Delay/Denial/D-n-D (disaster in a disaster)</a:t>
            </a:r>
          </a:p>
          <a:p>
            <a:pPr lvl="1"/>
            <a:r>
              <a:rPr lang="en-US" sz="2300" dirty="0"/>
              <a:t>Resisting fear &amp; groupthink</a:t>
            </a:r>
          </a:p>
          <a:p>
            <a:r>
              <a:rPr lang="en-US" sz="2300" dirty="0"/>
              <a:t>Making the executive decision to respond</a:t>
            </a:r>
          </a:p>
          <a:p>
            <a:pPr lvl="1"/>
            <a:r>
              <a:rPr lang="en-US" sz="2300" dirty="0"/>
              <a:t>Preplanning must have taken place</a:t>
            </a:r>
          </a:p>
          <a:p>
            <a:pPr lvl="1"/>
            <a:r>
              <a:rPr lang="en-US" sz="2300" b="1" i="1" dirty="0">
                <a:solidFill>
                  <a:srgbClr val="FF0000"/>
                </a:solidFill>
              </a:rPr>
              <a:t>Be scared…then let it go!</a:t>
            </a:r>
          </a:p>
        </p:txBody>
      </p:sp>
    </p:spTree>
    <p:extLst>
      <p:ext uri="{BB962C8B-B14F-4D97-AF65-F5344CB8AC3E}">
        <p14:creationId xmlns:p14="http://schemas.microsoft.com/office/powerpoint/2010/main" val="398458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rustrated caregiver">
            <a:extLst>
              <a:ext uri="{FF2B5EF4-FFF2-40B4-BE49-F238E27FC236}">
                <a16:creationId xmlns:a16="http://schemas.microsoft.com/office/drawing/2014/main" xmlns="" id="{D1DD0E57-649B-4576-8489-4D6572058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790" y="2184357"/>
            <a:ext cx="4248529" cy="3281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B2285DB-5933-413C-AB13-23E60F1A7B14}"/>
              </a:ext>
            </a:extLst>
          </p:cNvPr>
          <p:cNvSpPr>
            <a:spLocks noGrp="1"/>
          </p:cNvSpPr>
          <p:nvPr>
            <p:ph type="title"/>
          </p:nvPr>
        </p:nvSpPr>
        <p:spPr>
          <a:xfrm>
            <a:off x="1534696" y="804519"/>
            <a:ext cx="9520158" cy="1049235"/>
          </a:xfrm>
        </p:spPr>
        <p:txBody>
          <a:bodyPr>
            <a:normAutofit/>
          </a:bodyPr>
          <a:lstStyle/>
          <a:p>
            <a:r>
              <a:rPr lang="en-US" u="sng"/>
              <a:t>Expectations of Caregivers In a Disaster</a:t>
            </a:r>
          </a:p>
        </p:txBody>
      </p:sp>
      <p:sp>
        <p:nvSpPr>
          <p:cNvPr id="3" name="Content Placeholder 2">
            <a:extLst>
              <a:ext uri="{FF2B5EF4-FFF2-40B4-BE49-F238E27FC236}">
                <a16:creationId xmlns:a16="http://schemas.microsoft.com/office/drawing/2014/main" xmlns="" id="{348CEB48-CB55-426B-BCFA-821AC6AFCD54}"/>
              </a:ext>
            </a:extLst>
          </p:cNvPr>
          <p:cNvSpPr>
            <a:spLocks noGrp="1"/>
          </p:cNvSpPr>
          <p:nvPr>
            <p:ph idx="1"/>
          </p:nvPr>
        </p:nvSpPr>
        <p:spPr>
          <a:xfrm>
            <a:off x="1534695" y="2184357"/>
            <a:ext cx="4262286" cy="3281990"/>
          </a:xfrm>
        </p:spPr>
        <p:txBody>
          <a:bodyPr>
            <a:normAutofit/>
          </a:bodyPr>
          <a:lstStyle/>
          <a:p>
            <a:r>
              <a:rPr lang="en-US" sz="2400" dirty="0"/>
              <a:t>Societal Expectations </a:t>
            </a:r>
          </a:p>
          <a:p>
            <a:r>
              <a:rPr lang="en-US" sz="2400" dirty="0"/>
              <a:t>No room for “Human Error”</a:t>
            </a:r>
          </a:p>
          <a:p>
            <a:pPr lvl="1"/>
            <a:r>
              <a:rPr lang="en-US" sz="2400" dirty="0"/>
              <a:t>The movie “Sully”</a:t>
            </a:r>
          </a:p>
          <a:p>
            <a:pPr lvl="1"/>
            <a:r>
              <a:rPr lang="en-US" sz="2400" dirty="0"/>
              <a:t>Medical decision made during Katrina</a:t>
            </a:r>
          </a:p>
        </p:txBody>
      </p:sp>
    </p:spTree>
    <p:extLst>
      <p:ext uri="{BB962C8B-B14F-4D97-AF65-F5344CB8AC3E}">
        <p14:creationId xmlns:p14="http://schemas.microsoft.com/office/powerpoint/2010/main" val="38839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E3279D-AFB0-443F-BA64-C15BF9704A47}"/>
              </a:ext>
            </a:extLst>
          </p:cNvPr>
          <p:cNvSpPr>
            <a:spLocks noGrp="1"/>
          </p:cNvSpPr>
          <p:nvPr>
            <p:ph type="title"/>
          </p:nvPr>
        </p:nvSpPr>
        <p:spPr/>
        <p:txBody>
          <a:bodyPr>
            <a:normAutofit/>
          </a:bodyPr>
          <a:lstStyle/>
          <a:p>
            <a:pPr algn="ctr"/>
            <a:r>
              <a:rPr lang="en-US" sz="4000" u="sng" dirty="0"/>
              <a:t>Reality Check!</a:t>
            </a:r>
          </a:p>
        </p:txBody>
      </p:sp>
      <p:sp>
        <p:nvSpPr>
          <p:cNvPr id="3" name="Content Placeholder 2">
            <a:extLst>
              <a:ext uri="{FF2B5EF4-FFF2-40B4-BE49-F238E27FC236}">
                <a16:creationId xmlns:a16="http://schemas.microsoft.com/office/drawing/2014/main" xmlns="" id="{45A3ECFC-4483-401F-BD33-D7A69C96D1B7}"/>
              </a:ext>
            </a:extLst>
          </p:cNvPr>
          <p:cNvSpPr>
            <a:spLocks noGrp="1"/>
          </p:cNvSpPr>
          <p:nvPr>
            <p:ph idx="1"/>
          </p:nvPr>
        </p:nvSpPr>
        <p:spPr/>
        <p:txBody>
          <a:bodyPr>
            <a:normAutofit/>
          </a:bodyPr>
          <a:lstStyle/>
          <a:p>
            <a:r>
              <a:rPr lang="en-US" sz="2400" dirty="0"/>
              <a:t>Same lessons learned are identified over and over, incident after incident, but nothing is done</a:t>
            </a:r>
          </a:p>
          <a:p>
            <a:r>
              <a:rPr lang="en-US" sz="2400" dirty="0"/>
              <a:t>Communication systems fail</a:t>
            </a:r>
          </a:p>
          <a:p>
            <a:r>
              <a:rPr lang="en-US" sz="2400" dirty="0"/>
              <a:t>Command and control structures are fractured</a:t>
            </a:r>
          </a:p>
          <a:p>
            <a:r>
              <a:rPr lang="en-US" sz="2400" dirty="0"/>
              <a:t>Resources are slow to be deployed</a:t>
            </a:r>
          </a:p>
        </p:txBody>
      </p:sp>
    </p:spTree>
    <p:extLst>
      <p:ext uri="{BB962C8B-B14F-4D97-AF65-F5344CB8AC3E}">
        <p14:creationId xmlns:p14="http://schemas.microsoft.com/office/powerpoint/2010/main" val="84842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643AC-0754-4C52-8332-A42E25B040C1}"/>
              </a:ext>
            </a:extLst>
          </p:cNvPr>
          <p:cNvSpPr>
            <a:spLocks noGrp="1"/>
          </p:cNvSpPr>
          <p:nvPr>
            <p:ph type="title"/>
          </p:nvPr>
        </p:nvSpPr>
        <p:spPr>
          <a:xfrm>
            <a:off x="1534696" y="804519"/>
            <a:ext cx="9520158" cy="1049235"/>
          </a:xfrm>
        </p:spPr>
        <p:txBody>
          <a:bodyPr>
            <a:normAutofit/>
          </a:bodyPr>
          <a:lstStyle/>
          <a:p>
            <a:pPr algn="ctr"/>
            <a:r>
              <a:rPr lang="en-US" sz="4000" u="sng"/>
              <a:t>Take Care of You FIRST</a:t>
            </a:r>
            <a:endParaRPr lang="en-US" sz="4000" u="sng" dirty="0"/>
          </a:p>
        </p:txBody>
      </p:sp>
      <p:sp>
        <p:nvSpPr>
          <p:cNvPr id="3" name="Content Placeholder 2">
            <a:extLst>
              <a:ext uri="{FF2B5EF4-FFF2-40B4-BE49-F238E27FC236}">
                <a16:creationId xmlns:a16="http://schemas.microsoft.com/office/drawing/2014/main" xmlns="" id="{BFC56C5B-1823-40CF-8A85-B3FEBF275A27}"/>
              </a:ext>
            </a:extLst>
          </p:cNvPr>
          <p:cNvSpPr>
            <a:spLocks noGrp="1"/>
          </p:cNvSpPr>
          <p:nvPr>
            <p:ph idx="1"/>
          </p:nvPr>
        </p:nvSpPr>
        <p:spPr>
          <a:xfrm>
            <a:off x="1534696" y="1853754"/>
            <a:ext cx="9520158" cy="4251624"/>
          </a:xfrm>
        </p:spPr>
        <p:txBody>
          <a:bodyPr>
            <a:noAutofit/>
          </a:bodyPr>
          <a:lstStyle/>
          <a:p>
            <a:r>
              <a:rPr lang="en-US" sz="2400" dirty="0"/>
              <a:t>Plan, prepare, and train yourself and your families</a:t>
            </a:r>
          </a:p>
          <a:p>
            <a:r>
              <a:rPr lang="en-US" sz="2400" dirty="0"/>
              <a:t>Every plan will be personalized and tailored</a:t>
            </a:r>
          </a:p>
          <a:p>
            <a:pPr lvl="1"/>
            <a:r>
              <a:rPr lang="en-US" sz="2400" dirty="0"/>
              <a:t>Single vs Family</a:t>
            </a:r>
          </a:p>
          <a:p>
            <a:pPr lvl="1"/>
            <a:r>
              <a:rPr lang="en-US" sz="2400" dirty="0"/>
              <a:t>Children &amp; Pets</a:t>
            </a:r>
          </a:p>
          <a:p>
            <a:pPr lvl="1"/>
            <a:r>
              <a:rPr lang="en-US" sz="2400" dirty="0"/>
              <a:t>Disabilities &amp; Medical Conditions</a:t>
            </a:r>
          </a:p>
          <a:p>
            <a:r>
              <a:rPr lang="en-US" sz="2400" dirty="0"/>
              <a:t>Exercise &amp; test the plan</a:t>
            </a:r>
          </a:p>
          <a:p>
            <a:r>
              <a:rPr lang="en-US" sz="2400" dirty="0"/>
              <a:t>Adjust your plan after every exercise or real event</a:t>
            </a:r>
          </a:p>
          <a:p>
            <a:pPr lvl="1"/>
            <a:r>
              <a:rPr lang="en-US" sz="2200" dirty="0"/>
              <a:t>What didn’t work?</a:t>
            </a:r>
          </a:p>
        </p:txBody>
      </p:sp>
    </p:spTree>
    <p:extLst>
      <p:ext uri="{BB962C8B-B14F-4D97-AF65-F5344CB8AC3E}">
        <p14:creationId xmlns:p14="http://schemas.microsoft.com/office/powerpoint/2010/main" val="4241031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13F4E-9EFA-4109-994D-C0CCA96464DE}"/>
              </a:ext>
            </a:extLst>
          </p:cNvPr>
          <p:cNvSpPr>
            <a:spLocks noGrp="1"/>
          </p:cNvSpPr>
          <p:nvPr>
            <p:ph type="title"/>
          </p:nvPr>
        </p:nvSpPr>
        <p:spPr/>
        <p:txBody>
          <a:bodyPr>
            <a:normAutofit/>
          </a:bodyPr>
          <a:lstStyle/>
          <a:p>
            <a:pPr algn="ctr"/>
            <a:r>
              <a:rPr lang="en-US" sz="4000" u="sng" dirty="0"/>
              <a:t>“Help Me Help You”</a:t>
            </a:r>
          </a:p>
        </p:txBody>
      </p:sp>
      <p:sp>
        <p:nvSpPr>
          <p:cNvPr id="3" name="Content Placeholder 2">
            <a:extLst>
              <a:ext uri="{FF2B5EF4-FFF2-40B4-BE49-F238E27FC236}">
                <a16:creationId xmlns:a16="http://schemas.microsoft.com/office/drawing/2014/main" xmlns="" id="{3F0C75DC-6938-4C01-B84C-371FA8094F41}"/>
              </a:ext>
            </a:extLst>
          </p:cNvPr>
          <p:cNvSpPr>
            <a:spLocks noGrp="1"/>
          </p:cNvSpPr>
          <p:nvPr>
            <p:ph idx="1"/>
          </p:nvPr>
        </p:nvSpPr>
        <p:spPr>
          <a:xfrm>
            <a:off x="1534696" y="2015732"/>
            <a:ext cx="9520158" cy="3864563"/>
          </a:xfrm>
        </p:spPr>
        <p:txBody>
          <a:bodyPr>
            <a:noAutofit/>
          </a:bodyPr>
          <a:lstStyle/>
          <a:p>
            <a:r>
              <a:rPr lang="en-US" sz="2300" dirty="0"/>
              <a:t>Ultimate Goal: </a:t>
            </a:r>
          </a:p>
          <a:p>
            <a:pPr lvl="1"/>
            <a:r>
              <a:rPr lang="en-US" sz="2300" dirty="0"/>
              <a:t>Help clients know how to fend for themselves </a:t>
            </a:r>
          </a:p>
          <a:p>
            <a:r>
              <a:rPr lang="en-US" sz="2300" dirty="0"/>
              <a:t>Provide disaster resources, contacts, and training opportunities to assist in plan development</a:t>
            </a:r>
          </a:p>
          <a:p>
            <a:r>
              <a:rPr lang="en-US" sz="2300" dirty="0"/>
              <a:t>Encourage clients to test their plain</a:t>
            </a:r>
          </a:p>
          <a:p>
            <a:pPr lvl="1"/>
            <a:r>
              <a:rPr lang="en-US" sz="2300" dirty="0"/>
              <a:t>Repetition is KEY…Just keep repeating!</a:t>
            </a:r>
          </a:p>
          <a:p>
            <a:r>
              <a:rPr lang="en-US" sz="2300" dirty="0"/>
              <a:t>Empower clients to reach out to neighbors/family/community to include in disaster plan </a:t>
            </a:r>
          </a:p>
        </p:txBody>
      </p:sp>
    </p:spTree>
    <p:extLst>
      <p:ext uri="{BB962C8B-B14F-4D97-AF65-F5344CB8AC3E}">
        <p14:creationId xmlns:p14="http://schemas.microsoft.com/office/powerpoint/2010/main" val="825380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isaster training">
            <a:extLst>
              <a:ext uri="{FF2B5EF4-FFF2-40B4-BE49-F238E27FC236}">
                <a16:creationId xmlns:a16="http://schemas.microsoft.com/office/drawing/2014/main" xmlns="" id="{CCAD04D9-3B28-4D5E-97BA-E64DEB79BD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223" b="-1"/>
          <a:stretch/>
        </p:blipFill>
        <p:spPr bwMode="auto">
          <a:xfrm>
            <a:off x="2"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8" y="636753"/>
            <a:ext cx="8299435" cy="5572810"/>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7" name="Straight Connector 13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35828" y="798973"/>
            <a:ext cx="0" cy="105216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AECC8062-B629-4602-BBC1-1E4615D118AF}"/>
              </a:ext>
            </a:extLst>
          </p:cNvPr>
          <p:cNvSpPr>
            <a:spLocks noGrp="1"/>
          </p:cNvSpPr>
          <p:nvPr>
            <p:ph type="title"/>
          </p:nvPr>
        </p:nvSpPr>
        <p:spPr>
          <a:xfrm>
            <a:off x="1401717" y="804520"/>
            <a:ext cx="6718031" cy="1049235"/>
          </a:xfrm>
        </p:spPr>
        <p:txBody>
          <a:bodyPr>
            <a:normAutofit/>
          </a:bodyPr>
          <a:lstStyle/>
          <a:p>
            <a:r>
              <a:rPr lang="en-US" sz="4000" u="sng" dirty="0">
                <a:solidFill>
                  <a:srgbClr val="FFFFFE"/>
                </a:solidFill>
              </a:rPr>
              <a:t>Reach out, Train, Exercise</a:t>
            </a:r>
          </a:p>
        </p:txBody>
      </p:sp>
      <p:sp>
        <p:nvSpPr>
          <p:cNvPr id="3" name="Content Placeholder 2">
            <a:extLst>
              <a:ext uri="{FF2B5EF4-FFF2-40B4-BE49-F238E27FC236}">
                <a16:creationId xmlns:a16="http://schemas.microsoft.com/office/drawing/2014/main" xmlns="" id="{A88CEA97-CE65-4F90-9AF2-BFF244C57ADF}"/>
              </a:ext>
            </a:extLst>
          </p:cNvPr>
          <p:cNvSpPr>
            <a:spLocks noGrp="1"/>
          </p:cNvSpPr>
          <p:nvPr>
            <p:ph idx="1"/>
          </p:nvPr>
        </p:nvSpPr>
        <p:spPr>
          <a:xfrm>
            <a:off x="1401717" y="2015733"/>
            <a:ext cx="6718031" cy="4021267"/>
          </a:xfrm>
        </p:spPr>
        <p:txBody>
          <a:bodyPr>
            <a:noAutofit/>
          </a:bodyPr>
          <a:lstStyle/>
          <a:p>
            <a:r>
              <a:rPr lang="en-US" sz="2400" dirty="0">
                <a:solidFill>
                  <a:srgbClr val="FFFFFE"/>
                </a:solidFill>
              </a:rPr>
              <a:t>Connecting with external partners</a:t>
            </a:r>
          </a:p>
          <a:p>
            <a:pPr lvl="1"/>
            <a:r>
              <a:rPr lang="en-US" sz="2400" dirty="0">
                <a:solidFill>
                  <a:srgbClr val="FFFFFE"/>
                </a:solidFill>
              </a:rPr>
              <a:t>Med Health Coalition</a:t>
            </a:r>
          </a:p>
          <a:p>
            <a:pPr lvl="1"/>
            <a:r>
              <a:rPr lang="en-US" sz="2400" dirty="0">
                <a:solidFill>
                  <a:srgbClr val="FFFFFE"/>
                </a:solidFill>
              </a:rPr>
              <a:t>Partnership with EP contact </a:t>
            </a:r>
          </a:p>
          <a:p>
            <a:pPr lvl="2"/>
            <a:r>
              <a:rPr lang="en-US" sz="2400" dirty="0">
                <a:solidFill>
                  <a:srgbClr val="FFFFFE"/>
                </a:solidFill>
              </a:rPr>
              <a:t>(i.e. county, city, businesses, etc.)</a:t>
            </a:r>
          </a:p>
          <a:p>
            <a:r>
              <a:rPr lang="en-US" sz="2400" dirty="0">
                <a:solidFill>
                  <a:srgbClr val="FFFFFE"/>
                </a:solidFill>
              </a:rPr>
              <a:t>Train &amp; Exercise with them</a:t>
            </a:r>
          </a:p>
          <a:p>
            <a:r>
              <a:rPr lang="en-US" sz="2400" dirty="0">
                <a:solidFill>
                  <a:srgbClr val="FFFFFE"/>
                </a:solidFill>
              </a:rPr>
              <a:t>Membership reflects Leadership</a:t>
            </a:r>
          </a:p>
          <a:p>
            <a:pPr lvl="1"/>
            <a:r>
              <a:rPr lang="en-US" sz="2400" dirty="0">
                <a:solidFill>
                  <a:srgbClr val="FFFFFE"/>
                </a:solidFill>
              </a:rPr>
              <a:t>Be consistent and reliable</a:t>
            </a:r>
          </a:p>
          <a:p>
            <a:pPr lvl="1"/>
            <a:r>
              <a:rPr lang="en-US" sz="2400" dirty="0">
                <a:solidFill>
                  <a:srgbClr val="FFFFFE"/>
                </a:solidFill>
              </a:rPr>
              <a:t>Takes a team!</a:t>
            </a:r>
          </a:p>
        </p:txBody>
      </p:sp>
    </p:spTree>
    <p:extLst>
      <p:ext uri="{BB962C8B-B14F-4D97-AF65-F5344CB8AC3E}">
        <p14:creationId xmlns:p14="http://schemas.microsoft.com/office/powerpoint/2010/main" val="899907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B216AA-74EB-429F-8060-1F25CBE77F06}"/>
              </a:ext>
            </a:extLst>
          </p:cNvPr>
          <p:cNvSpPr>
            <a:spLocks noGrp="1"/>
          </p:cNvSpPr>
          <p:nvPr>
            <p:ph type="title"/>
          </p:nvPr>
        </p:nvSpPr>
        <p:spPr/>
        <p:txBody>
          <a:bodyPr>
            <a:normAutofit/>
          </a:bodyPr>
          <a:lstStyle/>
          <a:p>
            <a:pPr algn="ctr"/>
            <a:r>
              <a:rPr lang="en-US" sz="4000" u="sng" dirty="0"/>
              <a:t>Oldies but Goodies</a:t>
            </a:r>
          </a:p>
        </p:txBody>
      </p:sp>
      <p:sp>
        <p:nvSpPr>
          <p:cNvPr id="3" name="Content Placeholder 2">
            <a:extLst>
              <a:ext uri="{FF2B5EF4-FFF2-40B4-BE49-F238E27FC236}">
                <a16:creationId xmlns:a16="http://schemas.microsoft.com/office/drawing/2014/main" xmlns="" id="{6E578DCD-C5AC-4B9E-9247-13D3BF3287F7}"/>
              </a:ext>
            </a:extLst>
          </p:cNvPr>
          <p:cNvSpPr>
            <a:spLocks noGrp="1"/>
          </p:cNvSpPr>
          <p:nvPr>
            <p:ph idx="1"/>
          </p:nvPr>
        </p:nvSpPr>
        <p:spPr/>
        <p:txBody>
          <a:bodyPr>
            <a:normAutofit/>
          </a:bodyPr>
          <a:lstStyle/>
          <a:p>
            <a:pPr marL="0" indent="0" algn="ctr">
              <a:buNone/>
            </a:pPr>
            <a:r>
              <a:rPr lang="en-US" sz="3600" i="1" dirty="0"/>
              <a:t>“If you fail to plan, you are planning to fail.”</a:t>
            </a:r>
          </a:p>
          <a:p>
            <a:pPr marL="457200" lvl="1" indent="0" algn="r">
              <a:buNone/>
            </a:pPr>
            <a:r>
              <a:rPr lang="en-US" sz="3400" i="1" dirty="0"/>
              <a:t>~ </a:t>
            </a:r>
            <a:r>
              <a:rPr lang="en-US" sz="2400" i="1" dirty="0"/>
              <a:t>Benjamin Franklin</a:t>
            </a:r>
          </a:p>
          <a:p>
            <a:pPr marL="0" indent="0" algn="ctr">
              <a:buNone/>
            </a:pPr>
            <a:r>
              <a:rPr lang="en-US" sz="3600" i="1" dirty="0"/>
              <a:t>“Those who fail to learn from the past are doomed to repeat it.”</a:t>
            </a:r>
          </a:p>
          <a:p>
            <a:pPr marL="457200" lvl="1" indent="0" algn="r">
              <a:buNone/>
            </a:pPr>
            <a:r>
              <a:rPr lang="en-US" sz="2400" i="1" dirty="0"/>
              <a:t>~ Sir Winston Churchill</a:t>
            </a:r>
          </a:p>
        </p:txBody>
      </p:sp>
    </p:spTree>
    <p:extLst>
      <p:ext uri="{BB962C8B-B14F-4D97-AF65-F5344CB8AC3E}">
        <p14:creationId xmlns:p14="http://schemas.microsoft.com/office/powerpoint/2010/main" val="3793081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4" name="Picture 2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26" name="Straight Connector 2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820711"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 name="Content Placeholder 4" descr="A person sitting at a table posing for the camera&#10;&#10;Description generated with very high confidence">
            <a:extLst>
              <a:ext uri="{FF2B5EF4-FFF2-40B4-BE49-F238E27FC236}">
                <a16:creationId xmlns:a16="http://schemas.microsoft.com/office/drawing/2014/main" xmlns="" id="{22B0DB7F-C1AE-4572-9E9D-51711C8AA8AA}"/>
              </a:ext>
            </a:extLst>
          </p:cNvPr>
          <p:cNvPicPr>
            <a:picLocks noGrp="1" noChangeAspect="1"/>
          </p:cNvPicPr>
          <p:nvPr>
            <p:ph idx="1"/>
          </p:nvPr>
        </p:nvPicPr>
        <p:blipFill>
          <a:blip r:embed="rId3"/>
          <a:stretch>
            <a:fillRect/>
          </a:stretch>
        </p:blipFill>
        <p:spPr>
          <a:xfrm>
            <a:off x="745588" y="285626"/>
            <a:ext cx="5651061" cy="5622805"/>
          </a:xfrm>
          <a:prstGeom prst="rect">
            <a:avLst/>
          </a:prstGeom>
        </p:spPr>
      </p:pic>
      <p:sp>
        <p:nvSpPr>
          <p:cNvPr id="2" name="Title 1">
            <a:extLst>
              <a:ext uri="{FF2B5EF4-FFF2-40B4-BE49-F238E27FC236}">
                <a16:creationId xmlns:a16="http://schemas.microsoft.com/office/drawing/2014/main" xmlns="" id="{367A125A-3CB3-42B4-AF85-025190D1F8DF}"/>
              </a:ext>
            </a:extLst>
          </p:cNvPr>
          <p:cNvSpPr>
            <a:spLocks noGrp="1"/>
          </p:cNvSpPr>
          <p:nvPr>
            <p:ph type="title"/>
          </p:nvPr>
        </p:nvSpPr>
        <p:spPr>
          <a:xfrm>
            <a:off x="6579648" y="967167"/>
            <a:ext cx="4074306" cy="2374516"/>
          </a:xfrm>
        </p:spPr>
        <p:txBody>
          <a:bodyPr vert="horz" lIns="91440" tIns="45720" rIns="91440" bIns="0" rtlCol="0" anchor="b">
            <a:normAutofit/>
          </a:bodyPr>
          <a:lstStyle/>
          <a:p>
            <a:pPr algn="r"/>
            <a:r>
              <a:rPr lang="en-US" sz="4800"/>
              <a:t>Thank You!</a:t>
            </a:r>
          </a:p>
        </p:txBody>
      </p:sp>
      <p:sp>
        <p:nvSpPr>
          <p:cNvPr id="3" name="TextBox 2">
            <a:extLst>
              <a:ext uri="{FF2B5EF4-FFF2-40B4-BE49-F238E27FC236}">
                <a16:creationId xmlns:a16="http://schemas.microsoft.com/office/drawing/2014/main" xmlns="" id="{DD239C6D-3683-43A1-967C-16EC50BD0C67}"/>
              </a:ext>
            </a:extLst>
          </p:cNvPr>
          <p:cNvSpPr txBox="1"/>
          <p:nvPr/>
        </p:nvSpPr>
        <p:spPr>
          <a:xfrm>
            <a:off x="7301132" y="5163087"/>
            <a:ext cx="4890565" cy="707886"/>
          </a:xfrm>
          <a:prstGeom prst="rect">
            <a:avLst/>
          </a:prstGeom>
          <a:noFill/>
        </p:spPr>
        <p:txBody>
          <a:bodyPr wrap="square" rtlCol="0">
            <a:spAutoFit/>
          </a:bodyPr>
          <a:lstStyle/>
          <a:p>
            <a:r>
              <a:rPr lang="en-US" sz="2000" b="1" dirty="0"/>
              <a:t>Email: Mateika.Martin@hsd.cccounty.us</a:t>
            </a:r>
          </a:p>
          <a:p>
            <a:r>
              <a:rPr lang="en-US" sz="2000" b="1" dirty="0"/>
              <a:t>Phone: #925-768-9155</a:t>
            </a:r>
          </a:p>
        </p:txBody>
      </p:sp>
    </p:spTree>
    <p:extLst>
      <p:ext uri="{BB962C8B-B14F-4D97-AF65-F5344CB8AC3E}">
        <p14:creationId xmlns:p14="http://schemas.microsoft.com/office/powerpoint/2010/main" val="27534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sp>
        <p:nvSpPr>
          <p:cNvPr id="2" name="Title 1">
            <a:extLst>
              <a:ext uri="{FF2B5EF4-FFF2-40B4-BE49-F238E27FC236}">
                <a16:creationId xmlns:a16="http://schemas.microsoft.com/office/drawing/2014/main" xmlns="" id="{847197ED-0B65-43B2-83DC-DBDB5278A66D}"/>
              </a:ext>
            </a:extLst>
          </p:cNvPr>
          <p:cNvSpPr>
            <a:spLocks noGrp="1"/>
          </p:cNvSpPr>
          <p:nvPr>
            <p:ph type="title"/>
          </p:nvPr>
        </p:nvSpPr>
        <p:spPr>
          <a:xfrm>
            <a:off x="1451580" y="2273609"/>
            <a:ext cx="3272093" cy="2674198"/>
          </a:xfrm>
        </p:spPr>
        <p:txBody>
          <a:bodyPr anchor="t">
            <a:normAutofit/>
          </a:bodyPr>
          <a:lstStyle/>
          <a:p>
            <a:r>
              <a:rPr lang="en-US" sz="4000" dirty="0"/>
              <a:t>OBJECTIVES</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70409991"/>
              </p:ext>
            </p:extLst>
          </p:nvPr>
        </p:nvGraphicFramePr>
        <p:xfrm>
          <a:off x="4723674" y="844062"/>
          <a:ext cx="7468326" cy="4735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59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517B5D6-83D6-4EB7-A558-B490BA782DCE}"/>
              </a:ext>
            </a:extLst>
          </p:cNvPr>
          <p:cNvSpPr>
            <a:spLocks noGrp="1"/>
          </p:cNvSpPr>
          <p:nvPr>
            <p:ph idx="4294967295"/>
          </p:nvPr>
        </p:nvSpPr>
        <p:spPr>
          <a:xfrm>
            <a:off x="858129" y="1308295"/>
            <a:ext cx="10494498" cy="4417255"/>
          </a:xfrm>
        </p:spPr>
        <p:txBody>
          <a:bodyPr/>
          <a:lstStyle/>
          <a:p>
            <a:pPr marL="0" indent="0" algn="ctr">
              <a:buNone/>
            </a:pPr>
            <a:r>
              <a:rPr lang="en-US" sz="2400" dirty="0"/>
              <a:t>“Disasters are devastating natural, accidental, or willful events that suddenly result in severe negative economic  and social consequences for the populations they affect, often including physical injury, loss of life, property damage and loss, physical and emotional hardship, destruction of physical infrastructure, and failure of administrative and operational systems”</a:t>
            </a:r>
          </a:p>
          <a:p>
            <a:pPr marL="0" indent="0" algn="r">
              <a:buNone/>
            </a:pPr>
            <a:r>
              <a:rPr lang="en-US" dirty="0"/>
              <a:t>~ Homeland Security Affairs</a:t>
            </a:r>
          </a:p>
        </p:txBody>
      </p:sp>
    </p:spTree>
    <p:extLst>
      <p:ext uri="{BB962C8B-B14F-4D97-AF65-F5344CB8AC3E}">
        <p14:creationId xmlns:p14="http://schemas.microsoft.com/office/powerpoint/2010/main" val="248921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gradFill rotWithShape="1">
            <a:gsLst>
              <a:gs pos="0">
                <a:schemeClr val="bg2">
                  <a:tint val="94000"/>
                  <a:satMod val="80000"/>
                  <a:lumMod val="106000"/>
                </a:schemeClr>
              </a:gs>
              <a:gs pos="100000">
                <a:schemeClr val="bg2">
                  <a:shade val="80000"/>
                </a:schemeClr>
              </a:gs>
            </a:gsLst>
            <a:path path="circle">
              <a:fillToRect l="43000" r="43000" b="100000"/>
            </a:path>
          </a:grad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srcRect t="2769" b="-2769"/>
          <a:stretch/>
        </p:blipFill>
        <p:spPr>
          <a:xfrm>
            <a:off x="0" y="6135624"/>
            <a:ext cx="12192000" cy="742950"/>
          </a:xfrm>
          <a:prstGeom prst="rect">
            <a:avLst/>
          </a:prstGeom>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5" name="Picture 2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srcRect t="2769" b="-2769"/>
          <a:stretch/>
        </p:blipFill>
        <p:spPr>
          <a:xfrm>
            <a:off x="0" y="6135624"/>
            <a:ext cx="12192000" cy="742950"/>
          </a:xfrm>
          <a:prstGeom prst="rect">
            <a:avLst/>
          </a:prstGeom>
        </p:spPr>
      </p:pic>
      <p:cxnSp>
        <p:nvCxnSpPr>
          <p:cNvPr id="27" name="Straight Connector 2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60131" y="482171"/>
            <a:ext cx="6091791" cy="5149101"/>
            <a:chOff x="5460131" y="482171"/>
            <a:chExt cx="6091791" cy="5149101"/>
          </a:xfrm>
        </p:grpSpPr>
        <p:sp>
          <p:nvSpPr>
            <p:cNvPr id="30" name="Rectangle 29"/>
            <p:cNvSpPr/>
            <p:nvPr>
              <p:extLst>
                <p:ext uri="{386F3935-93C4-4BCD-93E2-E3B085C9AB24}">
                  <p16:designElem xmlns:p16="http://schemas.microsoft.com/office/powerpoint/2015/main" xmlns="" val="1"/>
                </p:ext>
              </p:extLst>
            </p:nvPr>
          </p:nvSpPr>
          <p:spPr>
            <a:xfrm>
              <a:off x="5460131" y="482171"/>
              <a:ext cx="6091791"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extLst>
                <p:ext uri="{386F3935-93C4-4BCD-93E2-E3B085C9AB24}">
                  <p16:designElem xmlns:p16="http://schemas.microsoft.com/office/powerpoint/2015/main" xmlns=""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42379" y="976036"/>
            <a:ext cx="5133831" cy="4138331"/>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3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6" name="Content Placeholder 5">
            <a:extLst>
              <a:ext uri="{FF2B5EF4-FFF2-40B4-BE49-F238E27FC236}">
                <a16:creationId xmlns:a16="http://schemas.microsoft.com/office/drawing/2014/main" xmlns="" id="{4F4F07C5-3A7C-4A97-B6E1-2D6003DB0EC9}"/>
              </a:ext>
            </a:extLst>
          </p:cNvPr>
          <p:cNvPicPr>
            <a:picLocks noGrp="1" noChangeAspect="1"/>
          </p:cNvPicPr>
          <p:nvPr>
            <p:ph sz="half" idx="2"/>
          </p:nvPr>
        </p:nvPicPr>
        <p:blipFill>
          <a:blip r:embed="rId4"/>
          <a:stretch>
            <a:fillRect/>
          </a:stretch>
        </p:blipFill>
        <p:spPr>
          <a:xfrm>
            <a:off x="5778653" y="837974"/>
            <a:ext cx="5297557" cy="4440986"/>
          </a:xfrm>
          <a:prstGeom prst="rect">
            <a:avLst/>
          </a:prstGeom>
        </p:spPr>
      </p:pic>
      <p:sp>
        <p:nvSpPr>
          <p:cNvPr id="2" name="Title 1">
            <a:extLst>
              <a:ext uri="{FF2B5EF4-FFF2-40B4-BE49-F238E27FC236}">
                <a16:creationId xmlns:a16="http://schemas.microsoft.com/office/drawing/2014/main" xmlns="" id="{A0A3EBF7-EB63-41E6-B8F5-4FA52F7575F0}"/>
              </a:ext>
            </a:extLst>
          </p:cNvPr>
          <p:cNvSpPr>
            <a:spLocks noGrp="1"/>
          </p:cNvSpPr>
          <p:nvPr>
            <p:ph type="title"/>
          </p:nvPr>
        </p:nvSpPr>
        <p:spPr>
          <a:xfrm>
            <a:off x="1534781" y="804520"/>
            <a:ext cx="3446956" cy="1049235"/>
          </a:xfrm>
        </p:spPr>
        <p:txBody>
          <a:bodyPr vert="horz" lIns="91440" tIns="45720" rIns="91440" bIns="45720" rtlCol="0" anchor="b">
            <a:noAutofit/>
          </a:bodyPr>
          <a:lstStyle/>
          <a:p>
            <a:pPr algn="ctr"/>
            <a:r>
              <a:rPr lang="en-US" sz="2800" dirty="0"/>
              <a:t>At Risk &amp; Most Vulnerable </a:t>
            </a:r>
            <a:r>
              <a:rPr lang="en-US" sz="2800" u="sng" dirty="0"/>
              <a:t>Population</a:t>
            </a:r>
          </a:p>
        </p:txBody>
      </p:sp>
      <p:sp>
        <p:nvSpPr>
          <p:cNvPr id="3" name="Content Placeholder 2">
            <a:extLst>
              <a:ext uri="{FF2B5EF4-FFF2-40B4-BE49-F238E27FC236}">
                <a16:creationId xmlns:a16="http://schemas.microsoft.com/office/drawing/2014/main" xmlns="" id="{EB5C92D7-7518-4929-AD68-590ACC03DF2B}"/>
              </a:ext>
            </a:extLst>
          </p:cNvPr>
          <p:cNvSpPr>
            <a:spLocks noGrp="1"/>
          </p:cNvSpPr>
          <p:nvPr>
            <p:ph sz="half" idx="1"/>
          </p:nvPr>
        </p:nvSpPr>
        <p:spPr>
          <a:xfrm>
            <a:off x="1534696" y="2015732"/>
            <a:ext cx="3443408" cy="3450613"/>
          </a:xfrm>
        </p:spPr>
        <p:txBody>
          <a:bodyPr vert="horz" lIns="91440" tIns="45720" rIns="91440" bIns="45720" rtlCol="0" anchor="t">
            <a:normAutofit/>
          </a:bodyPr>
          <a:lstStyle/>
          <a:p>
            <a:r>
              <a:rPr lang="en-US" dirty="0"/>
              <a:t>Elderly population </a:t>
            </a:r>
          </a:p>
          <a:p>
            <a:pPr lvl="1"/>
            <a:r>
              <a:rPr lang="en-US" sz="2000" dirty="0"/>
              <a:t>Ages 65 years and older</a:t>
            </a:r>
          </a:p>
          <a:p>
            <a:pPr lvl="1"/>
            <a:r>
              <a:rPr lang="en-US" sz="2000" dirty="0"/>
              <a:t>By year 2020, </a:t>
            </a:r>
          </a:p>
          <a:p>
            <a:pPr lvl="2"/>
            <a:r>
              <a:rPr lang="en-US" sz="2000" dirty="0"/>
              <a:t>Expected to double in size</a:t>
            </a:r>
          </a:p>
          <a:p>
            <a:pPr lvl="2"/>
            <a:r>
              <a:rPr lang="en-US" sz="2000" dirty="0"/>
              <a:t>Bay area: 50% to 150% growth</a:t>
            </a:r>
          </a:p>
        </p:txBody>
      </p:sp>
    </p:spTree>
    <p:extLst>
      <p:ext uri="{BB962C8B-B14F-4D97-AF65-F5344CB8AC3E}">
        <p14:creationId xmlns:p14="http://schemas.microsoft.com/office/powerpoint/2010/main" val="235625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in a red shirt&#10;&#10;Description generated with high confidence">
            <a:extLst>
              <a:ext uri="{FF2B5EF4-FFF2-40B4-BE49-F238E27FC236}">
                <a16:creationId xmlns:a16="http://schemas.microsoft.com/office/drawing/2014/main" xmlns="" id="{7C90E35E-AF72-41FA-AAB6-7946F7279178}"/>
              </a:ext>
            </a:extLst>
          </p:cNvPr>
          <p:cNvPicPr>
            <a:picLocks noChangeAspect="1"/>
          </p:cNvPicPr>
          <p:nvPr/>
        </p:nvPicPr>
        <p:blipFill>
          <a:blip r:embed="rId2"/>
          <a:stretch>
            <a:fillRect/>
          </a:stretch>
        </p:blipFill>
        <p:spPr>
          <a:xfrm>
            <a:off x="114995" y="2038524"/>
            <a:ext cx="5818219" cy="3578204"/>
          </a:xfrm>
          <a:prstGeom prst="rect">
            <a:avLst/>
          </a:prstGeom>
        </p:spPr>
      </p:pic>
      <p:sp>
        <p:nvSpPr>
          <p:cNvPr id="2" name="Title 1">
            <a:extLst>
              <a:ext uri="{FF2B5EF4-FFF2-40B4-BE49-F238E27FC236}">
                <a16:creationId xmlns:a16="http://schemas.microsoft.com/office/drawing/2014/main" xmlns="" id="{7A8B393B-8995-4A43-8551-0FE913C9A0C8}"/>
              </a:ext>
            </a:extLst>
          </p:cNvPr>
          <p:cNvSpPr>
            <a:spLocks noGrp="1"/>
          </p:cNvSpPr>
          <p:nvPr>
            <p:ph type="title"/>
          </p:nvPr>
        </p:nvSpPr>
        <p:spPr>
          <a:xfrm>
            <a:off x="1534696" y="804519"/>
            <a:ext cx="9520158" cy="1049235"/>
          </a:xfrm>
        </p:spPr>
        <p:txBody>
          <a:bodyPr>
            <a:normAutofit/>
          </a:bodyPr>
          <a:lstStyle/>
          <a:p>
            <a:r>
              <a:rPr lang="en-US" sz="4000" u="sng" dirty="0"/>
              <a:t>Past Incidents</a:t>
            </a:r>
          </a:p>
        </p:txBody>
      </p:sp>
      <p:sp>
        <p:nvSpPr>
          <p:cNvPr id="3" name="Content Placeholder 2">
            <a:extLst>
              <a:ext uri="{FF2B5EF4-FFF2-40B4-BE49-F238E27FC236}">
                <a16:creationId xmlns:a16="http://schemas.microsoft.com/office/drawing/2014/main" xmlns="" id="{ED2300B7-B6BF-4D8E-83CE-AAF1C348B6DE}"/>
              </a:ext>
            </a:extLst>
          </p:cNvPr>
          <p:cNvSpPr>
            <a:spLocks noGrp="1"/>
          </p:cNvSpPr>
          <p:nvPr>
            <p:ph idx="1"/>
          </p:nvPr>
        </p:nvSpPr>
        <p:spPr>
          <a:xfrm>
            <a:off x="6042990" y="1097678"/>
            <a:ext cx="5945951" cy="4812792"/>
          </a:xfrm>
        </p:spPr>
        <p:txBody>
          <a:bodyPr>
            <a:normAutofit/>
          </a:bodyPr>
          <a:lstStyle/>
          <a:p>
            <a:pPr>
              <a:lnSpc>
                <a:spcPct val="110000"/>
              </a:lnSpc>
            </a:pPr>
            <a:r>
              <a:rPr lang="en-US" sz="2800" dirty="0"/>
              <a:t>Hurricane Katrina (2008)</a:t>
            </a:r>
          </a:p>
          <a:p>
            <a:pPr lvl="1">
              <a:lnSpc>
                <a:spcPct val="110000"/>
              </a:lnSpc>
            </a:pPr>
            <a:r>
              <a:rPr lang="en-US" sz="2400" dirty="0"/>
              <a:t>Estimated 445k people displaced</a:t>
            </a:r>
          </a:p>
          <a:p>
            <a:pPr lvl="1">
              <a:lnSpc>
                <a:spcPct val="110000"/>
              </a:lnSpc>
            </a:pPr>
            <a:r>
              <a:rPr lang="en-US" sz="2400" dirty="0"/>
              <a:t>Elderly first and most to die within 1</a:t>
            </a:r>
            <a:r>
              <a:rPr lang="en-US" sz="2400" baseline="30000" dirty="0"/>
              <a:t>st</a:t>
            </a:r>
            <a:r>
              <a:rPr lang="en-US" sz="2400" dirty="0"/>
              <a:t> year</a:t>
            </a:r>
          </a:p>
          <a:p>
            <a:pPr lvl="1">
              <a:lnSpc>
                <a:spcPct val="110000"/>
              </a:lnSpc>
            </a:pPr>
            <a:r>
              <a:rPr lang="en-US" sz="2400" dirty="0"/>
              <a:t>40% were over the age 70</a:t>
            </a:r>
          </a:p>
          <a:p>
            <a:pPr lvl="1">
              <a:lnSpc>
                <a:spcPct val="110000"/>
              </a:lnSpc>
            </a:pPr>
            <a:r>
              <a:rPr lang="en-US" sz="2400" dirty="0"/>
              <a:t>Never returned to their pre-disaster condition</a:t>
            </a:r>
          </a:p>
          <a:p>
            <a:pPr lvl="1">
              <a:lnSpc>
                <a:spcPct val="110000"/>
              </a:lnSpc>
            </a:pPr>
            <a:r>
              <a:rPr lang="en-US" sz="2400" dirty="0"/>
              <a:t>15% of people over age 60 were not accounted for after storm</a:t>
            </a:r>
          </a:p>
          <a:p>
            <a:pPr lvl="1">
              <a:lnSpc>
                <a:spcPct val="110000"/>
              </a:lnSpc>
            </a:pPr>
            <a:r>
              <a:rPr lang="en-US" sz="2400" dirty="0"/>
              <a:t>75% of bodies found were elderly </a:t>
            </a:r>
          </a:p>
        </p:txBody>
      </p:sp>
    </p:spTree>
    <p:extLst>
      <p:ext uri="{BB962C8B-B14F-4D97-AF65-F5344CB8AC3E}">
        <p14:creationId xmlns:p14="http://schemas.microsoft.com/office/powerpoint/2010/main" val="166334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uniform&#10;&#10;Description generated with high confidence">
            <a:extLst>
              <a:ext uri="{FF2B5EF4-FFF2-40B4-BE49-F238E27FC236}">
                <a16:creationId xmlns:a16="http://schemas.microsoft.com/office/drawing/2014/main" xmlns="" id="{73924EA6-1D07-46E7-B077-B73B66415097}"/>
              </a:ext>
            </a:extLst>
          </p:cNvPr>
          <p:cNvPicPr>
            <a:picLocks noChangeAspect="1"/>
          </p:cNvPicPr>
          <p:nvPr/>
        </p:nvPicPr>
        <p:blipFill rotWithShape="1">
          <a:blip r:embed="rId2"/>
          <a:srcRect/>
          <a:stretch/>
        </p:blipFill>
        <p:spPr>
          <a:xfrm>
            <a:off x="6277257" y="1575583"/>
            <a:ext cx="5797540" cy="3826376"/>
          </a:xfrm>
          <a:prstGeom prst="rect">
            <a:avLst/>
          </a:prstGeom>
        </p:spPr>
      </p:pic>
      <p:sp>
        <p:nvSpPr>
          <p:cNvPr id="2" name="Title 1">
            <a:extLst>
              <a:ext uri="{FF2B5EF4-FFF2-40B4-BE49-F238E27FC236}">
                <a16:creationId xmlns:a16="http://schemas.microsoft.com/office/drawing/2014/main" xmlns="" id="{601F2D2F-0844-4875-B6F8-5FC7D3E862D7}"/>
              </a:ext>
            </a:extLst>
          </p:cNvPr>
          <p:cNvSpPr>
            <a:spLocks noGrp="1"/>
          </p:cNvSpPr>
          <p:nvPr>
            <p:ph type="title"/>
          </p:nvPr>
        </p:nvSpPr>
        <p:spPr>
          <a:xfrm>
            <a:off x="1534695" y="691978"/>
            <a:ext cx="9520158" cy="1049235"/>
          </a:xfrm>
        </p:spPr>
        <p:txBody>
          <a:bodyPr>
            <a:normAutofit/>
          </a:bodyPr>
          <a:lstStyle/>
          <a:p>
            <a:r>
              <a:rPr lang="en-US" sz="4000" u="sng" dirty="0"/>
              <a:t>Past Incidents Cont.</a:t>
            </a:r>
          </a:p>
        </p:txBody>
      </p:sp>
      <p:sp>
        <p:nvSpPr>
          <p:cNvPr id="3" name="Content Placeholder 2">
            <a:extLst>
              <a:ext uri="{FF2B5EF4-FFF2-40B4-BE49-F238E27FC236}">
                <a16:creationId xmlns:a16="http://schemas.microsoft.com/office/drawing/2014/main" xmlns="" id="{3903796A-3A6F-4337-AFEB-7448F567B718}"/>
              </a:ext>
            </a:extLst>
          </p:cNvPr>
          <p:cNvSpPr>
            <a:spLocks noGrp="1"/>
          </p:cNvSpPr>
          <p:nvPr>
            <p:ph idx="1"/>
          </p:nvPr>
        </p:nvSpPr>
        <p:spPr>
          <a:xfrm>
            <a:off x="1534695" y="1741213"/>
            <a:ext cx="4262286" cy="4139083"/>
          </a:xfrm>
        </p:spPr>
        <p:txBody>
          <a:bodyPr>
            <a:noAutofit/>
          </a:bodyPr>
          <a:lstStyle/>
          <a:p>
            <a:r>
              <a:rPr lang="en-US" sz="2400" dirty="0"/>
              <a:t>Hurricane Sandy (2012)</a:t>
            </a:r>
          </a:p>
          <a:p>
            <a:pPr lvl="1"/>
            <a:r>
              <a:rPr lang="en-US" sz="2000" dirty="0"/>
              <a:t>Death toll ~150 people</a:t>
            </a:r>
          </a:p>
          <a:p>
            <a:pPr lvl="2"/>
            <a:r>
              <a:rPr lang="en-US" sz="2000" dirty="0"/>
              <a:t>Caribbean (67); Haiti (54); New York (42); New Jersey (12)</a:t>
            </a:r>
          </a:p>
          <a:p>
            <a:pPr lvl="2"/>
            <a:r>
              <a:rPr lang="en-US" sz="2000" dirty="0"/>
              <a:t>Maryland, Pennsylvania, West Virginia, Virginia, Connecticut, North Carolina</a:t>
            </a:r>
          </a:p>
          <a:p>
            <a:pPr lvl="1"/>
            <a:r>
              <a:rPr lang="en-US" sz="2000" dirty="0"/>
              <a:t>½ of those who died were 65 years and older</a:t>
            </a:r>
          </a:p>
        </p:txBody>
      </p:sp>
    </p:spTree>
    <p:extLst>
      <p:ext uri="{BB962C8B-B14F-4D97-AF65-F5344CB8AC3E}">
        <p14:creationId xmlns:p14="http://schemas.microsoft.com/office/powerpoint/2010/main" val="258950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in a room&#10;&#10;Description generated with very high confidence">
            <a:extLst>
              <a:ext uri="{FF2B5EF4-FFF2-40B4-BE49-F238E27FC236}">
                <a16:creationId xmlns:a16="http://schemas.microsoft.com/office/drawing/2014/main" xmlns="" id="{C8C707B0-E5A9-4504-B8F0-DFF43A25747E}"/>
              </a:ext>
            </a:extLst>
          </p:cNvPr>
          <p:cNvPicPr>
            <a:picLocks noChangeAspect="1"/>
          </p:cNvPicPr>
          <p:nvPr/>
        </p:nvPicPr>
        <p:blipFill rotWithShape="1">
          <a:blip r:embed="rId2"/>
          <a:srcRect l="10826" r="29855" b="-1"/>
          <a:stretch/>
        </p:blipFill>
        <p:spPr>
          <a:xfrm>
            <a:off x="6096051" y="10"/>
            <a:ext cx="6094409" cy="6857990"/>
          </a:xfrm>
          <a:prstGeom prst="rect">
            <a:avLst/>
          </a:prstGeom>
        </p:spPr>
      </p:pic>
      <p:pic>
        <p:nvPicPr>
          <p:cNvPr id="8" name="Picture 7" descr="A factory with smoke coming out of it&#10;&#10;Description generated with high confidence">
            <a:extLst>
              <a:ext uri="{FF2B5EF4-FFF2-40B4-BE49-F238E27FC236}">
                <a16:creationId xmlns:a16="http://schemas.microsoft.com/office/drawing/2014/main" xmlns="" id="{E542F09E-CA23-43FD-9256-6E9BA95AB29A}"/>
              </a:ext>
            </a:extLst>
          </p:cNvPr>
          <p:cNvPicPr>
            <a:picLocks noChangeAspect="1"/>
          </p:cNvPicPr>
          <p:nvPr/>
        </p:nvPicPr>
        <p:blipFill rotWithShape="1">
          <a:blip r:embed="rId3"/>
          <a:srcRect l="25846" r="27721" b="-1"/>
          <a:stretch/>
        </p:blipFill>
        <p:spPr>
          <a:xfrm>
            <a:off x="2" y="10"/>
            <a:ext cx="6094409" cy="6857990"/>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46761" y="1512707"/>
            <a:ext cx="0" cy="105216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EBF4ECC5-2380-45FE-B053-63AE4F6899B5}"/>
              </a:ext>
            </a:extLst>
          </p:cNvPr>
          <p:cNvSpPr>
            <a:spLocks noGrp="1"/>
          </p:cNvSpPr>
          <p:nvPr>
            <p:ph type="title"/>
          </p:nvPr>
        </p:nvSpPr>
        <p:spPr>
          <a:xfrm>
            <a:off x="4162800" y="988089"/>
            <a:ext cx="3927334" cy="1049235"/>
          </a:xfrm>
        </p:spPr>
        <p:txBody>
          <a:bodyPr>
            <a:normAutofit/>
          </a:bodyPr>
          <a:lstStyle/>
          <a:p>
            <a:r>
              <a:rPr lang="en-US" u="sng" dirty="0">
                <a:solidFill>
                  <a:srgbClr val="FFFFFE"/>
                </a:solidFill>
              </a:rPr>
              <a:t>Past Incidents Cont.</a:t>
            </a:r>
          </a:p>
        </p:txBody>
      </p:sp>
      <p:sp>
        <p:nvSpPr>
          <p:cNvPr id="3" name="Content Placeholder 2">
            <a:extLst>
              <a:ext uri="{FF2B5EF4-FFF2-40B4-BE49-F238E27FC236}">
                <a16:creationId xmlns:a16="http://schemas.microsoft.com/office/drawing/2014/main" xmlns="" id="{0369FC44-A86A-41A0-85E4-D506E2F16CC9}"/>
              </a:ext>
            </a:extLst>
          </p:cNvPr>
          <p:cNvSpPr>
            <a:spLocks noGrp="1"/>
          </p:cNvSpPr>
          <p:nvPr>
            <p:ph idx="1"/>
          </p:nvPr>
        </p:nvSpPr>
        <p:spPr>
          <a:xfrm>
            <a:off x="4212651" y="2037324"/>
            <a:ext cx="3927334" cy="3467014"/>
          </a:xfrm>
        </p:spPr>
        <p:txBody>
          <a:bodyPr>
            <a:noAutofit/>
          </a:bodyPr>
          <a:lstStyle/>
          <a:p>
            <a:pPr>
              <a:lnSpc>
                <a:spcPct val="110000"/>
              </a:lnSpc>
            </a:pPr>
            <a:r>
              <a:rPr lang="en-US" sz="1620" b="1" dirty="0">
                <a:solidFill>
                  <a:srgbClr val="FFFFFE"/>
                </a:solidFill>
              </a:rPr>
              <a:t>Lake County Valley Fire (2015)</a:t>
            </a:r>
          </a:p>
          <a:p>
            <a:pPr lvl="1">
              <a:lnSpc>
                <a:spcPct val="110000"/>
              </a:lnSpc>
            </a:pPr>
            <a:r>
              <a:rPr lang="en-US" sz="1620" b="1" dirty="0">
                <a:solidFill>
                  <a:srgbClr val="FFFFFE"/>
                </a:solidFill>
              </a:rPr>
              <a:t>4 fatalities &amp; 1300 homes burned</a:t>
            </a:r>
          </a:p>
          <a:p>
            <a:pPr lvl="1">
              <a:lnSpc>
                <a:spcPct val="110000"/>
              </a:lnSpc>
            </a:pPr>
            <a:r>
              <a:rPr lang="en-US" sz="1620" b="1" dirty="0">
                <a:solidFill>
                  <a:srgbClr val="FFFFFE"/>
                </a:solidFill>
              </a:rPr>
              <a:t>Returned victims lived in motorhomes, trailers, tents, etc.</a:t>
            </a:r>
          </a:p>
          <a:p>
            <a:pPr lvl="1">
              <a:lnSpc>
                <a:spcPct val="110000"/>
              </a:lnSpc>
            </a:pPr>
            <a:r>
              <a:rPr lang="en-US" sz="1620" b="1" dirty="0">
                <a:solidFill>
                  <a:srgbClr val="FFFFFE"/>
                </a:solidFill>
              </a:rPr>
              <a:t>More than 20k people displaced</a:t>
            </a:r>
          </a:p>
          <a:p>
            <a:pPr lvl="1">
              <a:lnSpc>
                <a:spcPct val="110000"/>
              </a:lnSpc>
            </a:pPr>
            <a:r>
              <a:rPr lang="en-US" sz="1620" b="1" dirty="0">
                <a:solidFill>
                  <a:srgbClr val="FFFFFE"/>
                </a:solidFill>
              </a:rPr>
              <a:t>Most did not have time to retrieve any personal items</a:t>
            </a:r>
          </a:p>
          <a:p>
            <a:pPr lvl="1">
              <a:lnSpc>
                <a:spcPct val="110000"/>
              </a:lnSpc>
            </a:pPr>
            <a:r>
              <a:rPr lang="en-US" sz="1620" b="1" dirty="0">
                <a:solidFill>
                  <a:srgbClr val="FFFFFE"/>
                </a:solidFill>
              </a:rPr>
              <a:t>Identified general population shelters for evacuees are not ideal, especially the elderly</a:t>
            </a:r>
          </a:p>
        </p:txBody>
      </p:sp>
    </p:spTree>
    <p:extLst>
      <p:ext uri="{BB962C8B-B14F-4D97-AF65-F5344CB8AC3E}">
        <p14:creationId xmlns:p14="http://schemas.microsoft.com/office/powerpoint/2010/main" val="326556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a bench in a park&#10;&#10;Description generated with very high confidence">
            <a:extLst>
              <a:ext uri="{FF2B5EF4-FFF2-40B4-BE49-F238E27FC236}">
                <a16:creationId xmlns:a16="http://schemas.microsoft.com/office/drawing/2014/main" xmlns="" id="{35A50215-5C6E-409B-8DE3-4E06BD94E446}"/>
              </a:ext>
            </a:extLst>
          </p:cNvPr>
          <p:cNvPicPr>
            <a:picLocks noChangeAspect="1"/>
          </p:cNvPicPr>
          <p:nvPr/>
        </p:nvPicPr>
        <p:blipFill>
          <a:blip r:embed="rId2"/>
          <a:stretch>
            <a:fillRect/>
          </a:stretch>
        </p:blipFill>
        <p:spPr>
          <a:xfrm>
            <a:off x="132522" y="1853754"/>
            <a:ext cx="6321287" cy="3588385"/>
          </a:xfrm>
          <a:prstGeom prst="rect">
            <a:avLst/>
          </a:prstGeom>
        </p:spPr>
      </p:pic>
      <p:sp>
        <p:nvSpPr>
          <p:cNvPr id="2" name="Title 1">
            <a:extLst>
              <a:ext uri="{FF2B5EF4-FFF2-40B4-BE49-F238E27FC236}">
                <a16:creationId xmlns:a16="http://schemas.microsoft.com/office/drawing/2014/main" xmlns="" id="{8F9241E9-A6DC-4938-B7BF-A33D1E2EAB1C}"/>
              </a:ext>
            </a:extLst>
          </p:cNvPr>
          <p:cNvSpPr>
            <a:spLocks noGrp="1"/>
          </p:cNvSpPr>
          <p:nvPr>
            <p:ph type="title"/>
          </p:nvPr>
        </p:nvSpPr>
        <p:spPr>
          <a:xfrm>
            <a:off x="1534696" y="804519"/>
            <a:ext cx="9520158" cy="1049235"/>
          </a:xfrm>
        </p:spPr>
        <p:txBody>
          <a:bodyPr>
            <a:normAutofit/>
          </a:bodyPr>
          <a:lstStyle/>
          <a:p>
            <a:r>
              <a:rPr lang="en-US" sz="4000" u="sng" dirty="0"/>
              <a:t>Recent Incidents </a:t>
            </a:r>
          </a:p>
        </p:txBody>
      </p:sp>
      <p:sp>
        <p:nvSpPr>
          <p:cNvPr id="3" name="Content Placeholder 2">
            <a:extLst>
              <a:ext uri="{FF2B5EF4-FFF2-40B4-BE49-F238E27FC236}">
                <a16:creationId xmlns:a16="http://schemas.microsoft.com/office/drawing/2014/main" xmlns="" id="{4A290B5F-B652-4590-AE95-2F8495DDC9B9}"/>
              </a:ext>
            </a:extLst>
          </p:cNvPr>
          <p:cNvSpPr>
            <a:spLocks noGrp="1"/>
          </p:cNvSpPr>
          <p:nvPr>
            <p:ph idx="1"/>
          </p:nvPr>
        </p:nvSpPr>
        <p:spPr>
          <a:xfrm>
            <a:off x="6805451" y="984738"/>
            <a:ext cx="5194291" cy="4684542"/>
          </a:xfrm>
        </p:spPr>
        <p:txBody>
          <a:bodyPr>
            <a:normAutofit fontScale="92500"/>
          </a:bodyPr>
          <a:lstStyle/>
          <a:p>
            <a:pPr>
              <a:lnSpc>
                <a:spcPct val="110000"/>
              </a:lnSpc>
            </a:pPr>
            <a:r>
              <a:rPr lang="en-US" sz="2800" dirty="0"/>
              <a:t>Oroville Dam Evacuation (2017)</a:t>
            </a:r>
          </a:p>
          <a:p>
            <a:pPr lvl="1">
              <a:lnSpc>
                <a:spcPct val="110000"/>
              </a:lnSpc>
            </a:pPr>
            <a:r>
              <a:rPr lang="en-US" sz="2400" dirty="0"/>
              <a:t>One of California’s largest man-made lakes</a:t>
            </a:r>
          </a:p>
          <a:p>
            <a:pPr lvl="1">
              <a:lnSpc>
                <a:spcPct val="110000"/>
              </a:lnSpc>
            </a:pPr>
            <a:r>
              <a:rPr lang="en-US" sz="2400" dirty="0"/>
              <a:t>One of the tallest dams in the nation</a:t>
            </a:r>
          </a:p>
          <a:p>
            <a:pPr lvl="1">
              <a:lnSpc>
                <a:spcPct val="110000"/>
              </a:lnSpc>
            </a:pPr>
            <a:r>
              <a:rPr lang="en-US" sz="2400" dirty="0"/>
              <a:t>188k people evacuated</a:t>
            </a:r>
          </a:p>
          <a:p>
            <a:pPr lvl="1">
              <a:lnSpc>
                <a:spcPct val="110000"/>
              </a:lnSpc>
            </a:pPr>
            <a:r>
              <a:rPr lang="en-US" sz="2400" dirty="0"/>
              <a:t>No estimated time residents will be able to return back to their homes</a:t>
            </a:r>
          </a:p>
          <a:p>
            <a:pPr lvl="1">
              <a:lnSpc>
                <a:spcPct val="110000"/>
              </a:lnSpc>
            </a:pPr>
            <a:r>
              <a:rPr lang="en-US" sz="2400" dirty="0"/>
              <a:t>Major impacts on facilities servicing the elderly</a:t>
            </a:r>
          </a:p>
        </p:txBody>
      </p:sp>
    </p:spTree>
    <p:extLst>
      <p:ext uri="{BB962C8B-B14F-4D97-AF65-F5344CB8AC3E}">
        <p14:creationId xmlns:p14="http://schemas.microsoft.com/office/powerpoint/2010/main" val="1710280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4568A54B-9065-40B2-8753-8E0288E828A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A2BED43D-FF5E-4233-9D4F-A509B56034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7" name="Picture 76">
            <a:extLst>
              <a:ext uri="{FF2B5EF4-FFF2-40B4-BE49-F238E27FC236}">
                <a16:creationId xmlns:a16="http://schemas.microsoft.com/office/drawing/2014/main" xmlns="" id="{051D0F8B-A6FE-4009-88A1-49ABE7CEF2A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srcRect t="2769" b="-2769"/>
          <a:stretch/>
        </p:blipFill>
        <p:spPr>
          <a:xfrm>
            <a:off x="0" y="6135624"/>
            <a:ext cx="12192000" cy="742950"/>
          </a:xfrm>
          <a:prstGeom prst="rect">
            <a:avLst/>
          </a:prstGeom>
        </p:spPr>
      </p:pic>
      <p:cxnSp>
        <p:nvCxnSpPr>
          <p:cNvPr id="79" name="Straight Connector 78">
            <a:extLst>
              <a:ext uri="{FF2B5EF4-FFF2-40B4-BE49-F238E27FC236}">
                <a16:creationId xmlns:a16="http://schemas.microsoft.com/office/drawing/2014/main" xmlns="" id="{4C5057B3-E936-43A2-9EEE-514EF0434FE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515F3B72-790F-4B1A-90DE-5EC31C829B9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028" name="Picture 4" descr="https://static01.nyt.com/images/2017/08/29/us/29xp-texasphoto/29xp-texasphoto-blog427.jpg">
            <a:extLst>
              <a:ext uri="{FF2B5EF4-FFF2-40B4-BE49-F238E27FC236}">
                <a16:creationId xmlns:a16="http://schemas.microsoft.com/office/drawing/2014/main" xmlns="" id="{112CEC5B-1D67-4C01-B8F9-C991EFF6C8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1706" y="116473"/>
            <a:ext cx="4342902" cy="5302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69CA52D-8C8C-421F-B419-AB70AB86B99F}"/>
              </a:ext>
            </a:extLst>
          </p:cNvPr>
          <p:cNvSpPr>
            <a:spLocks noGrp="1"/>
          </p:cNvSpPr>
          <p:nvPr>
            <p:ph type="title"/>
          </p:nvPr>
        </p:nvSpPr>
        <p:spPr>
          <a:xfrm>
            <a:off x="1534695" y="248032"/>
            <a:ext cx="4093310" cy="1049235"/>
          </a:xfrm>
        </p:spPr>
        <p:txBody>
          <a:bodyPr>
            <a:normAutofit fontScale="90000"/>
          </a:bodyPr>
          <a:lstStyle/>
          <a:p>
            <a:pPr algn="ctr"/>
            <a:r>
              <a:rPr lang="en-US" sz="4000" u="sng" dirty="0"/>
              <a:t>Recent Incidents Cont.</a:t>
            </a:r>
          </a:p>
        </p:txBody>
      </p:sp>
      <p:sp>
        <p:nvSpPr>
          <p:cNvPr id="3" name="Content Placeholder 2">
            <a:extLst>
              <a:ext uri="{FF2B5EF4-FFF2-40B4-BE49-F238E27FC236}">
                <a16:creationId xmlns:a16="http://schemas.microsoft.com/office/drawing/2014/main" xmlns="" id="{288104F0-5F14-4BD4-A940-BB79A489FD8F}"/>
              </a:ext>
            </a:extLst>
          </p:cNvPr>
          <p:cNvSpPr>
            <a:spLocks noGrp="1"/>
          </p:cNvSpPr>
          <p:nvPr>
            <p:ph idx="1"/>
          </p:nvPr>
        </p:nvSpPr>
        <p:spPr>
          <a:xfrm>
            <a:off x="1526736" y="1297267"/>
            <a:ext cx="6019922" cy="4817783"/>
          </a:xfrm>
        </p:spPr>
        <p:txBody>
          <a:bodyPr>
            <a:normAutofit fontScale="92500"/>
          </a:bodyPr>
          <a:lstStyle/>
          <a:p>
            <a:r>
              <a:rPr lang="en-US" sz="2400" dirty="0"/>
              <a:t>Hurricane Harvey (2017)</a:t>
            </a:r>
          </a:p>
          <a:p>
            <a:pPr lvl="1"/>
            <a:r>
              <a:rPr lang="en-US" sz="2000" dirty="0"/>
              <a:t>84 Fatalities</a:t>
            </a:r>
          </a:p>
          <a:p>
            <a:pPr lvl="1"/>
            <a:r>
              <a:rPr lang="en-US" sz="2000" dirty="0"/>
              <a:t>30k sheltered </a:t>
            </a:r>
          </a:p>
          <a:p>
            <a:pPr lvl="1"/>
            <a:r>
              <a:rPr lang="en-US" sz="2000" dirty="0"/>
              <a:t>2k hotels in 33 states accommodated 21k households</a:t>
            </a:r>
          </a:p>
          <a:p>
            <a:r>
              <a:rPr lang="en-US" dirty="0"/>
              <a:t>La Vita Bella Nursing Home</a:t>
            </a:r>
          </a:p>
          <a:p>
            <a:pPr lvl="1"/>
            <a:r>
              <a:rPr lang="en-US" sz="2000" dirty="0"/>
              <a:t>Informed relatives of rising water Sunday</a:t>
            </a:r>
          </a:p>
          <a:p>
            <a:pPr lvl="1"/>
            <a:r>
              <a:rPr lang="en-US" sz="2000" dirty="0"/>
              <a:t>Emergency responders: “Stay Put”</a:t>
            </a:r>
          </a:p>
          <a:p>
            <a:pPr lvl="1"/>
            <a:r>
              <a:rPr lang="en-US" sz="2000" dirty="0"/>
              <a:t>Ken Clark, Galveston County Commissioner</a:t>
            </a:r>
          </a:p>
          <a:p>
            <a:pPr lvl="2"/>
            <a:r>
              <a:rPr lang="en-US" i="1" dirty="0"/>
              <a:t>“Social media was not what brought emergency responders to the scene…a solution was already being worked on and in progress. Social media can leave the wrong impression…”</a:t>
            </a:r>
          </a:p>
        </p:txBody>
      </p:sp>
    </p:spTree>
    <p:extLst>
      <p:ext uri="{BB962C8B-B14F-4D97-AF65-F5344CB8AC3E}">
        <p14:creationId xmlns:p14="http://schemas.microsoft.com/office/powerpoint/2010/main" val="420641090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16871</TotalTime>
  <Words>1014</Words>
  <Application>Microsoft Office PowerPoint</Application>
  <PresentationFormat>Custom</PresentationFormat>
  <Paragraphs>137</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Gallery</vt:lpstr>
      <vt:lpstr>DISASTER PREPAREDNESS</vt:lpstr>
      <vt:lpstr>OBJECTIVES</vt:lpstr>
      <vt:lpstr>PowerPoint Presentation</vt:lpstr>
      <vt:lpstr>At Risk &amp; Most Vulnerable Population</vt:lpstr>
      <vt:lpstr>Past Incidents</vt:lpstr>
      <vt:lpstr>Past Incidents Cont.</vt:lpstr>
      <vt:lpstr>Past Incidents Cont.</vt:lpstr>
      <vt:lpstr>Recent Incidents </vt:lpstr>
      <vt:lpstr>Recent Incidents Cont.</vt:lpstr>
      <vt:lpstr>Recent Incidents Cont.</vt:lpstr>
      <vt:lpstr>Causes &amp; Long Term Aftermath</vt:lpstr>
      <vt:lpstr>Normal Human Initial Response Unplanned vs Planned</vt:lpstr>
      <vt:lpstr>Expectations of Caregivers In a Disaster</vt:lpstr>
      <vt:lpstr>Reality Check!</vt:lpstr>
      <vt:lpstr>Take Care of You FIRST</vt:lpstr>
      <vt:lpstr>“Help Me Help You”</vt:lpstr>
      <vt:lpstr>Reach out, Train, Exercise</vt:lpstr>
      <vt:lpstr>Oldies but Goodies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PREPAREDNESS</dc:title>
  <dc:creator>Mateika Martin</dc:creator>
  <cp:lastModifiedBy>Katherine Flatbush</cp:lastModifiedBy>
  <cp:revision>81</cp:revision>
  <dcterms:created xsi:type="dcterms:W3CDTF">2017-06-23T21:48:24Z</dcterms:created>
  <dcterms:modified xsi:type="dcterms:W3CDTF">2017-10-09T21:33:06Z</dcterms:modified>
</cp:coreProperties>
</file>