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3" r:id="rId4"/>
    <p:sldId id="258" r:id="rId5"/>
    <p:sldId id="259" r:id="rId6"/>
    <p:sldId id="272" r:id="rId7"/>
    <p:sldId id="260" r:id="rId8"/>
    <p:sldId id="273" r:id="rId9"/>
    <p:sldId id="262" r:id="rId10"/>
    <p:sldId id="264" r:id="rId11"/>
    <p:sldId id="268" r:id="rId12"/>
    <p:sldId id="265" r:id="rId13"/>
    <p:sldId id="267" r:id="rId14"/>
    <p:sldId id="274" r:id="rId15"/>
    <p:sldId id="269" r:id="rId16"/>
    <p:sldId id="270" r:id="rId17"/>
    <p:sldId id="271" r:id="rId18"/>
    <p:sldId id="275" r:id="rId19"/>
    <p:sldId id="276" r:id="rId20"/>
    <p:sldId id="277" r:id="rId21"/>
    <p:sldId id="278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9EEE-0A4C-44A3-891A-1DEEBA5B31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055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2F08-52ED-4222-A172-ED790CF429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2319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F372-CCF4-4ABD-B537-0948064454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0543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CB226-1866-4994-8188-F99F1ADAFC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62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09B2E-E851-41DC-AB85-DA2593630D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104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266A-C373-46BD-A7AC-7493A11550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243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3C77-28DE-4DEC-99BB-9894416A2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7263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7606-74AC-4A6D-A599-FD9E68C467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40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C7F6-F963-47D8-BB39-BC572B8622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329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828E-D76C-4E84-A366-5A0C8D45D3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87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E14F-21A7-463F-8BBE-B2C4FE36FC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4060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81EBA59-EE1B-4900-9102-7CB7D5A138C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6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dercareanswers.com/event/OurAgingNation201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aiserfamilyfoundation.files.wordpress.com/2016/07/8898-figure-1.pn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Why Hospice?</a:t>
            </a:r>
            <a:br>
              <a:rPr lang="en-US" b="1" dirty="0" smtClean="0"/>
            </a:br>
            <a:r>
              <a:rPr lang="en-US" b="1" dirty="0" smtClean="0"/>
              <a:t>Why Now? </a:t>
            </a:r>
            <a:r>
              <a:rPr lang="en-US" b="1" dirty="0"/>
              <a:t/>
            </a:r>
            <a:br>
              <a:rPr lang="en-US" b="1" dirty="0"/>
            </a:br>
            <a:endParaRPr lang="en-US" sz="49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Cindy Hatton President &amp; CEO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Susan Levitt V.P. Clinical Services/COO</a:t>
            </a:r>
          </a:p>
        </p:txBody>
      </p:sp>
      <p:sp>
        <p:nvSpPr>
          <p:cNvPr id="1884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88EB2A-EF4A-4458-BC70-A106672A1699}" type="slidenum">
              <a:rPr lang="en-US" altLang="en-US" sz="1200" smtClean="0">
                <a:solidFill>
                  <a:srgbClr val="FFFFFF"/>
                </a:solidFill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83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Iceberg?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Aging nation</a:t>
            </a:r>
          </a:p>
          <a:p>
            <a:r>
              <a:rPr lang="en-US" dirty="0" smtClean="0"/>
              <a:t>Living longer with chronic illnesses</a:t>
            </a:r>
          </a:p>
          <a:p>
            <a:r>
              <a:rPr lang="en-US" dirty="0" smtClean="0"/>
              <a:t>Increased healthcare demand</a:t>
            </a:r>
          </a:p>
          <a:p>
            <a:r>
              <a:rPr lang="en-US" dirty="0" smtClean="0"/>
              <a:t>Increased healthcare cost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C:\Users\SusieC\AppData\Local\Microsoft\Windows\Temporary Internet Files\Content.IE5\FADNVT07\iceber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05200"/>
            <a:ext cx="2643832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820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How Hospice &amp; Palliative Care Can Help to Navigate the Waters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 descr="C:\Users\SusieC\AppData\Local\Microsoft\Windows\Temporary Internet Files\Content.IE5\MK8282HM\icebreaker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48248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132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Types of Care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Curative Care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Focuses on curing an illness and prolonging life</a:t>
            </a:r>
          </a:p>
          <a:p>
            <a:pPr marL="347472" lvl="1" indent="-347472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US" sz="3200" b="1" i="1" dirty="0" smtClean="0"/>
              <a:t>Palliative Care</a:t>
            </a:r>
          </a:p>
          <a:p>
            <a:pPr marL="747522" lvl="2" indent="-347472">
              <a:spcBef>
                <a:spcPts val="24"/>
              </a:spcBef>
            </a:pPr>
            <a:r>
              <a:rPr lang="en-US" sz="2800" dirty="0" smtClean="0"/>
              <a:t>Focuses on comfort and quality of life and may be provided while still pursuing curative treatment</a:t>
            </a:r>
          </a:p>
          <a:p>
            <a:pPr marL="347472" lvl="1" indent="-347472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US" sz="3200" b="1" i="1" dirty="0" smtClean="0"/>
              <a:t>Hospice Care</a:t>
            </a:r>
          </a:p>
          <a:p>
            <a:pPr marL="747522" lvl="2" indent="-347472">
              <a:spcBef>
                <a:spcPts val="24"/>
              </a:spcBef>
            </a:pPr>
            <a:r>
              <a:rPr lang="en-US" sz="2800" dirty="0" smtClean="0"/>
              <a:t>Focuses on comfort and quality of life when a cure is no longer possible – provides specialized care and services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05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The Changing Paradigm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087854" cy="427732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83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85800"/>
            <a:ext cx="120628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smtClean="0"/>
              <a:t>Public </a:t>
            </a:r>
            <a:r>
              <a:rPr lang="en-US" sz="2800" dirty="0"/>
              <a:t>health takes a population health approach, </a:t>
            </a:r>
            <a:endParaRPr lang="en-US" sz="2800" dirty="0" smtClean="0"/>
          </a:p>
          <a:p>
            <a:r>
              <a:rPr lang="en-US" sz="2800" dirty="0" smtClean="0"/>
              <a:t>which </a:t>
            </a:r>
            <a:r>
              <a:rPr lang="en-US" sz="2800" dirty="0"/>
              <a:t>places a greater emphasis </a:t>
            </a:r>
            <a:r>
              <a:rPr lang="en-US" sz="2800" dirty="0" smtClean="0"/>
              <a:t>on </a:t>
            </a:r>
            <a:r>
              <a:rPr lang="en-US" sz="2800" dirty="0"/>
              <a:t>community </a:t>
            </a:r>
            <a:r>
              <a:rPr lang="en-US" sz="2800" dirty="0" smtClean="0"/>
              <a:t>health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population as a whole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role of the community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Health promotion and preventative care,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need to involve a range of professionals</a:t>
            </a:r>
          </a:p>
          <a:p>
            <a:endParaRPr lang="en-US" dirty="0"/>
          </a:p>
        </p:txBody>
      </p:sp>
      <p:pic>
        <p:nvPicPr>
          <p:cNvPr id="1026" name="Picture 2" descr="C:\Users\susanl\AppData\Local\Microsoft\Windows\Temporary Internet Files\Content.IE5\S3VAKBR7\Group_people_ic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2590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481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Scope of Palliative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600" dirty="0" smtClean="0"/>
              <a:t>Care management for patients facing chronic or quality-of-life-limiting illnesses</a:t>
            </a:r>
          </a:p>
          <a:p>
            <a:r>
              <a:rPr lang="en-US" sz="2600" dirty="0" smtClean="0"/>
              <a:t>Focuses on relief of symptoms, pain and stress</a:t>
            </a:r>
          </a:p>
          <a:p>
            <a:r>
              <a:rPr lang="en-US" sz="2600" dirty="0" smtClean="0"/>
              <a:t>Can be provided along with curative treatment</a:t>
            </a:r>
          </a:p>
          <a:p>
            <a:r>
              <a:rPr lang="en-US" sz="2600" dirty="0" smtClean="0"/>
              <a:t>Services covered:  MD, NP, RN, Social Worker, Spiritual Care Counselor</a:t>
            </a:r>
          </a:p>
          <a:p>
            <a:r>
              <a:rPr lang="en-US" sz="2600" dirty="0" smtClean="0"/>
              <a:t>Payment for coverage determined by health plan – not covered by Medicare</a:t>
            </a:r>
          </a:p>
          <a:p>
            <a:r>
              <a:rPr lang="en-US" sz="2600" dirty="0" smtClean="0"/>
              <a:t>Patients’ primary MD must be available for needed orders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46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Scope of Hospice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1"/>
          </a:xfrm>
        </p:spPr>
        <p:txBody>
          <a:bodyPr/>
          <a:lstStyle/>
          <a:p>
            <a:r>
              <a:rPr lang="en-US" sz="2400" dirty="0" smtClean="0"/>
              <a:t>Serves patients with a 6 month or less life expectancy who are no longer receiving curative treatments for their illness</a:t>
            </a:r>
          </a:p>
          <a:p>
            <a:r>
              <a:rPr lang="en-US" sz="2400" dirty="0" smtClean="0"/>
              <a:t>Supports family members throughout the process, as well as bereavement support after the patient’s death</a:t>
            </a:r>
          </a:p>
          <a:p>
            <a:r>
              <a:rPr lang="en-US" sz="2400" dirty="0" smtClean="0"/>
              <a:t>Services covered:  Hospice MD, NP, Social Worker, Nurse, Spiritual Care Counselor, Aide, Bereavement, 24/7 On-Call Nurse support, Durable Medical Equipment, Supplies and Medications related to the Hospice prognosis (diagnosis)</a:t>
            </a:r>
          </a:p>
          <a:p>
            <a:r>
              <a:rPr lang="en-US" sz="2400" dirty="0" smtClean="0"/>
              <a:t>Medicare, </a:t>
            </a:r>
            <a:r>
              <a:rPr lang="en-US" sz="2400" dirty="0" err="1" smtClean="0"/>
              <a:t>Medi</a:t>
            </a:r>
            <a:r>
              <a:rPr lang="en-US" sz="2400" dirty="0" smtClean="0"/>
              <a:t>-Cal and most private insurance plans cover at 100%</a:t>
            </a:r>
          </a:p>
          <a:p>
            <a:r>
              <a:rPr lang="en-US" sz="2400" dirty="0" smtClean="0"/>
              <a:t>Can be provided wherever the patient lives, whether in own home or in a facility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12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Benefits of Palliative Care &amp; Hospice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receiving early palliative care: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Experienced less depression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Had better quality of life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Survived 2.7 months longer</a:t>
            </a:r>
          </a:p>
          <a:p>
            <a:pPr marL="347472" lvl="1" indent="-347472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Focus is on patient choice – understanding what a patient knows and what they need or want to know in order to make good decisions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05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/>
          <a:lstStyle/>
          <a:p>
            <a:r>
              <a:rPr lang="en-US" b="1" dirty="0"/>
              <a:t>The Benefits of </a:t>
            </a:r>
            <a:r>
              <a:rPr lang="en-US" b="1" dirty="0" smtClean="0"/>
              <a:t>Palliative Care </a:t>
            </a:r>
            <a:r>
              <a:rPr lang="en-US" b="1" dirty="0"/>
              <a:t>&amp; Hospice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01000" cy="41148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The average cost of a 3-day hospital stay is around $</a:t>
            </a:r>
            <a:r>
              <a:rPr lang="en-US" sz="3600" dirty="0" smtClean="0">
                <a:solidFill>
                  <a:schemeClr val="tx1"/>
                </a:solidFill>
              </a:rPr>
              <a:t>30,000*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Average cost of a Hospice Day=</a:t>
            </a:r>
            <a:r>
              <a:rPr lang="en-US" sz="3600" dirty="0">
                <a:solidFill>
                  <a:schemeClr val="tx1"/>
                </a:solidFill>
              </a:rPr>
              <a:t>Medicare paid an average of </a:t>
            </a:r>
            <a:r>
              <a:rPr lang="en-US" sz="3600" i="1" dirty="0">
                <a:solidFill>
                  <a:schemeClr val="tx1"/>
                </a:solidFill>
              </a:rPr>
              <a:t>$153</a:t>
            </a:r>
            <a:r>
              <a:rPr lang="en-US" sz="3600" dirty="0">
                <a:solidFill>
                  <a:schemeClr val="tx1"/>
                </a:solidFill>
              </a:rPr>
              <a:t> per day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*</a:t>
            </a:r>
            <a:r>
              <a:rPr lang="en-US" sz="1600" dirty="0">
                <a:solidFill>
                  <a:schemeClr val="tx1"/>
                </a:solidFill>
              </a:rPr>
              <a:t>healthcare.gov</a:t>
            </a:r>
          </a:p>
          <a:p>
            <a:pPr algn="l"/>
            <a:endParaRPr lang="en-US" sz="3600" dirty="0"/>
          </a:p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19EEE-0A4C-44A3-891A-1DEEBA5B31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C:\Users\susanl\AppData\Local\Microsoft\Windows\Temporary Internet Files\Content.IE5\S3VAKBR7\Hom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143000" cy="117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usanl\AppData\Local\Microsoft\Windows\Temporary Internet Files\Content.IE5\7CRXEFME\5858-Hospital-Patient-In-A-Bed-A-Fish-In-His-IV-Container-Clipart-Illustrati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01231"/>
            <a:ext cx="110032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120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838199"/>
          </a:xfrm>
        </p:spPr>
        <p:txBody>
          <a:bodyPr/>
          <a:lstStyle/>
          <a:p>
            <a:r>
              <a:rPr lang="en-US" b="1" dirty="0" smtClean="0"/>
              <a:t>Outcomes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620000" cy="4191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Patient Choice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Advanced Directives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Improved pain and symptom </a:t>
            </a:r>
            <a:r>
              <a:rPr lang="en-US" dirty="0" smtClean="0">
                <a:solidFill>
                  <a:schemeClr val="tx1"/>
                </a:solidFill>
              </a:rPr>
              <a:t>management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Family/community involvement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Continuity of Care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Financial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19EEE-0A4C-44A3-891A-1DEEBA5B31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14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the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expectancy in 1900 = 40 years</a:t>
            </a:r>
          </a:p>
          <a:p>
            <a:r>
              <a:rPr lang="en-US" dirty="0" smtClean="0"/>
              <a:t>Life expectancy in 2000 = 80 years</a:t>
            </a:r>
          </a:p>
          <a:p>
            <a:r>
              <a:rPr lang="en-US" dirty="0" smtClean="0"/>
              <a:t>1900:  People died of infectious diseases</a:t>
            </a:r>
          </a:p>
          <a:p>
            <a:r>
              <a:rPr lang="en-US" dirty="0" smtClean="0"/>
              <a:t>2000:  People died of degenerative diseases</a:t>
            </a:r>
          </a:p>
          <a:p>
            <a:r>
              <a:rPr lang="en-US" dirty="0" smtClean="0"/>
              <a:t>During the last 50+ years, medicine has become increasingly capable of postponing death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59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3716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 you!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pic>
        <p:nvPicPr>
          <p:cNvPr id="3074" name="Picture 2" descr="C:\Users\susanl\AppData\Local\Microsoft\Windows\Temporary Internet Files\Content.IE5\YB1CB9RT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248" y="3810000"/>
            <a:ext cx="2350251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4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501908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Slides and Handouts can be found online at </a:t>
            </a:r>
            <a:r>
              <a:rPr lang="en-US" sz="4400" dirty="0">
                <a:hlinkClick r:id="rId2"/>
              </a:rPr>
              <a:t>www.EldercareAnswers.com/event/OurAgingNation2017</a:t>
            </a:r>
            <a:r>
              <a:rPr lang="en-US" sz="4400" dirty="0"/>
              <a:t>   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Up next: </a:t>
            </a:r>
            <a:r>
              <a:rPr lang="en-US" sz="4400" dirty="0" smtClean="0"/>
              <a:t>New Natural Strategies for Bone Health by Kathy Napoli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100367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By 2030, 1 in 5 U.S. citizens will be 65 or older</a:t>
            </a:r>
          </a:p>
          <a:p>
            <a:r>
              <a:rPr lang="en-US" dirty="0" smtClean="0"/>
              <a:t>In 1988, 30M were 65+</a:t>
            </a:r>
          </a:p>
          <a:p>
            <a:r>
              <a:rPr lang="en-US" dirty="0" smtClean="0"/>
              <a:t>In 2011 (33 years later), 40M were 65+</a:t>
            </a:r>
          </a:p>
          <a:p>
            <a:r>
              <a:rPr lang="en-US" dirty="0" smtClean="0"/>
              <a:t>In 2019 (just 8 years later), 50M will be 65+</a:t>
            </a:r>
          </a:p>
          <a:p>
            <a:r>
              <a:rPr lang="en-US" dirty="0" smtClean="0"/>
              <a:t>By 2020, the population size of people 85 years of age or older is projected to be 7M, doubling to 14M by 2040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C:\Users\SusieC\AppData\Local\Microsoft\Windows\Temporary Internet Files\Content.IE5\YHRQ95RO\social-media-marketing-statistic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1936731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648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In 2014, 2.6 million people died in the U.S.</a:t>
            </a:r>
          </a:p>
          <a:p>
            <a:r>
              <a:rPr lang="en-US" dirty="0" smtClean="0"/>
              <a:t>2.1 million (8 out of 10) had Medicare, making Medicare the largest insurer of end-of-life medical care</a:t>
            </a:r>
          </a:p>
          <a:p>
            <a:r>
              <a:rPr lang="en-US" dirty="0" smtClean="0"/>
              <a:t>More than half (55%) were age 80 or older</a:t>
            </a:r>
          </a:p>
          <a:p>
            <a:r>
              <a:rPr lang="en-US" dirty="0" smtClean="0"/>
              <a:t>Medicare spending in the last year of life = 25% of total Medicare spending for ages 65+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3074" name="Picture 2" descr="C:\Users\SusieC\AppData\Local\Microsoft\Windows\Temporary Internet Files\Content.IE5\FADNVT07\no_olympics_mone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4572000"/>
            <a:ext cx="157655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114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Figure 1: More than half of Medicare beneficiaries who died at some point in 2014 were age 80 or old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74676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858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Disease Burden of Decedents (2014)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Hypertension (67%)</a:t>
            </a:r>
          </a:p>
          <a:p>
            <a:r>
              <a:rPr lang="en-US" dirty="0" smtClean="0"/>
              <a:t>Ischemic heart disease (53%)</a:t>
            </a:r>
          </a:p>
          <a:p>
            <a:r>
              <a:rPr lang="en-US" dirty="0" smtClean="0"/>
              <a:t>Chronic kidney disease (51%)</a:t>
            </a:r>
          </a:p>
          <a:p>
            <a:r>
              <a:rPr lang="en-US" dirty="0" smtClean="0"/>
              <a:t>Congestive heart failure (48%)</a:t>
            </a:r>
          </a:p>
          <a:p>
            <a:r>
              <a:rPr lang="en-US" dirty="0" smtClean="0"/>
              <a:t>Alzheimer’s disease or dementia (43%)</a:t>
            </a:r>
          </a:p>
          <a:p>
            <a:r>
              <a:rPr lang="en-US" dirty="0" smtClean="0"/>
              <a:t>Diabetes (38%)</a:t>
            </a:r>
          </a:p>
          <a:p>
            <a:r>
              <a:rPr lang="en-US" dirty="0" smtClean="0"/>
              <a:t>Cancer (17%)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38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1" y="762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It is predicted that by 2020, the number of people living with at least one </a:t>
            </a:r>
          </a:p>
          <a:p>
            <a:r>
              <a:rPr lang="en-US" sz="3200" dirty="0" smtClean="0"/>
              <a:t>   chronic illness will increase to 157 million.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Today, 7 out of 10 Americans die from </a:t>
            </a:r>
          </a:p>
          <a:p>
            <a:r>
              <a:rPr lang="en-US" sz="3200" dirty="0" smtClean="0"/>
              <a:t>     chronic disease.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68% of all Medicare costs are related to patients with four or more chronic conditions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7664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on Medicare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Medicare per capita spending among decedents than survivors is primarily driven by </a:t>
            </a:r>
            <a:r>
              <a:rPr lang="en-US" i="1" dirty="0" smtClean="0"/>
              <a:t>much higher spending on inpatient hospital services </a:t>
            </a:r>
          </a:p>
          <a:p>
            <a:r>
              <a:rPr lang="en-US" dirty="0" smtClean="0"/>
              <a:t>The share of per capita spending on inpatient hospital services for decedents accounted for just over half (51%) of total spending in 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C7F6-F963-47D8-BB39-BC572B8622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500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dirty="0" smtClean="0"/>
              <a:t>Did you know?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Nearly 50% of all Americans die in a hospital</a:t>
            </a:r>
          </a:p>
          <a:p>
            <a:r>
              <a:rPr lang="en-US" dirty="0" smtClean="0"/>
              <a:t>70% die in a facility:  hospital, skilled nursing or long-term facility</a:t>
            </a:r>
          </a:p>
          <a:p>
            <a:r>
              <a:rPr lang="en-US" dirty="0" smtClean="0"/>
              <a:t>Almost 1/3 see 10 or more physicians in the last 6 months of life</a:t>
            </a:r>
          </a:p>
          <a:p>
            <a:r>
              <a:rPr lang="en-US" dirty="0" smtClean="0"/>
              <a:t>Yet when asked, 70% of all patients say they want to die at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226-1866-4994-8188-F99F1ADAFC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97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B new log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835</Words>
  <Application>Microsoft Office PowerPoint</Application>
  <PresentationFormat>On-screen Show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HEB new logo template</vt:lpstr>
      <vt:lpstr>Why Hospice? Why Now?  </vt:lpstr>
      <vt:lpstr>Setting the Stage</vt:lpstr>
      <vt:lpstr>PowerPoint Presentation</vt:lpstr>
      <vt:lpstr>PowerPoint Presentation</vt:lpstr>
      <vt:lpstr>PowerPoint Presentation</vt:lpstr>
      <vt:lpstr>Disease Burden of Decedents (2014)</vt:lpstr>
      <vt:lpstr>PowerPoint Presentation</vt:lpstr>
      <vt:lpstr>Impact on Medicare</vt:lpstr>
      <vt:lpstr>Did you know?</vt:lpstr>
      <vt:lpstr>Iceberg?</vt:lpstr>
      <vt:lpstr>How Hospice &amp; Palliative Care Can Help to Navigate the Waters</vt:lpstr>
      <vt:lpstr>Types of Care</vt:lpstr>
      <vt:lpstr>The Changing Paradigm</vt:lpstr>
      <vt:lpstr>PowerPoint Presentation</vt:lpstr>
      <vt:lpstr>The Scope of Palliative Care</vt:lpstr>
      <vt:lpstr>The Scope of Hospice Care</vt:lpstr>
      <vt:lpstr>The Benefits of Palliative Care &amp; Hospice</vt:lpstr>
      <vt:lpstr>The Benefits of Palliative Care &amp; Hospice</vt:lpstr>
      <vt:lpstr>Outcomes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Hospice of the East Bay</dc:title>
  <dc:creator>Susan Levitt</dc:creator>
  <cp:lastModifiedBy>Katherine Flatbush</cp:lastModifiedBy>
  <cp:revision>22</cp:revision>
  <cp:lastPrinted>2017-10-05T16:01:36Z</cp:lastPrinted>
  <dcterms:created xsi:type="dcterms:W3CDTF">2016-02-20T00:33:38Z</dcterms:created>
  <dcterms:modified xsi:type="dcterms:W3CDTF">2017-10-09T23:05:53Z</dcterms:modified>
</cp:coreProperties>
</file>